
<file path=[Content_Types].xml><?xml version="1.0" encoding="utf-8"?>
<Types xmlns="http://schemas.openxmlformats.org/package/2006/content-types">
  <Default Extension="jpeg" ContentType="image/jpeg"/>
  <Default Extension="vml" ContentType="application/vnd.openxmlformats-officedocument.vmlDrawing"/>
  <Default Extension="xlsx" ContentType="application/vnd.openxmlformats-officedocument.spreadsheetml.sheet"/>
  <Default Extension="bin" ContentType="application/vnd.openxmlformats-officedocument.oleObject"/>
  <Default Extension="png" ContentType="image/png"/>
  <Default Extension="wmf" ContentType="image/x-wmf"/>
  <Default Extension="wdp" ContentType="image/vnd.ms-photo"/>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45"/>
  </p:handoutMasterIdLst>
  <p:sldIdLst>
    <p:sldId id="435" r:id="rId3"/>
    <p:sldId id="403" r:id="rId5"/>
    <p:sldId id="404" r:id="rId6"/>
    <p:sldId id="485" r:id="rId7"/>
    <p:sldId id="650" r:id="rId8"/>
    <p:sldId id="482" r:id="rId9"/>
    <p:sldId id="481" r:id="rId10"/>
    <p:sldId id="487" r:id="rId11"/>
    <p:sldId id="531" r:id="rId12"/>
    <p:sldId id="484" r:id="rId13"/>
    <p:sldId id="635" r:id="rId14"/>
    <p:sldId id="634" r:id="rId15"/>
    <p:sldId id="534" r:id="rId16"/>
    <p:sldId id="632" r:id="rId17"/>
    <p:sldId id="533" r:id="rId18"/>
    <p:sldId id="716" r:id="rId19"/>
    <p:sldId id="640" r:id="rId20"/>
    <p:sldId id="437" r:id="rId21"/>
    <p:sldId id="393" r:id="rId22"/>
    <p:sldId id="641" r:id="rId23"/>
    <p:sldId id="710" r:id="rId24"/>
    <p:sldId id="441" r:id="rId25"/>
    <p:sldId id="712" r:id="rId26"/>
    <p:sldId id="643" r:id="rId27"/>
    <p:sldId id="739" r:id="rId28"/>
    <p:sldId id="755" r:id="rId29"/>
    <p:sldId id="709" r:id="rId30"/>
    <p:sldId id="413" r:id="rId31"/>
    <p:sldId id="642" r:id="rId32"/>
    <p:sldId id="645" r:id="rId33"/>
    <p:sldId id="647" r:id="rId34"/>
    <p:sldId id="715" r:id="rId35"/>
    <p:sldId id="648" r:id="rId36"/>
    <p:sldId id="649" r:id="rId37"/>
    <p:sldId id="636" r:id="rId38"/>
    <p:sldId id="637" r:id="rId39"/>
    <p:sldId id="638" r:id="rId40"/>
    <p:sldId id="639" r:id="rId41"/>
    <p:sldId id="740" r:id="rId42"/>
    <p:sldId id="753" r:id="rId43"/>
    <p:sldId id="754" r:id="rId44"/>
  </p:sldIdLst>
  <p:sldSz cx="9144000" cy="5143500" type="screen16x9"/>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FF5050"/>
    <a:srgbClr val="FF7C80"/>
    <a:srgbClr val="FFEFEF"/>
    <a:srgbClr val="FFCCFF"/>
    <a:srgbClr val="FFFFCC"/>
    <a:srgbClr val="FFCCCC"/>
    <a:srgbClr val="FFFFFF"/>
    <a:srgbClr val="000000"/>
    <a:srgbClr val="C000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06" autoAdjust="0"/>
    <p:restoredTop sz="93967" autoAdjust="0"/>
  </p:normalViewPr>
  <p:slideViewPr>
    <p:cSldViewPr>
      <p:cViewPr>
        <p:scale>
          <a:sx n="55" d="100"/>
          <a:sy n="55" d="100"/>
        </p:scale>
        <p:origin x="1836" y="312"/>
      </p:cViewPr>
      <p:guideLst>
        <p:guide orient="horz" pos="1290"/>
        <p:guide pos="3004"/>
      </p:guideLst>
    </p:cSldViewPr>
  </p:slideViewPr>
  <p:notesTextViewPr>
    <p:cViewPr>
      <p:scale>
        <a:sx n="125" d="100"/>
        <a:sy n="125" d="100"/>
      </p:scale>
      <p:origin x="0" y="0"/>
    </p:cViewPr>
  </p:notesTextViewPr>
  <p:sorterViewPr>
    <p:cViewPr>
      <p:scale>
        <a:sx n="66" d="100"/>
        <a:sy n="66" d="100"/>
      </p:scale>
      <p:origin x="0" y="0"/>
    </p:cViewPr>
  </p:sorter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handoutMaster" Target="handoutMasters/handoutMaster1.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t>企业级智能客服市场规模</a:t>
            </a:r>
          </a:p>
        </c:rich>
      </c:tx>
      <c:layout/>
      <c:overlay val="0"/>
      <c:spPr>
        <a:noFill/>
        <a:ln>
          <a:noFill/>
        </a:ln>
        <a:effectLst/>
      </c:spPr>
    </c:title>
    <c:autoTitleDeleted val="0"/>
    <c:plotArea>
      <c:layout/>
      <c:barChart>
        <c:barDir val="col"/>
        <c:grouping val="clustered"/>
        <c:varyColors val="0"/>
        <c:ser>
          <c:idx val="0"/>
          <c:order val="0"/>
          <c:tx>
            <c:strRef>
              <c:f>"2017"</c:f>
              <c:strCache>
                <c:ptCount val="1"/>
                <c:pt idx="0">
                  <c:v>2017</c:v>
                </c:pt>
              </c:strCache>
            </c:strRef>
          </c:tx>
          <c:spPr>
            <a:solidFill>
              <a:schemeClr val="accent1"/>
            </a:solidFill>
            <a:ln>
              <a:noFill/>
            </a:ln>
            <a:effectLst/>
          </c:spPr>
          <c:invertIfNegative val="0"/>
          <c:dLbls>
            <c:delete val="1"/>
          </c:dLbls>
          <c:cat>
            <c:strRef>
              <c:extLst>
                <c:ext xmlns:c15="http://schemas.microsoft.com/office/drawing/2012/chart" uri="{02D57815-91ED-43cb-92C2-25804820EDAC}">
                  <c15:fullRef>
                    <c15:sqref>Sheet1!$A$1:$A$2</c15:sqref>
                  </c15:fullRef>
                </c:ext>
              </c:extLst>
              <c:f>Sheet1!$A$2</c:f>
              <c:strCache>
                <c:ptCount val="1"/>
                <c:pt idx="0">
                  <c:v>规模</c:v>
                </c:pt>
              </c:strCache>
            </c:strRef>
          </c:cat>
          <c:val>
            <c:numRef>
              <c:extLst>
                <c:ext xmlns:c15="http://schemas.microsoft.com/office/drawing/2012/chart" uri="{02D57815-91ED-43cb-92C2-25804820EDAC}">
                  <c15:fullRef>
                    <c15:sqref>Sheet1!$B$1:$B$2</c15:sqref>
                  </c15:fullRef>
                </c:ext>
              </c:extLst>
              <c:f>Sheet1!$B$2</c:f>
              <c:numCache>
                <c:formatCode>General</c:formatCode>
                <c:ptCount val="1"/>
                <c:pt idx="0">
                  <c:v>200</c:v>
                </c:pt>
              </c:numCache>
            </c:numRef>
          </c:val>
        </c:ser>
        <c:ser>
          <c:idx val="1"/>
          <c:order val="1"/>
          <c:tx>
            <c:strRef>
              <c:f>"2018"</c:f>
              <c:strCache>
                <c:ptCount val="1"/>
                <c:pt idx="0">
                  <c:v>2018</c:v>
                </c:pt>
              </c:strCache>
            </c:strRef>
          </c:tx>
          <c:spPr>
            <a:solidFill>
              <a:schemeClr val="accent2"/>
            </a:solidFill>
            <a:ln>
              <a:noFill/>
            </a:ln>
            <a:effectLst/>
          </c:spPr>
          <c:invertIfNegative val="0"/>
          <c:dLbls>
            <c:delete val="1"/>
          </c:dLbls>
          <c:cat>
            <c:strRef>
              <c:extLst>
                <c:ext xmlns:c15="http://schemas.microsoft.com/office/drawing/2012/chart" uri="{02D57815-91ED-43cb-92C2-25804820EDAC}">
                  <c15:fullRef>
                    <c15:sqref>Sheet1!$A$1:$A$2</c15:sqref>
                  </c15:fullRef>
                </c:ext>
              </c:extLst>
              <c:f>Sheet1!$A$2</c:f>
              <c:strCache>
                <c:ptCount val="1"/>
                <c:pt idx="0">
                  <c:v>规模</c:v>
                </c:pt>
              </c:strCache>
            </c:strRef>
          </c:cat>
          <c:val>
            <c:numRef>
              <c:extLst>
                <c:ext xmlns:c15="http://schemas.microsoft.com/office/drawing/2012/chart" uri="{02D57815-91ED-43cb-92C2-25804820EDAC}">
                  <c15:fullRef>
                    <c15:sqref>Sheet1!$C$1:$C$2</c15:sqref>
                  </c15:fullRef>
                </c:ext>
              </c:extLst>
              <c:f>Sheet1!$C$2</c:f>
              <c:numCache>
                <c:formatCode>General</c:formatCode>
                <c:ptCount val="1"/>
                <c:pt idx="0">
                  <c:v>260</c:v>
                </c:pt>
              </c:numCache>
            </c:numRef>
          </c:val>
        </c:ser>
        <c:ser>
          <c:idx val="2"/>
          <c:order val="2"/>
          <c:tx>
            <c:strRef>
              <c:f>"2019"</c:f>
              <c:strCache>
                <c:ptCount val="1"/>
                <c:pt idx="0">
                  <c:v>2019</c:v>
                </c:pt>
              </c:strCache>
            </c:strRef>
          </c:tx>
          <c:spPr>
            <a:solidFill>
              <a:schemeClr val="accent3"/>
            </a:solidFill>
            <a:ln>
              <a:noFill/>
            </a:ln>
            <a:effectLst/>
          </c:spPr>
          <c:invertIfNegative val="0"/>
          <c:dLbls>
            <c:delete val="1"/>
          </c:dLbls>
          <c:cat>
            <c:strRef>
              <c:extLst>
                <c:ext xmlns:c15="http://schemas.microsoft.com/office/drawing/2012/chart" uri="{02D57815-91ED-43cb-92C2-25804820EDAC}">
                  <c15:fullRef>
                    <c15:sqref>Sheet1!$A$1:$A$2</c15:sqref>
                  </c15:fullRef>
                </c:ext>
              </c:extLst>
              <c:f>Sheet1!$A$2</c:f>
              <c:strCache>
                <c:ptCount val="1"/>
                <c:pt idx="0">
                  <c:v>规模</c:v>
                </c:pt>
              </c:strCache>
            </c:strRef>
          </c:cat>
          <c:val>
            <c:numRef>
              <c:extLst>
                <c:ext xmlns:c15="http://schemas.microsoft.com/office/drawing/2012/chart" uri="{02D57815-91ED-43cb-92C2-25804820EDAC}">
                  <c15:fullRef>
                    <c15:sqref>Sheet1!$D$1:$D$2</c15:sqref>
                  </c15:fullRef>
                </c:ext>
              </c:extLst>
              <c:f>Sheet1!$D$2</c:f>
              <c:numCache>
                <c:formatCode>General</c:formatCode>
                <c:ptCount val="1"/>
                <c:pt idx="0">
                  <c:v>338</c:v>
                </c:pt>
              </c:numCache>
            </c:numRef>
          </c:val>
        </c:ser>
        <c:ser>
          <c:idx val="3"/>
          <c:order val="3"/>
          <c:tx>
            <c:strRef>
              <c:f>"2020"</c:f>
              <c:strCache>
                <c:ptCount val="1"/>
                <c:pt idx="0">
                  <c:v>2020</c:v>
                </c:pt>
              </c:strCache>
            </c:strRef>
          </c:tx>
          <c:spPr>
            <a:solidFill>
              <a:schemeClr val="accent4"/>
            </a:solidFill>
            <a:ln>
              <a:noFill/>
            </a:ln>
            <a:effectLst/>
          </c:spPr>
          <c:invertIfNegative val="0"/>
          <c:dLbls>
            <c:delete val="1"/>
          </c:dLbls>
          <c:cat>
            <c:strRef>
              <c:extLst>
                <c:ext xmlns:c15="http://schemas.microsoft.com/office/drawing/2012/chart" uri="{02D57815-91ED-43cb-92C2-25804820EDAC}">
                  <c15:fullRef>
                    <c15:sqref>Sheet1!$A$1:$A$2</c15:sqref>
                  </c15:fullRef>
                </c:ext>
              </c:extLst>
              <c:f>Sheet1!$A$2</c:f>
              <c:strCache>
                <c:ptCount val="1"/>
                <c:pt idx="0">
                  <c:v>规模</c:v>
                </c:pt>
              </c:strCache>
            </c:strRef>
          </c:cat>
          <c:val>
            <c:numRef>
              <c:extLst>
                <c:ext xmlns:c15="http://schemas.microsoft.com/office/drawing/2012/chart" uri="{02D57815-91ED-43cb-92C2-25804820EDAC}">
                  <c15:fullRef>
                    <c15:sqref>Sheet1!$E$1:$E$2</c15:sqref>
                  </c15:fullRef>
                </c:ext>
              </c:extLst>
              <c:f>Sheet1!$E$2</c:f>
              <c:numCache>
                <c:formatCode>General</c:formatCode>
                <c:ptCount val="1"/>
                <c:pt idx="0">
                  <c:v>440</c:v>
                </c:pt>
              </c:numCache>
            </c:numRef>
          </c:val>
        </c:ser>
        <c:ser>
          <c:idx val="4"/>
          <c:order val="4"/>
          <c:tx>
            <c:strRef>
              <c:f>"2021"</c:f>
              <c:strCache>
                <c:ptCount val="1"/>
                <c:pt idx="0">
                  <c:v>2021</c:v>
                </c:pt>
              </c:strCache>
            </c:strRef>
          </c:tx>
          <c:spPr>
            <a:solidFill>
              <a:schemeClr val="accent5"/>
            </a:solidFill>
            <a:ln>
              <a:noFill/>
            </a:ln>
            <a:effectLst/>
          </c:spPr>
          <c:invertIfNegative val="0"/>
          <c:dLbls>
            <c:delete val="1"/>
          </c:dLbls>
          <c:cat>
            <c:strRef>
              <c:extLst>
                <c:ext xmlns:c15="http://schemas.microsoft.com/office/drawing/2012/chart" uri="{02D57815-91ED-43cb-92C2-25804820EDAC}">
                  <c15:fullRef>
                    <c15:sqref>Sheet1!$A$1:$A$2</c15:sqref>
                  </c15:fullRef>
                </c:ext>
              </c:extLst>
              <c:f>Sheet1!$A$2</c:f>
              <c:strCache>
                <c:ptCount val="1"/>
                <c:pt idx="0">
                  <c:v>规模</c:v>
                </c:pt>
              </c:strCache>
            </c:strRef>
          </c:cat>
          <c:val>
            <c:numRef>
              <c:extLst>
                <c:ext xmlns:c15="http://schemas.microsoft.com/office/drawing/2012/chart" uri="{02D57815-91ED-43cb-92C2-25804820EDAC}">
                  <c15:fullRef>
                    <c15:sqref>Sheet1!$F$1:$F$2</c15:sqref>
                  </c15:fullRef>
                </c:ext>
              </c:extLst>
              <c:f>Sheet1!$F$2</c:f>
              <c:numCache>
                <c:formatCode>General</c:formatCode>
                <c:ptCount val="1"/>
                <c:pt idx="0">
                  <c:v>571</c:v>
                </c:pt>
              </c:numCache>
            </c:numRef>
          </c:val>
        </c:ser>
        <c:ser>
          <c:idx val="5"/>
          <c:order val="5"/>
          <c:tx>
            <c:strRef>
              <c:f>"2022"</c:f>
              <c:strCache>
                <c:ptCount val="1"/>
                <c:pt idx="0">
                  <c:v>2022</c:v>
                </c:pt>
              </c:strCache>
            </c:strRef>
          </c:tx>
          <c:spPr>
            <a:solidFill>
              <a:schemeClr val="accent6"/>
            </a:solidFill>
            <a:ln>
              <a:noFill/>
            </a:ln>
            <a:effectLst/>
          </c:spPr>
          <c:invertIfNegative val="0"/>
          <c:dLbls>
            <c:delete val="1"/>
          </c:dLbls>
          <c:cat>
            <c:strRef>
              <c:extLst>
                <c:ext xmlns:c15="http://schemas.microsoft.com/office/drawing/2012/chart" uri="{02D57815-91ED-43cb-92C2-25804820EDAC}">
                  <c15:fullRef>
                    <c15:sqref>Sheet1!$A$1:$A$2</c15:sqref>
                  </c15:fullRef>
                </c:ext>
              </c:extLst>
              <c:f>Sheet1!$A$2</c:f>
              <c:strCache>
                <c:ptCount val="1"/>
                <c:pt idx="0">
                  <c:v>规模</c:v>
                </c:pt>
              </c:strCache>
            </c:strRef>
          </c:cat>
          <c:val>
            <c:numRef>
              <c:extLst>
                <c:ext xmlns:c15="http://schemas.microsoft.com/office/drawing/2012/chart" uri="{02D57815-91ED-43cb-92C2-25804820EDAC}">
                  <c15:fullRef>
                    <c15:sqref>Sheet1!$G$1:$G$2</c15:sqref>
                  </c15:fullRef>
                </c:ext>
              </c:extLst>
              <c:f>Sheet1!$G$2</c:f>
              <c:numCache>
                <c:formatCode>General</c:formatCode>
                <c:ptCount val="1"/>
                <c:pt idx="0">
                  <c:v>743</c:v>
                </c:pt>
              </c:numCache>
            </c:numRef>
          </c:val>
        </c:ser>
        <c:ser>
          <c:idx val="6"/>
          <c:order val="6"/>
          <c:tx>
            <c:strRef>
              <c:f>"2023"</c:f>
              <c:strCache>
                <c:ptCount val="1"/>
                <c:pt idx="0">
                  <c:v>2023</c:v>
                </c:pt>
              </c:strCache>
            </c:strRef>
          </c:tx>
          <c:spPr>
            <a:solidFill>
              <a:schemeClr val="accent1">
                <a:lumMod val="60000"/>
              </a:schemeClr>
            </a:solidFill>
            <a:ln>
              <a:noFill/>
            </a:ln>
            <a:effectLst/>
          </c:spPr>
          <c:invertIfNegative val="0"/>
          <c:dLbls>
            <c:delete val="1"/>
          </c:dLbls>
          <c:cat>
            <c:strRef>
              <c:extLst>
                <c:ext xmlns:c15="http://schemas.microsoft.com/office/drawing/2012/chart" uri="{02D57815-91ED-43cb-92C2-25804820EDAC}">
                  <c15:fullRef>
                    <c15:sqref>Sheet1!$A$1:$A$2</c15:sqref>
                  </c15:fullRef>
                </c:ext>
              </c:extLst>
              <c:f>Sheet1!$A$2</c:f>
              <c:strCache>
                <c:ptCount val="1"/>
                <c:pt idx="0">
                  <c:v>规模</c:v>
                </c:pt>
              </c:strCache>
            </c:strRef>
          </c:cat>
          <c:val>
            <c:numRef>
              <c:extLst>
                <c:ext xmlns:c15="http://schemas.microsoft.com/office/drawing/2012/chart" uri="{02D57815-91ED-43cb-92C2-25804820EDAC}">
                  <c15:fullRef>
                    <c15:sqref>Sheet1!$H$1:$H$2</c15:sqref>
                  </c15:fullRef>
                </c:ext>
              </c:extLst>
              <c:f>Sheet1!$H$2</c:f>
              <c:numCache>
                <c:formatCode>General</c:formatCode>
                <c:ptCount val="1"/>
                <c:pt idx="0">
                  <c:v>965</c:v>
                </c:pt>
              </c:numCache>
            </c:numRef>
          </c:val>
        </c:ser>
        <c:ser>
          <c:idx val="7"/>
          <c:order val="7"/>
          <c:tx>
            <c:strRef>
              <c:f>"2024"</c:f>
              <c:strCache>
                <c:ptCount val="1"/>
                <c:pt idx="0">
                  <c:v>2024</c:v>
                </c:pt>
              </c:strCache>
            </c:strRef>
          </c:tx>
          <c:spPr>
            <a:solidFill>
              <a:schemeClr val="accent2">
                <a:lumMod val="60000"/>
              </a:schemeClr>
            </a:solidFill>
            <a:ln>
              <a:noFill/>
            </a:ln>
            <a:effectLst/>
          </c:spPr>
          <c:invertIfNegative val="0"/>
          <c:dLbls>
            <c:delete val="1"/>
          </c:dLbls>
          <c:cat>
            <c:strRef>
              <c:extLst>
                <c:ext xmlns:c15="http://schemas.microsoft.com/office/drawing/2012/chart" uri="{02D57815-91ED-43cb-92C2-25804820EDAC}">
                  <c15:fullRef>
                    <c15:sqref>Sheet1!$A$1:$A$2</c15:sqref>
                  </c15:fullRef>
                </c:ext>
              </c:extLst>
              <c:f>Sheet1!$A$2</c:f>
              <c:strCache>
                <c:ptCount val="1"/>
                <c:pt idx="0">
                  <c:v>规模</c:v>
                </c:pt>
              </c:strCache>
            </c:strRef>
          </c:cat>
          <c:val>
            <c:numRef>
              <c:extLst>
                <c:ext xmlns:c15="http://schemas.microsoft.com/office/drawing/2012/chart" uri="{02D57815-91ED-43cb-92C2-25804820EDAC}">
                  <c15:fullRef>
                    <c15:sqref>Sheet1!$I$1:$I$2</c15:sqref>
                  </c15:fullRef>
                </c:ext>
              </c:extLst>
              <c:f>Sheet1!$I$2</c:f>
              <c:numCache>
                <c:formatCode>General</c:formatCode>
                <c:ptCount val="1"/>
                <c:pt idx="0">
                  <c:v>1255</c:v>
                </c:pt>
              </c:numCache>
            </c:numRef>
          </c:val>
        </c:ser>
        <c:dLbls>
          <c:showLegendKey val="0"/>
          <c:showVal val="0"/>
          <c:showCatName val="0"/>
          <c:showSerName val="0"/>
          <c:showPercent val="0"/>
          <c:showBubbleSize val="0"/>
        </c:dLbls>
        <c:gapWidth val="219"/>
        <c:overlap val="-27"/>
        <c:axId val="919436700"/>
        <c:axId val="769230579"/>
      </c:barChart>
      <c:catAx>
        <c:axId val="919436700"/>
        <c:scaling>
          <c:orientation val="minMax"/>
        </c:scaling>
        <c:delete val="1"/>
        <c:axPos val="b"/>
        <c:majorTickMark val="none"/>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769230579"/>
        <c:crosses val="autoZero"/>
        <c:auto val="1"/>
        <c:lblAlgn val="ctr"/>
        <c:lblOffset val="100"/>
        <c:noMultiLvlLbl val="0"/>
      </c:catAx>
      <c:valAx>
        <c:axId val="76923057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919436700"/>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微软雅黑" panose="020B0503020204020204" pitchFamily="34" charset="-122"/>
              </a:defRPr>
            </a:lvl1pPr>
          </a:lstStyle>
          <a:p>
            <a:fld id="{673B58EF-4ABD-40F4-ACA4-FE81D742E6DD}"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微软雅黑" panose="020B0503020204020204" pitchFamily="34" charset="-122"/>
              </a:defRPr>
            </a:lvl1pPr>
          </a:lstStyle>
          <a:p>
            <a:fld id="{A11FC198-2D83-4DFC-8CDD-7D23AF44D411}"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anose="020B0503020204020204" pitchFamily="34" charset="-122"/>
        <a:cs typeface="+mn-cs"/>
      </a:defRPr>
    </a:lvl1pPr>
    <a:lvl2pPr marL="457200" algn="l" defTabSz="914400" rtl="0" eaLnBrk="1" latinLnBrk="0" hangingPunct="1">
      <a:defRPr sz="1200" kern="1200">
        <a:solidFill>
          <a:schemeClr val="tx1"/>
        </a:solidFill>
        <a:latin typeface="+mn-lt"/>
        <a:ea typeface="微软雅黑" panose="020B0503020204020204" pitchFamily="34" charset="-122"/>
        <a:cs typeface="+mn-cs"/>
      </a:defRPr>
    </a:lvl2pPr>
    <a:lvl3pPr marL="914400" algn="l" defTabSz="914400" rtl="0" eaLnBrk="1" latinLnBrk="0" hangingPunct="1">
      <a:defRPr sz="1200" kern="1200">
        <a:solidFill>
          <a:schemeClr val="tx1"/>
        </a:solidFill>
        <a:latin typeface="+mn-lt"/>
        <a:ea typeface="微软雅黑" panose="020B0503020204020204" pitchFamily="34" charset="-122"/>
        <a:cs typeface="+mn-cs"/>
      </a:defRPr>
    </a:lvl3pPr>
    <a:lvl4pPr marL="1371600" algn="l" defTabSz="914400" rtl="0" eaLnBrk="1" latinLnBrk="0" hangingPunct="1">
      <a:defRPr sz="1200" kern="1200">
        <a:solidFill>
          <a:schemeClr val="tx1"/>
        </a:solidFill>
        <a:latin typeface="+mn-lt"/>
        <a:ea typeface="微软雅黑" panose="020B0503020204020204" pitchFamily="34" charset="-122"/>
        <a:cs typeface="+mn-cs"/>
      </a:defRPr>
    </a:lvl4pPr>
    <a:lvl5pPr marL="1828800" algn="l" defTabSz="914400" rtl="0" eaLnBrk="1" latinLnBrk="0" hangingPunct="1">
      <a:defRPr sz="1200" kern="1200">
        <a:solidFill>
          <a:schemeClr val="tx1"/>
        </a:solidFill>
        <a:latin typeface="+mn-lt"/>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1BF2980-540F-4F7F-A4CC-709C5E98033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fld>
            <a:endParaRPr lang="zh-CN" altLang="en-US" dirty="0">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fld>
            <a:endParaRPr lang="zh-CN" altLang="en-US" dirty="0">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fld>
            <a:endParaRPr lang="zh-CN" altLang="en-US" dirty="0">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fld>
            <a:endParaRPr lang="zh-CN" altLang="en-US" dirty="0">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fld>
            <a:endParaRPr lang="zh-CN" altLang="en-US" dirty="0">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fld>
            <a:endParaRPr lang="zh-CN" altLang="en-US" dirty="0">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fld>
            <a:endParaRPr lang="zh-CN" altLang="en-US" dirty="0">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CFCFC"/>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rgbClr val="FCFCFC"/>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a:xfrm>
            <a:off x="628650" y="1369219"/>
            <a:ext cx="7886700" cy="326350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4E37400-0646-4690-B3CD-AFE7E0746041}" type="datetimeFigureOut">
              <a:rPr lang="zh-CN" altLang="en-US" smtClean="0"/>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7543FE73-A404-45C1-B77A-6DB3BD9EA95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4"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image" Target="../media/image1.png"/><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4"/>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txStyles>
    <p:titleStyle>
      <a:lvl1pPr algn="ctr" rtl="0" fontAlgn="base">
        <a:spcBef>
          <a:spcPct val="0"/>
        </a:spcBef>
        <a:spcAft>
          <a:spcPct val="0"/>
        </a:spcAft>
        <a:defRPr sz="4400" kern="1200">
          <a:solidFill>
            <a:schemeClr val="tx1"/>
          </a:solidFill>
          <a:latin typeface="+mj-lt"/>
          <a:ea typeface="微软雅黑" panose="020B0503020204020204" pitchFamily="34" charset="-122"/>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微软雅黑" panose="020B0503020204020204" pitchFamily="34" charset="-122"/>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7.png"/><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hyperlink" Target="&#35270;&#39057;&#28436;&#31034;&#25805;&#20316;.avi" TargetMode="External"/><Relationship Id="rId4" Type="http://schemas.openxmlformats.org/officeDocument/2006/relationships/image" Target="../media/image20.png"/><Relationship Id="rId3" Type="http://schemas.microsoft.com/office/2007/relationships/media" Target="file:///F:\0-Nvwa\doc\&#22899;&#23090;&#26234;&#33021;\&#35270;&#39057;&#28436;&#31034;&#25805;&#20316;.avi" TargetMode="External"/><Relationship Id="rId2" Type="http://schemas.openxmlformats.org/officeDocument/2006/relationships/video" Target="file:///F:\0-Nvwa\doc\&#22899;&#23090;&#26234;&#33021;\&#35270;&#39057;&#28436;&#31034;&#25805;&#20316;.avi" TargetMode="External"/><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4.xml"/><Relationship Id="rId2" Type="http://schemas.openxmlformats.org/officeDocument/2006/relationships/image" Target="../media/image4.png"/><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7.png"/><Relationship Id="rId2" Type="http://schemas.microsoft.com/office/2007/relationships/hdphoto" Target="../media/image22.wdp"/><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9" Type="http://schemas.microsoft.com/office/2007/relationships/hdphoto" Target="../media/image30.wdp"/><Relationship Id="rId8" Type="http://schemas.openxmlformats.org/officeDocument/2006/relationships/image" Target="../media/image29.png"/><Relationship Id="rId7" Type="http://schemas.microsoft.com/office/2007/relationships/hdphoto" Target="../media/image28.wdp"/><Relationship Id="rId6" Type="http://schemas.openxmlformats.org/officeDocument/2006/relationships/image" Target="../media/image27.png"/><Relationship Id="rId5" Type="http://schemas.microsoft.com/office/2007/relationships/hdphoto" Target="../media/image26.wdp"/><Relationship Id="rId4" Type="http://schemas.openxmlformats.org/officeDocument/2006/relationships/image" Target="../media/image25.png"/><Relationship Id="rId3" Type="http://schemas.microsoft.com/office/2007/relationships/hdphoto" Target="../media/image24.wdp"/><Relationship Id="rId2" Type="http://schemas.openxmlformats.org/officeDocument/2006/relationships/image" Target="../media/image23.png"/><Relationship Id="rId11" Type="http://schemas.openxmlformats.org/officeDocument/2006/relationships/notesSlide" Target="../notesSlides/notesSlide10.xml"/><Relationship Id="rId10" Type="http://schemas.openxmlformats.org/officeDocument/2006/relationships/slideLayout" Target="../slideLayouts/slideLayout1.xml"/><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4.xml"/><Relationship Id="rId2" Type="http://schemas.openxmlformats.org/officeDocument/2006/relationships/image" Target="../media/image4.png"/><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4.xml"/><Relationship Id="rId2" Type="http://schemas.openxmlformats.org/officeDocument/2006/relationships/image" Target="../media/image4.png"/><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1.png"/><Relationship Id="rId1" Type="http://schemas.openxmlformats.org/officeDocument/2006/relationships/image" Target="../media/image7.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4.xml"/><Relationship Id="rId2" Type="http://schemas.openxmlformats.org/officeDocument/2006/relationships/image" Target="../media/image4.png"/><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microsoft.com/office/2007/relationships/hdphoto" Target="../media/image33.wdp"/><Relationship Id="rId2" Type="http://schemas.openxmlformats.org/officeDocument/2006/relationships/image" Target="../media/image32.png"/><Relationship Id="rId1"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4.xml"/><Relationship Id="rId2" Type="http://schemas.openxmlformats.org/officeDocument/2006/relationships/image" Target="../media/image4.png"/><Relationship Id="rId1"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2.xml"/><Relationship Id="rId3"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image" Target="../media/image2.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4.xml"/><Relationship Id="rId2" Type="http://schemas.openxmlformats.org/officeDocument/2006/relationships/image" Target="../media/image4.png"/><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2-&#22899;&#23090;&#39033;&#30446;&#30340;&#39118;&#38505;&#20998;&#26512;&#19982;&#30446;&#26631;&#35774;&#23450;.doc" TargetMode="External"/><Relationship Id="rId1" Type="http://schemas.openxmlformats.org/officeDocument/2006/relationships/image" Target="../media/image7.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vmlDrawing" Target="../drawings/vmlDrawing1.vml"/><Relationship Id="rId7"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wmf"/><Relationship Id="rId2" Type="http://schemas.openxmlformats.org/officeDocument/2006/relationships/oleObject" Target="../embeddings/oleObject1.bin"/><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chart" Target="../charts/chart1.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4.xml"/><Relationship Id="rId2" Type="http://schemas.openxmlformats.org/officeDocument/2006/relationships/image" Target="../media/image4.pn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图片 5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122" y="0"/>
            <a:ext cx="9135877" cy="5143499"/>
          </a:xfrm>
          <a:prstGeom prst="rect">
            <a:avLst/>
          </a:prstGeom>
        </p:spPr>
      </p:pic>
      <p:sp>
        <p:nvSpPr>
          <p:cNvPr id="12" name="矩形 11"/>
          <p:cNvSpPr/>
          <p:nvPr/>
        </p:nvSpPr>
        <p:spPr>
          <a:xfrm>
            <a:off x="0" y="3495246"/>
            <a:ext cx="9144000" cy="16482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0" name="背景三 一首节奏轻快的纯音乐.mp3">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7100668" y="4266465"/>
            <a:ext cx="609600" cy="609600"/>
          </a:xfrm>
          <a:prstGeom prst="rect">
            <a:avLst/>
          </a:prstGeom>
        </p:spPr>
      </p:pic>
      <p:sp>
        <p:nvSpPr>
          <p:cNvPr id="513" name="椭圆 512"/>
          <p:cNvSpPr/>
          <p:nvPr/>
        </p:nvSpPr>
        <p:spPr>
          <a:xfrm>
            <a:off x="1084011" y="2976059"/>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4" name="组合 513"/>
          <p:cNvGrpSpPr/>
          <p:nvPr/>
        </p:nvGrpSpPr>
        <p:grpSpPr>
          <a:xfrm>
            <a:off x="4642583" y="4708836"/>
            <a:ext cx="301060" cy="301060"/>
            <a:chOff x="304800" y="673100"/>
            <a:chExt cx="4000500" cy="4000500"/>
          </a:xfrm>
          <a:effectLst>
            <a:outerShdw blurRad="381000" dist="152400" dir="8100000" algn="tr" rotWithShape="0">
              <a:prstClr val="black">
                <a:alpha val="70000"/>
              </a:prstClr>
            </a:outerShdw>
          </a:effectLst>
        </p:grpSpPr>
        <p:sp>
          <p:nvSpPr>
            <p:cNvPr id="515" name="同心圆 51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16" name="椭圆 515"/>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7" name="组合 516"/>
          <p:cNvGrpSpPr/>
          <p:nvPr/>
        </p:nvGrpSpPr>
        <p:grpSpPr>
          <a:xfrm>
            <a:off x="7793425" y="1662810"/>
            <a:ext cx="623903" cy="623903"/>
            <a:chOff x="304800" y="673100"/>
            <a:chExt cx="4000500" cy="4000500"/>
          </a:xfrm>
          <a:effectLst>
            <a:outerShdw blurRad="317500" dist="190500" dir="8100000" algn="tr" rotWithShape="0">
              <a:prstClr val="black">
                <a:alpha val="50000"/>
              </a:prstClr>
            </a:outerShdw>
          </a:effectLst>
        </p:grpSpPr>
        <p:sp>
          <p:nvSpPr>
            <p:cNvPr id="518" name="同心圆 5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19" name="椭圆 51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0" name="组合 519"/>
          <p:cNvGrpSpPr/>
          <p:nvPr/>
        </p:nvGrpSpPr>
        <p:grpSpPr>
          <a:xfrm>
            <a:off x="1455927" y="1494559"/>
            <a:ext cx="219777" cy="219777"/>
            <a:chOff x="304800" y="673100"/>
            <a:chExt cx="4000500" cy="4000500"/>
          </a:xfrm>
          <a:effectLst>
            <a:outerShdw blurRad="381000" dist="152400" dir="8100000" algn="tr" rotWithShape="0">
              <a:prstClr val="black">
                <a:alpha val="70000"/>
              </a:prstClr>
            </a:outerShdw>
          </a:effectLst>
        </p:grpSpPr>
        <p:sp>
          <p:nvSpPr>
            <p:cNvPr id="521" name="同心圆 52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2" name="椭圆 521"/>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3" name="组合 522"/>
          <p:cNvGrpSpPr/>
          <p:nvPr/>
        </p:nvGrpSpPr>
        <p:grpSpPr>
          <a:xfrm>
            <a:off x="41046" y="4348871"/>
            <a:ext cx="287919" cy="287919"/>
            <a:chOff x="304800" y="673100"/>
            <a:chExt cx="4000500" cy="4000500"/>
          </a:xfrm>
          <a:effectLst>
            <a:outerShdw blurRad="381000" dist="152400" dir="8100000" algn="tr" rotWithShape="0">
              <a:prstClr val="black">
                <a:alpha val="70000"/>
              </a:prstClr>
            </a:outerShdw>
          </a:effectLst>
        </p:grpSpPr>
        <p:sp>
          <p:nvSpPr>
            <p:cNvPr id="524" name="同心圆 52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5" name="椭圆 524"/>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6" name="椭圆 525"/>
          <p:cNvSpPr/>
          <p:nvPr/>
        </p:nvSpPr>
        <p:spPr>
          <a:xfrm>
            <a:off x="7710431" y="4639352"/>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7" name="椭圆 526"/>
          <p:cNvSpPr/>
          <p:nvPr/>
        </p:nvSpPr>
        <p:spPr>
          <a:xfrm>
            <a:off x="4158125" y="4876006"/>
            <a:ext cx="137389" cy="137389"/>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8370790" y="3207327"/>
            <a:ext cx="301060" cy="301060"/>
            <a:chOff x="304800" y="673100"/>
            <a:chExt cx="4000500" cy="4000500"/>
          </a:xfrm>
          <a:effectLst>
            <a:outerShdw blurRad="381000" dist="152400" dir="8100000" algn="tr" rotWithShape="0">
              <a:prstClr val="black">
                <a:alpha val="70000"/>
              </a:prstClr>
            </a:outerShdw>
          </a:effectLst>
        </p:grpSpPr>
        <p:sp>
          <p:nvSpPr>
            <p:cNvPr id="39" name="同心圆 3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椭圆 3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TextBox 7"/>
          <p:cNvSpPr>
            <a:spLocks noChangeArrowheads="1"/>
          </p:cNvSpPr>
          <p:nvPr/>
        </p:nvSpPr>
        <p:spPr bwMode="auto">
          <a:xfrm>
            <a:off x="2414334" y="3966355"/>
            <a:ext cx="4438572" cy="195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项目发起人：梁冰（</a:t>
            </a:r>
            <a:r>
              <a:rPr lang="en-US" altLang="zh-CN"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Alex Leon</a:t>
            </a:r>
            <a:r>
              <a:rPr lang="zh-CN"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0" name="组合 9"/>
          <p:cNvGrpSpPr/>
          <p:nvPr/>
        </p:nvGrpSpPr>
        <p:grpSpPr>
          <a:xfrm>
            <a:off x="129431" y="98485"/>
            <a:ext cx="1067578" cy="275000"/>
            <a:chOff x="129431" y="98485"/>
            <a:chExt cx="1067578" cy="275000"/>
          </a:xfrm>
        </p:grpSpPr>
        <p:sp>
          <p:nvSpPr>
            <p:cNvPr id="55" name="TextBox 24"/>
            <p:cNvSpPr txBox="1"/>
            <p:nvPr/>
          </p:nvSpPr>
          <p:spPr>
            <a:xfrm>
              <a:off x="451519" y="110595"/>
              <a:ext cx="745490" cy="262890"/>
            </a:xfrm>
            <a:prstGeom prst="rect">
              <a:avLst/>
            </a:prstGeom>
            <a:noFill/>
          </p:spPr>
          <p:txBody>
            <a:bodyPr wrap="none" lIns="68571" tIns="34285" rIns="68571" bIns="34285" rtlCol="0">
              <a:spAutoFit/>
            </a:bodyPr>
            <a:lstStyle/>
            <a:p>
              <a:r>
                <a:rPr lang="zh-CN" sz="1200" b="1" dirty="0" smtClean="0">
                  <a:solidFill>
                    <a:schemeClr val="bg2">
                      <a:lumMod val="75000"/>
                    </a:schemeClr>
                  </a:solidFill>
                  <a:latin typeface="微软雅黑" panose="020B0503020204020204" pitchFamily="34" charset="-122"/>
                  <a:ea typeface="微软雅黑" panose="020B0503020204020204" pitchFamily="34" charset="-122"/>
                </a:rPr>
                <a:t>女娲智能</a:t>
              </a:r>
              <a:endParaRPr lang="zh-CN" sz="1200" b="1" dirty="0">
                <a:solidFill>
                  <a:schemeClr val="bg1"/>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129431" y="98485"/>
              <a:ext cx="324354" cy="235357"/>
              <a:chOff x="41046" y="32137"/>
              <a:chExt cx="651590" cy="472805"/>
            </a:xfrm>
          </p:grpSpPr>
          <p:sp>
            <p:nvSpPr>
              <p:cNvPr id="8" name="椭圆 7"/>
              <p:cNvSpPr/>
              <p:nvPr/>
            </p:nvSpPr>
            <p:spPr>
              <a:xfrm>
                <a:off x="41046" y="32137"/>
                <a:ext cx="651590" cy="472805"/>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 name="图片 55"/>
              <p:cNvPicPr>
                <a:picLocks noChangeAspect="1"/>
              </p:cNvPicPr>
              <p:nvPr/>
            </p:nvPicPr>
            <p:blipFill rotWithShape="1">
              <a:blip r:embed="rId5" cstate="print">
                <a:extLst>
                  <a:ext uri="{28A0092B-C50C-407E-A947-70E740481C1C}">
                    <a14:useLocalDpi xmlns:a14="http://schemas.microsoft.com/office/drawing/2010/main" val="0"/>
                  </a:ext>
                </a:extLst>
              </a:blip>
              <a:srcRect l="-137" t="-1125" r="137" b="77334"/>
              <a:stretch>
                <a:fillRect/>
              </a:stretch>
            </p:blipFill>
            <p:spPr>
              <a:xfrm>
                <a:off x="96374" y="61372"/>
                <a:ext cx="536380" cy="414682"/>
              </a:xfrm>
              <a:prstGeom prst="rect">
                <a:avLst/>
              </a:prstGeom>
            </p:spPr>
          </p:pic>
        </p:grpSp>
      </p:grpSp>
      <p:grpSp>
        <p:nvGrpSpPr>
          <p:cNvPr id="528" name="组合 527"/>
          <p:cNvGrpSpPr/>
          <p:nvPr/>
        </p:nvGrpSpPr>
        <p:grpSpPr>
          <a:xfrm>
            <a:off x="1043622" y="3674019"/>
            <a:ext cx="824609" cy="824609"/>
            <a:chOff x="304800" y="673100"/>
            <a:chExt cx="4000500" cy="4000500"/>
          </a:xfrm>
          <a:effectLst>
            <a:outerShdw blurRad="317500" dist="190500" dir="8100000" algn="tr" rotWithShape="0">
              <a:prstClr val="black">
                <a:alpha val="50000"/>
              </a:prstClr>
            </a:outerShdw>
          </a:effectLst>
        </p:grpSpPr>
        <p:sp>
          <p:nvSpPr>
            <p:cNvPr id="529" name="同心圆 5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30" name="椭圆 52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圆角矩形 43"/>
          <p:cNvSpPr/>
          <p:nvPr/>
        </p:nvSpPr>
        <p:spPr>
          <a:xfrm>
            <a:off x="2585085" y="3333115"/>
            <a:ext cx="4368165" cy="431800"/>
          </a:xfrm>
          <a:prstGeom prst="roundRect">
            <a:avLst/>
          </a:prstGeom>
          <a:solidFill>
            <a:schemeClr val="bg1">
              <a:lumMod val="95000"/>
            </a:schemeClr>
          </a:solidFill>
          <a:ln>
            <a:solidFill>
              <a:schemeClr val="accent1"/>
            </a:solid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45" name="TextBox 89"/>
          <p:cNvSpPr txBox="1"/>
          <p:nvPr/>
        </p:nvSpPr>
        <p:spPr>
          <a:xfrm>
            <a:off x="2840858" y="3372811"/>
            <a:ext cx="3637280" cy="352425"/>
          </a:xfrm>
          <a:prstGeom prst="rect">
            <a:avLst/>
          </a:prstGeom>
          <a:noFill/>
        </p:spPr>
        <p:txBody>
          <a:bodyPr wrap="none" rtlCol="0">
            <a:spAutoFit/>
          </a:bodyPr>
          <a:lstStyle/>
          <a:p>
            <a:pPr algn="ctr"/>
            <a:r>
              <a:rPr lang="zh-CN" altLang="en-US" sz="1600" b="1" dirty="0" smtClean="0">
                <a:solidFill>
                  <a:srgbClr val="C00000"/>
                </a:solidFill>
                <a:latin typeface="微软雅黑" panose="020B0503020204020204" pitchFamily="34" charset="-122"/>
                <a:ea typeface="微软雅黑" panose="020B0503020204020204" pitchFamily="34" charset="-122"/>
                <a:sym typeface="+mn-ea"/>
              </a:rPr>
              <a:t>企业级理解式智能对话系统商业</a:t>
            </a:r>
            <a:r>
              <a:rPr lang="zh-CN" altLang="en-US" sz="1600" b="1" dirty="0">
                <a:solidFill>
                  <a:srgbClr val="C00000"/>
                </a:solidFill>
                <a:latin typeface="微软雅黑" panose="020B0503020204020204" pitchFamily="34" charset="-122"/>
                <a:ea typeface="微软雅黑" panose="020B0503020204020204" pitchFamily="34" charset="-122"/>
              </a:rPr>
              <a:t>计划书</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grpSp>
        <p:nvGrpSpPr>
          <p:cNvPr id="46" name="Group 91"/>
          <p:cNvGrpSpPr/>
          <p:nvPr/>
        </p:nvGrpSpPr>
        <p:grpSpPr bwMode="auto">
          <a:xfrm>
            <a:off x="2585042" y="3358133"/>
            <a:ext cx="390620" cy="390324"/>
            <a:chOff x="936" y="1480"/>
            <a:chExt cx="1589" cy="1588"/>
          </a:xfrm>
        </p:grpSpPr>
        <p:grpSp>
          <p:nvGrpSpPr>
            <p:cNvPr id="47" name="组合 33"/>
            <p:cNvGrpSpPr/>
            <p:nvPr/>
          </p:nvGrpSpPr>
          <p:grpSpPr bwMode="auto">
            <a:xfrm>
              <a:off x="985" y="1584"/>
              <a:ext cx="1441" cy="1439"/>
              <a:chOff x="1754168" y="3653262"/>
              <a:chExt cx="1857599" cy="1857597"/>
            </a:xfrm>
          </p:grpSpPr>
          <p:sp>
            <p:nvSpPr>
              <p:cNvPr id="52" name="椭圆 51"/>
              <p:cNvSpPr/>
              <p:nvPr/>
            </p:nvSpPr>
            <p:spPr>
              <a:xfrm>
                <a:off x="1754168" y="3653262"/>
                <a:ext cx="1857599" cy="1857597"/>
              </a:xfrm>
              <a:prstGeom prst="ellipse">
                <a:avLst/>
              </a:prstGeom>
              <a:solidFill>
                <a:schemeClr val="tx1">
                  <a:lumMod val="50000"/>
                  <a:lumOff val="50000"/>
                </a:schemeClr>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zh-CN" altLang="en-US" sz="3000" dirty="0">
                  <a:latin typeface="+mj-lt"/>
                  <a:ea typeface="方正超粗黑简体" panose="03000509000000000000" pitchFamily="65" charset="-122"/>
                </a:endParaRPr>
              </a:p>
            </p:txBody>
          </p:sp>
          <p:sp>
            <p:nvSpPr>
              <p:cNvPr id="53" name="椭圆 52"/>
              <p:cNvSpPr/>
              <p:nvPr/>
            </p:nvSpPr>
            <p:spPr>
              <a:xfrm>
                <a:off x="1911556" y="3810650"/>
                <a:ext cx="1542822" cy="1542820"/>
              </a:xfrm>
              <a:prstGeom prst="ellipse">
                <a:avLst/>
              </a:prstGeom>
              <a:solidFill>
                <a:srgbClr val="C20100"/>
              </a:soli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 name="椭圆 53"/>
              <p:cNvSpPr/>
              <p:nvPr/>
            </p:nvSpPr>
            <p:spPr>
              <a:xfrm>
                <a:off x="1890879" y="3789973"/>
                <a:ext cx="1584176" cy="1584174"/>
              </a:xfrm>
              <a:prstGeom prst="ellipse">
                <a:avLst/>
              </a:prstGeom>
              <a:solidFill>
                <a:srgbClr val="C00002"/>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zh-CN" altLang="en-US" sz="3000" dirty="0">
                  <a:solidFill>
                    <a:srgbClr val="0087CF"/>
                  </a:solidFill>
                  <a:latin typeface="+mj-lt"/>
                  <a:ea typeface="方正超粗黑简体" panose="03000509000000000000" pitchFamily="65" charset="-122"/>
                </a:endParaRPr>
              </a:p>
            </p:txBody>
          </p:sp>
        </p:grpSp>
        <p:grpSp>
          <p:nvGrpSpPr>
            <p:cNvPr id="48" name="组合 4"/>
            <p:cNvGrpSpPr/>
            <p:nvPr/>
          </p:nvGrpSpPr>
          <p:grpSpPr bwMode="auto">
            <a:xfrm>
              <a:off x="936" y="1480"/>
              <a:ext cx="1589" cy="1588"/>
              <a:chOff x="3733576" y="3930057"/>
              <a:chExt cx="1801556" cy="1800152"/>
            </a:xfrm>
          </p:grpSpPr>
          <p:sp>
            <p:nvSpPr>
              <p:cNvPr id="49" name="椭圆 48"/>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50" name="任意多边形 6"/>
              <p:cNvSpPr/>
              <p:nvPr/>
            </p:nvSpPr>
            <p:spPr>
              <a:xfrm>
                <a:off x="3734710" y="3930057"/>
                <a:ext cx="1800422" cy="1800152"/>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51" name="椭圆 7"/>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grpSp>
      <p:pic>
        <p:nvPicPr>
          <p:cNvPr id="57" name="Picture 6" descr="D:\360data\重要数据\桌面\未标题-1.png"/>
          <p:cNvPicPr>
            <a:picLocks noChangeAspect="1" noChangeArrowheads="1"/>
          </p:cNvPicPr>
          <p:nvPr/>
        </p:nvPicPr>
        <p:blipFill>
          <a:blip r:embed="rId6">
            <a:extLst>
              <a:ext uri="{28A0092B-C50C-407E-A947-70E740481C1C}">
                <a14:useLocalDpi xmlns:a14="http://schemas.microsoft.com/office/drawing/2010/main" val="0"/>
              </a:ext>
            </a:extLst>
          </a:blip>
          <a:srcRect b="63243"/>
          <a:stretch>
            <a:fillRect/>
          </a:stretch>
        </p:blipFill>
        <p:spPr bwMode="auto">
          <a:xfrm>
            <a:off x="1936115" y="3495040"/>
            <a:ext cx="1895475" cy="1670050"/>
          </a:xfrm>
          <a:prstGeom prst="rect">
            <a:avLst/>
          </a:prstGeom>
          <a:noFill/>
          <a:extLst>
            <a:ext uri="{909E8E84-426E-40DD-AFC4-6F175D3DCCD1}">
              <a14:hiddenFill xmlns:a14="http://schemas.microsoft.com/office/drawing/2010/main">
                <a:solidFill>
                  <a:srgbClr val="FFFFFF"/>
                </a:solidFill>
              </a14:hiddenFill>
            </a:ext>
          </a:extLst>
        </p:spPr>
      </p:pic>
      <p:sp>
        <p:nvSpPr>
          <p:cNvPr id="563" name="TextBox 24"/>
          <p:cNvSpPr txBox="1"/>
          <p:nvPr/>
        </p:nvSpPr>
        <p:spPr>
          <a:xfrm>
            <a:off x="1083945" y="1510030"/>
            <a:ext cx="6396990" cy="1482725"/>
          </a:xfrm>
          <a:prstGeom prst="rect">
            <a:avLst/>
          </a:prstGeom>
          <a:noFill/>
        </p:spPr>
        <p:txBody>
          <a:bodyPr wrap="square" lIns="68571" tIns="34285" rIns="68571" bIns="34285" rtlCol="0">
            <a:spAutoFit/>
          </a:bodyPr>
          <a:lstStyle/>
          <a:p>
            <a:pPr algn="ctr"/>
            <a:r>
              <a:rPr lang="zh-CN" altLang="en-US" sz="5400" b="1" i="1" dirty="0" smtClean="0">
                <a:ln w="12700">
                  <a:solidFill>
                    <a:schemeClr val="accent1"/>
                  </a:solidFill>
                  <a:prstDash val="solid"/>
                </a:ln>
                <a:pattFill prst="pct50">
                  <a:fgClr>
                    <a:schemeClr val="accent1"/>
                  </a:fgClr>
                  <a:bgClr>
                    <a:schemeClr val="accent1">
                      <a:lumMod val="20000"/>
                      <a:lumOff val="80000"/>
                    </a:schemeClr>
                  </a:bgClr>
                </a:pattFill>
                <a:effectLst>
                  <a:outerShdw blurRad="50800" dist="38100" dir="8100000" algn="tr" rotWithShape="0">
                    <a:prstClr val="black">
                      <a:alpha val="40000"/>
                    </a:prstClr>
                  </a:outerShdw>
                </a:effectLst>
                <a:latin typeface="微软雅黑" panose="020B0503020204020204" pitchFamily="34" charset="-122"/>
                <a:ea typeface="微软雅黑" panose="020B0503020204020204" pitchFamily="34" charset="-122"/>
              </a:rPr>
              <a:t>女娲智能理解系统</a:t>
            </a:r>
            <a:endParaRPr lang="zh-CN" altLang="en-US" sz="5400" b="1" i="1" dirty="0" smtClean="0">
              <a:ln w="12700">
                <a:solidFill>
                  <a:schemeClr val="accent1"/>
                </a:solidFill>
                <a:prstDash val="solid"/>
              </a:ln>
              <a:pattFill prst="pct50">
                <a:fgClr>
                  <a:schemeClr val="accent1"/>
                </a:fgClr>
                <a:bgClr>
                  <a:schemeClr val="accent1">
                    <a:lumMod val="20000"/>
                    <a:lumOff val="80000"/>
                  </a:schemeClr>
                </a:bgClr>
              </a:pattFill>
              <a:effectLst>
                <a:outerShdw blurRad="50800" dist="38100" dir="8100000" algn="tr" rotWithShape="0">
                  <a:prstClr val="black">
                    <a:alpha val="40000"/>
                  </a:prstClr>
                </a:outerShdw>
              </a:effectLst>
              <a:latin typeface="微软雅黑" panose="020B0503020204020204" pitchFamily="34" charset="-122"/>
              <a:ea typeface="微软雅黑" panose="020B0503020204020204" pitchFamily="34" charset="-122"/>
            </a:endParaRPr>
          </a:p>
          <a:p>
            <a:pPr algn="ctr"/>
            <a:endParaRPr lang="en-US" altLang="zh-CN" sz="1400" b="1" i="1" dirty="0">
              <a:ln w="12700">
                <a:solidFill>
                  <a:schemeClr val="accent1"/>
                </a:solidFill>
                <a:prstDash val="solid"/>
              </a:ln>
              <a:pattFill prst="pct50">
                <a:fgClr>
                  <a:schemeClr val="accent1"/>
                </a:fgClr>
                <a:bgClr>
                  <a:schemeClr val="accent1">
                    <a:lumMod val="20000"/>
                    <a:lumOff val="80000"/>
                  </a:schemeClr>
                </a:bgClr>
              </a:pattFill>
              <a:effectLst>
                <a:outerShdw blurRad="50800" dist="38100" dir="8100000" algn="tr" rotWithShape="0">
                  <a:prstClr val="black">
                    <a:alpha val="40000"/>
                  </a:prstClr>
                </a:outerShdw>
              </a:effectLst>
              <a:latin typeface="+mj-ea"/>
              <a:ea typeface="+mj-ea"/>
            </a:endParaRPr>
          </a:p>
          <a:p>
            <a:pPr algn="ctr"/>
            <a:r>
              <a:rPr lang="en-US" altLang="zh-CN" sz="1400" b="1" i="1" dirty="0">
                <a:solidFill>
                  <a:schemeClr val="accent1"/>
                </a:solidFill>
                <a:effectLst>
                  <a:outerShdw blurRad="38100" dist="25400" dir="5400000" algn="ctr" rotWithShape="0">
                    <a:srgbClr val="6E747A">
                      <a:alpha val="43000"/>
                    </a:srgbClr>
                  </a:outerShdw>
                </a:effectLst>
                <a:latin typeface="+mj-ea"/>
                <a:ea typeface="+mj-ea"/>
              </a:rPr>
              <a:t>基于“理解”</a:t>
            </a:r>
            <a:r>
              <a:rPr lang="zh-CN" altLang="en-US" sz="1400" b="1" i="1" dirty="0">
                <a:solidFill>
                  <a:schemeClr val="accent1"/>
                </a:solidFill>
                <a:effectLst>
                  <a:outerShdw blurRad="38100" dist="25400" dir="5400000" algn="ctr" rotWithShape="0">
                    <a:srgbClr val="6E747A">
                      <a:alpha val="43000"/>
                    </a:srgbClr>
                  </a:outerShdw>
                </a:effectLst>
                <a:latin typeface="+mj-ea"/>
                <a:ea typeface="+mj-ea"/>
              </a:rPr>
              <a:t>，我们做的最好！</a:t>
            </a:r>
            <a:r>
              <a:rPr lang="en-US" altLang="zh-CN" sz="2400" b="1" i="1" dirty="0">
                <a:ln w="12700">
                  <a:solidFill>
                    <a:schemeClr val="accent1"/>
                  </a:solidFill>
                  <a:prstDash val="solid"/>
                </a:ln>
                <a:pattFill prst="pct50">
                  <a:fgClr>
                    <a:schemeClr val="accent1"/>
                  </a:fgClr>
                  <a:bgClr>
                    <a:schemeClr val="accent1">
                      <a:lumMod val="20000"/>
                      <a:lumOff val="80000"/>
                    </a:schemeClr>
                  </a:bgClr>
                </a:pattFill>
                <a:effectLst>
                  <a:outerShdw blurRad="50800" dist="38100" dir="8100000" algn="tr" rotWithShape="0">
                    <a:prstClr val="black">
                      <a:alpha val="40000"/>
                    </a:prstClr>
                  </a:outerShdw>
                </a:effectLst>
                <a:latin typeface="+mj-ea"/>
                <a:ea typeface="+mj-ea"/>
              </a:rPr>
              <a:t> </a:t>
            </a:r>
            <a:endParaRPr lang="en-US" altLang="zh-CN" sz="5400" b="1" i="1" dirty="0" smtClean="0">
              <a:ln w="12700">
                <a:solidFill>
                  <a:schemeClr val="accent1"/>
                </a:solidFill>
                <a:prstDash val="solid"/>
              </a:ln>
              <a:pattFill prst="pct50">
                <a:fgClr>
                  <a:schemeClr val="accent1"/>
                </a:fgClr>
                <a:bgClr>
                  <a:schemeClr val="accent1">
                    <a:lumMod val="20000"/>
                    <a:lumOff val="80000"/>
                  </a:schemeClr>
                </a:bgClr>
              </a:pattFill>
              <a:effectLst>
                <a:outerShdw blurRad="50800" dist="38100" dir="8100000" algn="tr" rotWithShape="0">
                  <a:prstClr val="black">
                    <a:alpha val="40000"/>
                  </a:prst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20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90"/>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1000"/>
                                        <p:tgtEl>
                                          <p:spTgt spid="58"/>
                                        </p:tgtEl>
                                      </p:cBhvr>
                                    </p:animEffect>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par>
                                <p:cTn id="15" presetID="1" presetClass="entr" presetSubtype="0" fill="hold" grpId="0" nodeType="withEffect">
                                  <p:stCondLst>
                                    <p:cond delay="300"/>
                                  </p:stCondLst>
                                  <p:childTnLst>
                                    <p:set>
                                      <p:cBhvr>
                                        <p:cTn id="16" dur="1" fill="hold">
                                          <p:stCondLst>
                                            <p:cond delay="0"/>
                                          </p:stCondLst>
                                        </p:cTn>
                                        <p:tgtEl>
                                          <p:spTgt spid="513"/>
                                        </p:tgtEl>
                                        <p:attrNameLst>
                                          <p:attrName>style.visibility</p:attrName>
                                        </p:attrNameLst>
                                      </p:cBhvr>
                                      <p:to>
                                        <p:strVal val="visible"/>
                                      </p:to>
                                    </p:set>
                                  </p:childTnLst>
                                </p:cTn>
                              </p:par>
                              <p:par>
                                <p:cTn id="17" presetID="53" presetClass="entr" presetSubtype="16" fill="hold" grpId="1" nodeType="withEffect">
                                  <p:stCondLst>
                                    <p:cond delay="300"/>
                                  </p:stCondLst>
                                  <p:childTnLst>
                                    <p:set>
                                      <p:cBhvr>
                                        <p:cTn id="18" dur="1" fill="hold">
                                          <p:stCondLst>
                                            <p:cond delay="0"/>
                                          </p:stCondLst>
                                        </p:cTn>
                                        <p:tgtEl>
                                          <p:spTgt spid="513"/>
                                        </p:tgtEl>
                                        <p:attrNameLst>
                                          <p:attrName>style.visibility</p:attrName>
                                        </p:attrNameLst>
                                      </p:cBhvr>
                                      <p:to>
                                        <p:strVal val="visible"/>
                                      </p:to>
                                    </p:set>
                                    <p:anim calcmode="lin" valueType="num">
                                      <p:cBhvr>
                                        <p:cTn id="19" dur="1000" fill="hold"/>
                                        <p:tgtEl>
                                          <p:spTgt spid="513"/>
                                        </p:tgtEl>
                                        <p:attrNameLst>
                                          <p:attrName>ppt_w</p:attrName>
                                        </p:attrNameLst>
                                      </p:cBhvr>
                                      <p:tavLst>
                                        <p:tav tm="0">
                                          <p:val>
                                            <p:fltVal val="0"/>
                                          </p:val>
                                        </p:tav>
                                        <p:tav tm="100000">
                                          <p:val>
                                            <p:strVal val="#ppt_w"/>
                                          </p:val>
                                        </p:tav>
                                      </p:tavLst>
                                    </p:anim>
                                    <p:anim calcmode="lin" valueType="num">
                                      <p:cBhvr>
                                        <p:cTn id="20" dur="1000" fill="hold"/>
                                        <p:tgtEl>
                                          <p:spTgt spid="513"/>
                                        </p:tgtEl>
                                        <p:attrNameLst>
                                          <p:attrName>ppt_h</p:attrName>
                                        </p:attrNameLst>
                                      </p:cBhvr>
                                      <p:tavLst>
                                        <p:tav tm="0">
                                          <p:val>
                                            <p:fltVal val="0"/>
                                          </p:val>
                                        </p:tav>
                                        <p:tav tm="100000">
                                          <p:val>
                                            <p:strVal val="#ppt_h"/>
                                          </p:val>
                                        </p:tav>
                                      </p:tavLst>
                                    </p:anim>
                                    <p:animEffect transition="in" filter="fade">
                                      <p:cBhvr>
                                        <p:cTn id="21" dur="1000"/>
                                        <p:tgtEl>
                                          <p:spTgt spid="513"/>
                                        </p:tgtEl>
                                      </p:cBhvr>
                                    </p:animEffect>
                                  </p:childTnLst>
                                </p:cTn>
                              </p:par>
                              <p:par>
                                <p:cTn id="22" presetID="64" presetClass="path" presetSubtype="0" fill="hold" grpId="2" nodeType="withEffect">
                                  <p:stCondLst>
                                    <p:cond delay="300"/>
                                  </p:stCondLst>
                                  <p:childTnLst>
                                    <p:animMotion origin="layout" path="M 0.00451 -0.00833 L -0.51458 -0.12006 " pathEditMode="relative" rAng="0" ptsTypes="AA">
                                      <p:cBhvr>
                                        <p:cTn id="23" dur="1000" spd="-100000" fill="hold"/>
                                        <p:tgtEl>
                                          <p:spTgt spid="513"/>
                                        </p:tgtEl>
                                        <p:attrNameLst>
                                          <p:attrName>ppt_x</p:attrName>
                                          <p:attrName>ppt_y</p:attrName>
                                        </p:attrNameLst>
                                      </p:cBhvr>
                                      <p:rCtr x="-25955" y="-5586"/>
                                    </p:animMotion>
                                  </p:childTnLst>
                                </p:cTn>
                              </p:par>
                              <p:par>
                                <p:cTn id="24" presetID="1" presetClass="entr" presetSubtype="0" fill="hold" nodeType="withEffect">
                                  <p:stCondLst>
                                    <p:cond delay="300"/>
                                  </p:stCondLst>
                                  <p:childTnLst>
                                    <p:set>
                                      <p:cBhvr>
                                        <p:cTn id="25" dur="1" fill="hold">
                                          <p:stCondLst>
                                            <p:cond delay="0"/>
                                          </p:stCondLst>
                                        </p:cTn>
                                        <p:tgtEl>
                                          <p:spTgt spid="514"/>
                                        </p:tgtEl>
                                        <p:attrNameLst>
                                          <p:attrName>style.visibility</p:attrName>
                                        </p:attrNameLst>
                                      </p:cBhvr>
                                      <p:to>
                                        <p:strVal val="visible"/>
                                      </p:to>
                                    </p:set>
                                  </p:childTnLst>
                                </p:cTn>
                              </p:par>
                              <p:par>
                                <p:cTn id="26" presetID="53" presetClass="entr" presetSubtype="16" fill="hold" nodeType="withEffect">
                                  <p:stCondLst>
                                    <p:cond delay="300"/>
                                  </p:stCondLst>
                                  <p:childTnLst>
                                    <p:set>
                                      <p:cBhvr>
                                        <p:cTn id="27" dur="1" fill="hold">
                                          <p:stCondLst>
                                            <p:cond delay="0"/>
                                          </p:stCondLst>
                                        </p:cTn>
                                        <p:tgtEl>
                                          <p:spTgt spid="514"/>
                                        </p:tgtEl>
                                        <p:attrNameLst>
                                          <p:attrName>style.visibility</p:attrName>
                                        </p:attrNameLst>
                                      </p:cBhvr>
                                      <p:to>
                                        <p:strVal val="visible"/>
                                      </p:to>
                                    </p:set>
                                    <p:anim calcmode="lin" valueType="num">
                                      <p:cBhvr>
                                        <p:cTn id="28" dur="1000" fill="hold"/>
                                        <p:tgtEl>
                                          <p:spTgt spid="514"/>
                                        </p:tgtEl>
                                        <p:attrNameLst>
                                          <p:attrName>ppt_w</p:attrName>
                                        </p:attrNameLst>
                                      </p:cBhvr>
                                      <p:tavLst>
                                        <p:tav tm="0">
                                          <p:val>
                                            <p:fltVal val="0"/>
                                          </p:val>
                                        </p:tav>
                                        <p:tav tm="100000">
                                          <p:val>
                                            <p:strVal val="#ppt_w"/>
                                          </p:val>
                                        </p:tav>
                                      </p:tavLst>
                                    </p:anim>
                                    <p:anim calcmode="lin" valueType="num">
                                      <p:cBhvr>
                                        <p:cTn id="29" dur="1000" fill="hold"/>
                                        <p:tgtEl>
                                          <p:spTgt spid="514"/>
                                        </p:tgtEl>
                                        <p:attrNameLst>
                                          <p:attrName>ppt_h</p:attrName>
                                        </p:attrNameLst>
                                      </p:cBhvr>
                                      <p:tavLst>
                                        <p:tav tm="0">
                                          <p:val>
                                            <p:fltVal val="0"/>
                                          </p:val>
                                        </p:tav>
                                        <p:tav tm="100000">
                                          <p:val>
                                            <p:strVal val="#ppt_h"/>
                                          </p:val>
                                        </p:tav>
                                      </p:tavLst>
                                    </p:anim>
                                    <p:animEffect transition="in" filter="fade">
                                      <p:cBhvr>
                                        <p:cTn id="30" dur="1000"/>
                                        <p:tgtEl>
                                          <p:spTgt spid="514"/>
                                        </p:tgtEl>
                                      </p:cBhvr>
                                    </p:animEffect>
                                  </p:childTnLst>
                                </p:cTn>
                              </p:par>
                              <p:par>
                                <p:cTn id="31" presetID="64" presetClass="path" presetSubtype="0" fill="hold" nodeType="withEffect">
                                  <p:stCondLst>
                                    <p:cond delay="300"/>
                                  </p:stCondLst>
                                  <p:childTnLst>
                                    <p:animMotion origin="layout" path="M -0.00729 -0.00556 L -0.84097 -0.54229 " pathEditMode="relative" rAng="0" ptsTypes="AA">
                                      <p:cBhvr>
                                        <p:cTn id="32" dur="1000" spd="-100000" fill="hold"/>
                                        <p:tgtEl>
                                          <p:spTgt spid="514"/>
                                        </p:tgtEl>
                                        <p:attrNameLst>
                                          <p:attrName>ppt_x</p:attrName>
                                          <p:attrName>ppt_y</p:attrName>
                                        </p:attrNameLst>
                                      </p:cBhvr>
                                      <p:rCtr x="-41684" y="-26852"/>
                                    </p:animMotion>
                                  </p:childTnLst>
                                </p:cTn>
                              </p:par>
                              <p:par>
                                <p:cTn id="33" presetID="1" presetClass="entr" presetSubtype="0" fill="hold" nodeType="withEffect">
                                  <p:stCondLst>
                                    <p:cond delay="0"/>
                                  </p:stCondLst>
                                  <p:childTnLst>
                                    <p:set>
                                      <p:cBhvr>
                                        <p:cTn id="34" dur="1" fill="hold">
                                          <p:stCondLst>
                                            <p:cond delay="0"/>
                                          </p:stCondLst>
                                        </p:cTn>
                                        <p:tgtEl>
                                          <p:spTgt spid="517"/>
                                        </p:tgtEl>
                                        <p:attrNameLst>
                                          <p:attrName>style.visibility</p:attrName>
                                        </p:attrNameLst>
                                      </p:cBhvr>
                                      <p:to>
                                        <p:strVal val="visible"/>
                                      </p:to>
                                    </p:set>
                                  </p:childTnLst>
                                </p:cTn>
                              </p:par>
                              <p:par>
                                <p:cTn id="35" presetID="53" presetClass="entr" presetSubtype="16" fill="hold" nodeType="withEffect">
                                  <p:stCondLst>
                                    <p:cond delay="0"/>
                                  </p:stCondLst>
                                  <p:childTnLst>
                                    <p:set>
                                      <p:cBhvr>
                                        <p:cTn id="36" dur="1" fill="hold">
                                          <p:stCondLst>
                                            <p:cond delay="0"/>
                                          </p:stCondLst>
                                        </p:cTn>
                                        <p:tgtEl>
                                          <p:spTgt spid="517"/>
                                        </p:tgtEl>
                                        <p:attrNameLst>
                                          <p:attrName>style.visibility</p:attrName>
                                        </p:attrNameLst>
                                      </p:cBhvr>
                                      <p:to>
                                        <p:strVal val="visible"/>
                                      </p:to>
                                    </p:set>
                                    <p:anim calcmode="lin" valueType="num">
                                      <p:cBhvr>
                                        <p:cTn id="37" dur="1000" fill="hold"/>
                                        <p:tgtEl>
                                          <p:spTgt spid="517"/>
                                        </p:tgtEl>
                                        <p:attrNameLst>
                                          <p:attrName>ppt_w</p:attrName>
                                        </p:attrNameLst>
                                      </p:cBhvr>
                                      <p:tavLst>
                                        <p:tav tm="0">
                                          <p:val>
                                            <p:fltVal val="0"/>
                                          </p:val>
                                        </p:tav>
                                        <p:tav tm="100000">
                                          <p:val>
                                            <p:strVal val="#ppt_w"/>
                                          </p:val>
                                        </p:tav>
                                      </p:tavLst>
                                    </p:anim>
                                    <p:anim calcmode="lin" valueType="num">
                                      <p:cBhvr>
                                        <p:cTn id="38" dur="1000" fill="hold"/>
                                        <p:tgtEl>
                                          <p:spTgt spid="517"/>
                                        </p:tgtEl>
                                        <p:attrNameLst>
                                          <p:attrName>ppt_h</p:attrName>
                                        </p:attrNameLst>
                                      </p:cBhvr>
                                      <p:tavLst>
                                        <p:tav tm="0">
                                          <p:val>
                                            <p:fltVal val="0"/>
                                          </p:val>
                                        </p:tav>
                                        <p:tav tm="100000">
                                          <p:val>
                                            <p:strVal val="#ppt_h"/>
                                          </p:val>
                                        </p:tav>
                                      </p:tavLst>
                                    </p:anim>
                                    <p:animEffect transition="in" filter="fade">
                                      <p:cBhvr>
                                        <p:cTn id="39" dur="1000"/>
                                        <p:tgtEl>
                                          <p:spTgt spid="517"/>
                                        </p:tgtEl>
                                      </p:cBhvr>
                                    </p:animEffect>
                                  </p:childTnLst>
                                </p:cTn>
                              </p:par>
                              <p:par>
                                <p:cTn id="40" presetID="64" presetClass="path" presetSubtype="0" fill="hold" nodeType="withEffect">
                                  <p:stCondLst>
                                    <p:cond delay="0"/>
                                  </p:stCondLst>
                                  <p:childTnLst>
                                    <p:animMotion origin="layout" path="M -0.00747 0.0034 L -0.9099 -0.31111 " pathEditMode="relative" rAng="0" ptsTypes="AA">
                                      <p:cBhvr>
                                        <p:cTn id="41" dur="1000" spd="-100000" fill="hold"/>
                                        <p:tgtEl>
                                          <p:spTgt spid="517"/>
                                        </p:tgtEl>
                                        <p:attrNameLst>
                                          <p:attrName>ppt_x</p:attrName>
                                          <p:attrName>ppt_y</p:attrName>
                                        </p:attrNameLst>
                                      </p:cBhvr>
                                      <p:rCtr x="-45122" y="-15741"/>
                                    </p:animMotion>
                                  </p:childTnLst>
                                </p:cTn>
                              </p:par>
                              <p:par>
                                <p:cTn id="42" presetID="1" presetClass="entr" presetSubtype="0" fill="hold" grpId="0" nodeType="withEffect">
                                  <p:stCondLst>
                                    <p:cond delay="200"/>
                                  </p:stCondLst>
                                  <p:childTnLst>
                                    <p:set>
                                      <p:cBhvr>
                                        <p:cTn id="43" dur="1" fill="hold">
                                          <p:stCondLst>
                                            <p:cond delay="0"/>
                                          </p:stCondLst>
                                        </p:cTn>
                                        <p:tgtEl>
                                          <p:spTgt spid="526"/>
                                        </p:tgtEl>
                                        <p:attrNameLst>
                                          <p:attrName>style.visibility</p:attrName>
                                        </p:attrNameLst>
                                      </p:cBhvr>
                                      <p:to>
                                        <p:strVal val="visible"/>
                                      </p:to>
                                    </p:set>
                                  </p:childTnLst>
                                </p:cTn>
                              </p:par>
                              <p:par>
                                <p:cTn id="44" presetID="53" presetClass="entr" presetSubtype="16" fill="hold" grpId="1" nodeType="withEffect">
                                  <p:stCondLst>
                                    <p:cond delay="200"/>
                                  </p:stCondLst>
                                  <p:childTnLst>
                                    <p:set>
                                      <p:cBhvr>
                                        <p:cTn id="45" dur="1" fill="hold">
                                          <p:stCondLst>
                                            <p:cond delay="0"/>
                                          </p:stCondLst>
                                        </p:cTn>
                                        <p:tgtEl>
                                          <p:spTgt spid="526"/>
                                        </p:tgtEl>
                                        <p:attrNameLst>
                                          <p:attrName>style.visibility</p:attrName>
                                        </p:attrNameLst>
                                      </p:cBhvr>
                                      <p:to>
                                        <p:strVal val="visible"/>
                                      </p:to>
                                    </p:set>
                                    <p:anim calcmode="lin" valueType="num">
                                      <p:cBhvr>
                                        <p:cTn id="46" dur="1000" fill="hold"/>
                                        <p:tgtEl>
                                          <p:spTgt spid="526"/>
                                        </p:tgtEl>
                                        <p:attrNameLst>
                                          <p:attrName>ppt_w</p:attrName>
                                        </p:attrNameLst>
                                      </p:cBhvr>
                                      <p:tavLst>
                                        <p:tav tm="0">
                                          <p:val>
                                            <p:fltVal val="0"/>
                                          </p:val>
                                        </p:tav>
                                        <p:tav tm="100000">
                                          <p:val>
                                            <p:strVal val="#ppt_w"/>
                                          </p:val>
                                        </p:tav>
                                      </p:tavLst>
                                    </p:anim>
                                    <p:anim calcmode="lin" valueType="num">
                                      <p:cBhvr>
                                        <p:cTn id="47" dur="1000" fill="hold"/>
                                        <p:tgtEl>
                                          <p:spTgt spid="526"/>
                                        </p:tgtEl>
                                        <p:attrNameLst>
                                          <p:attrName>ppt_h</p:attrName>
                                        </p:attrNameLst>
                                      </p:cBhvr>
                                      <p:tavLst>
                                        <p:tav tm="0">
                                          <p:val>
                                            <p:fltVal val="0"/>
                                          </p:val>
                                        </p:tav>
                                        <p:tav tm="100000">
                                          <p:val>
                                            <p:strVal val="#ppt_h"/>
                                          </p:val>
                                        </p:tav>
                                      </p:tavLst>
                                    </p:anim>
                                    <p:animEffect transition="in" filter="fade">
                                      <p:cBhvr>
                                        <p:cTn id="48" dur="1000"/>
                                        <p:tgtEl>
                                          <p:spTgt spid="526"/>
                                        </p:tgtEl>
                                      </p:cBhvr>
                                    </p:animEffect>
                                  </p:childTnLst>
                                </p:cTn>
                              </p:par>
                              <p:par>
                                <p:cTn id="49" presetID="64" presetClass="path" presetSubtype="0" fill="hold" grpId="2" nodeType="withEffect">
                                  <p:stCondLst>
                                    <p:cond delay="200"/>
                                  </p:stCondLst>
                                  <p:childTnLst>
                                    <p:animMotion origin="layout" path="M -0.00556 -0.00833 L -0.80278 -0.22624 " pathEditMode="relative" rAng="0" ptsTypes="AA">
                                      <p:cBhvr>
                                        <p:cTn id="50" dur="1000" spd="-100000" fill="hold"/>
                                        <p:tgtEl>
                                          <p:spTgt spid="526"/>
                                        </p:tgtEl>
                                        <p:attrNameLst>
                                          <p:attrName>ppt_x</p:attrName>
                                          <p:attrName>ppt_y</p:attrName>
                                        </p:attrNameLst>
                                      </p:cBhvr>
                                      <p:rCtr x="-39861" y="-10895"/>
                                    </p:animMotion>
                                  </p:childTnLst>
                                </p:cTn>
                              </p:par>
                              <p:par>
                                <p:cTn id="51" presetID="1" presetClass="entr" presetSubtype="0" fill="hold" grpId="0" nodeType="withEffect">
                                  <p:stCondLst>
                                    <p:cond delay="400"/>
                                  </p:stCondLst>
                                  <p:childTnLst>
                                    <p:set>
                                      <p:cBhvr>
                                        <p:cTn id="52" dur="1" fill="hold">
                                          <p:stCondLst>
                                            <p:cond delay="0"/>
                                          </p:stCondLst>
                                        </p:cTn>
                                        <p:tgtEl>
                                          <p:spTgt spid="527"/>
                                        </p:tgtEl>
                                        <p:attrNameLst>
                                          <p:attrName>style.visibility</p:attrName>
                                        </p:attrNameLst>
                                      </p:cBhvr>
                                      <p:to>
                                        <p:strVal val="visible"/>
                                      </p:to>
                                    </p:set>
                                  </p:childTnLst>
                                </p:cTn>
                              </p:par>
                              <p:par>
                                <p:cTn id="53" presetID="53" presetClass="entr" presetSubtype="16" fill="hold" grpId="1" nodeType="withEffect">
                                  <p:stCondLst>
                                    <p:cond delay="400"/>
                                  </p:stCondLst>
                                  <p:childTnLst>
                                    <p:set>
                                      <p:cBhvr>
                                        <p:cTn id="54" dur="1" fill="hold">
                                          <p:stCondLst>
                                            <p:cond delay="0"/>
                                          </p:stCondLst>
                                        </p:cTn>
                                        <p:tgtEl>
                                          <p:spTgt spid="527"/>
                                        </p:tgtEl>
                                        <p:attrNameLst>
                                          <p:attrName>style.visibility</p:attrName>
                                        </p:attrNameLst>
                                      </p:cBhvr>
                                      <p:to>
                                        <p:strVal val="visible"/>
                                      </p:to>
                                    </p:set>
                                    <p:anim calcmode="lin" valueType="num">
                                      <p:cBhvr>
                                        <p:cTn id="55" dur="1000" fill="hold"/>
                                        <p:tgtEl>
                                          <p:spTgt spid="527"/>
                                        </p:tgtEl>
                                        <p:attrNameLst>
                                          <p:attrName>ppt_w</p:attrName>
                                        </p:attrNameLst>
                                      </p:cBhvr>
                                      <p:tavLst>
                                        <p:tav tm="0">
                                          <p:val>
                                            <p:fltVal val="0"/>
                                          </p:val>
                                        </p:tav>
                                        <p:tav tm="100000">
                                          <p:val>
                                            <p:strVal val="#ppt_w"/>
                                          </p:val>
                                        </p:tav>
                                      </p:tavLst>
                                    </p:anim>
                                    <p:anim calcmode="lin" valueType="num">
                                      <p:cBhvr>
                                        <p:cTn id="56" dur="1000" fill="hold"/>
                                        <p:tgtEl>
                                          <p:spTgt spid="527"/>
                                        </p:tgtEl>
                                        <p:attrNameLst>
                                          <p:attrName>ppt_h</p:attrName>
                                        </p:attrNameLst>
                                      </p:cBhvr>
                                      <p:tavLst>
                                        <p:tav tm="0">
                                          <p:val>
                                            <p:fltVal val="0"/>
                                          </p:val>
                                        </p:tav>
                                        <p:tav tm="100000">
                                          <p:val>
                                            <p:strVal val="#ppt_h"/>
                                          </p:val>
                                        </p:tav>
                                      </p:tavLst>
                                    </p:anim>
                                    <p:animEffect transition="in" filter="fade">
                                      <p:cBhvr>
                                        <p:cTn id="57" dur="1000"/>
                                        <p:tgtEl>
                                          <p:spTgt spid="527"/>
                                        </p:tgtEl>
                                      </p:cBhvr>
                                    </p:animEffect>
                                  </p:childTnLst>
                                </p:cTn>
                              </p:par>
                              <p:par>
                                <p:cTn id="58" presetID="64" presetClass="path" presetSubtype="0" fill="hold" grpId="2" nodeType="withEffect">
                                  <p:stCondLst>
                                    <p:cond delay="400"/>
                                  </p:stCondLst>
                                  <p:childTnLst>
                                    <p:animMotion origin="layout" path="M 0.025 0.04445 L -0.79687 -0.88488 " pathEditMode="relative" rAng="0" ptsTypes="AA">
                                      <p:cBhvr>
                                        <p:cTn id="59" dur="1000" spd="-100000" fill="hold"/>
                                        <p:tgtEl>
                                          <p:spTgt spid="527"/>
                                        </p:tgtEl>
                                        <p:attrNameLst>
                                          <p:attrName>ppt_x</p:attrName>
                                          <p:attrName>ppt_y</p:attrName>
                                        </p:attrNameLst>
                                      </p:cBhvr>
                                      <p:rCtr x="-41094" y="-46481"/>
                                    </p:animMotion>
                                  </p:childTnLst>
                                </p:cTn>
                              </p:par>
                              <p:par>
                                <p:cTn id="60" presetID="1" presetClass="entr" presetSubtype="0" fill="hold" nodeType="withEffect">
                                  <p:stCondLst>
                                    <p:cond delay="400"/>
                                  </p:stCondLst>
                                  <p:childTnLst>
                                    <p:set>
                                      <p:cBhvr>
                                        <p:cTn id="61" dur="1" fill="hold">
                                          <p:stCondLst>
                                            <p:cond delay="0"/>
                                          </p:stCondLst>
                                        </p:cTn>
                                        <p:tgtEl>
                                          <p:spTgt spid="520"/>
                                        </p:tgtEl>
                                        <p:attrNameLst>
                                          <p:attrName>style.visibility</p:attrName>
                                        </p:attrNameLst>
                                      </p:cBhvr>
                                      <p:to>
                                        <p:strVal val="visible"/>
                                      </p:to>
                                    </p:set>
                                  </p:childTnLst>
                                </p:cTn>
                              </p:par>
                              <p:par>
                                <p:cTn id="62" presetID="53" presetClass="entr" presetSubtype="16" fill="hold" nodeType="withEffect">
                                  <p:stCondLst>
                                    <p:cond delay="400"/>
                                  </p:stCondLst>
                                  <p:childTnLst>
                                    <p:set>
                                      <p:cBhvr>
                                        <p:cTn id="63" dur="1" fill="hold">
                                          <p:stCondLst>
                                            <p:cond delay="0"/>
                                          </p:stCondLst>
                                        </p:cTn>
                                        <p:tgtEl>
                                          <p:spTgt spid="520"/>
                                        </p:tgtEl>
                                        <p:attrNameLst>
                                          <p:attrName>style.visibility</p:attrName>
                                        </p:attrNameLst>
                                      </p:cBhvr>
                                      <p:to>
                                        <p:strVal val="visible"/>
                                      </p:to>
                                    </p:set>
                                    <p:anim calcmode="lin" valueType="num">
                                      <p:cBhvr>
                                        <p:cTn id="64" dur="1000" fill="hold"/>
                                        <p:tgtEl>
                                          <p:spTgt spid="520"/>
                                        </p:tgtEl>
                                        <p:attrNameLst>
                                          <p:attrName>ppt_w</p:attrName>
                                        </p:attrNameLst>
                                      </p:cBhvr>
                                      <p:tavLst>
                                        <p:tav tm="0">
                                          <p:val>
                                            <p:fltVal val="0"/>
                                          </p:val>
                                        </p:tav>
                                        <p:tav tm="100000">
                                          <p:val>
                                            <p:strVal val="#ppt_w"/>
                                          </p:val>
                                        </p:tav>
                                      </p:tavLst>
                                    </p:anim>
                                    <p:anim calcmode="lin" valueType="num">
                                      <p:cBhvr>
                                        <p:cTn id="65" dur="1000" fill="hold"/>
                                        <p:tgtEl>
                                          <p:spTgt spid="520"/>
                                        </p:tgtEl>
                                        <p:attrNameLst>
                                          <p:attrName>ppt_h</p:attrName>
                                        </p:attrNameLst>
                                      </p:cBhvr>
                                      <p:tavLst>
                                        <p:tav tm="0">
                                          <p:val>
                                            <p:fltVal val="0"/>
                                          </p:val>
                                        </p:tav>
                                        <p:tav tm="100000">
                                          <p:val>
                                            <p:strVal val="#ppt_h"/>
                                          </p:val>
                                        </p:tav>
                                      </p:tavLst>
                                    </p:anim>
                                    <p:animEffect transition="in" filter="fade">
                                      <p:cBhvr>
                                        <p:cTn id="66" dur="1000"/>
                                        <p:tgtEl>
                                          <p:spTgt spid="520"/>
                                        </p:tgtEl>
                                      </p:cBhvr>
                                    </p:animEffect>
                                  </p:childTnLst>
                                </p:cTn>
                              </p:par>
                              <p:par>
                                <p:cTn id="67" presetID="64" presetClass="path" presetSubtype="0" fill="hold" nodeType="withEffect">
                                  <p:stCondLst>
                                    <p:cond delay="400"/>
                                  </p:stCondLst>
                                  <p:childTnLst>
                                    <p:animMotion origin="layout" path="M 0.025 -0.00525 L -0.59704 -0.67007 " pathEditMode="relative" rAng="0" ptsTypes="AA">
                                      <p:cBhvr>
                                        <p:cTn id="68" dur="1000" spd="-100000" fill="hold"/>
                                        <p:tgtEl>
                                          <p:spTgt spid="520"/>
                                        </p:tgtEl>
                                        <p:attrNameLst>
                                          <p:attrName>ppt_x</p:attrName>
                                          <p:attrName>ppt_y</p:attrName>
                                        </p:attrNameLst>
                                      </p:cBhvr>
                                      <p:rCtr x="-31111" y="-33241"/>
                                    </p:animMotion>
                                  </p:childTnLst>
                                </p:cTn>
                              </p:par>
                              <p:par>
                                <p:cTn id="69" presetID="1" presetClass="entr" presetSubtype="0" fill="hold" nodeType="withEffect">
                                  <p:stCondLst>
                                    <p:cond delay="300"/>
                                  </p:stCondLst>
                                  <p:childTnLst>
                                    <p:set>
                                      <p:cBhvr>
                                        <p:cTn id="70" dur="1" fill="hold">
                                          <p:stCondLst>
                                            <p:cond delay="0"/>
                                          </p:stCondLst>
                                        </p:cTn>
                                        <p:tgtEl>
                                          <p:spTgt spid="523"/>
                                        </p:tgtEl>
                                        <p:attrNameLst>
                                          <p:attrName>style.visibility</p:attrName>
                                        </p:attrNameLst>
                                      </p:cBhvr>
                                      <p:to>
                                        <p:strVal val="visible"/>
                                      </p:to>
                                    </p:set>
                                  </p:childTnLst>
                                </p:cTn>
                              </p:par>
                              <p:par>
                                <p:cTn id="71" presetID="53" presetClass="entr" presetSubtype="16" fill="hold" nodeType="withEffect">
                                  <p:stCondLst>
                                    <p:cond delay="300"/>
                                  </p:stCondLst>
                                  <p:childTnLst>
                                    <p:set>
                                      <p:cBhvr>
                                        <p:cTn id="72" dur="1" fill="hold">
                                          <p:stCondLst>
                                            <p:cond delay="0"/>
                                          </p:stCondLst>
                                        </p:cTn>
                                        <p:tgtEl>
                                          <p:spTgt spid="523"/>
                                        </p:tgtEl>
                                        <p:attrNameLst>
                                          <p:attrName>style.visibility</p:attrName>
                                        </p:attrNameLst>
                                      </p:cBhvr>
                                      <p:to>
                                        <p:strVal val="visible"/>
                                      </p:to>
                                    </p:set>
                                    <p:anim calcmode="lin" valueType="num">
                                      <p:cBhvr>
                                        <p:cTn id="73" dur="1000" fill="hold"/>
                                        <p:tgtEl>
                                          <p:spTgt spid="523"/>
                                        </p:tgtEl>
                                        <p:attrNameLst>
                                          <p:attrName>ppt_w</p:attrName>
                                        </p:attrNameLst>
                                      </p:cBhvr>
                                      <p:tavLst>
                                        <p:tav tm="0">
                                          <p:val>
                                            <p:fltVal val="0"/>
                                          </p:val>
                                        </p:tav>
                                        <p:tav tm="100000">
                                          <p:val>
                                            <p:strVal val="#ppt_w"/>
                                          </p:val>
                                        </p:tav>
                                      </p:tavLst>
                                    </p:anim>
                                    <p:anim calcmode="lin" valueType="num">
                                      <p:cBhvr>
                                        <p:cTn id="74" dur="1000" fill="hold"/>
                                        <p:tgtEl>
                                          <p:spTgt spid="523"/>
                                        </p:tgtEl>
                                        <p:attrNameLst>
                                          <p:attrName>ppt_h</p:attrName>
                                        </p:attrNameLst>
                                      </p:cBhvr>
                                      <p:tavLst>
                                        <p:tav tm="0">
                                          <p:val>
                                            <p:fltVal val="0"/>
                                          </p:val>
                                        </p:tav>
                                        <p:tav tm="100000">
                                          <p:val>
                                            <p:strVal val="#ppt_h"/>
                                          </p:val>
                                        </p:tav>
                                      </p:tavLst>
                                    </p:anim>
                                    <p:animEffect transition="in" filter="fade">
                                      <p:cBhvr>
                                        <p:cTn id="75" dur="1000"/>
                                        <p:tgtEl>
                                          <p:spTgt spid="523"/>
                                        </p:tgtEl>
                                      </p:cBhvr>
                                    </p:animEffect>
                                  </p:childTnLst>
                                </p:cTn>
                              </p:par>
                              <p:par>
                                <p:cTn id="76" presetID="64" presetClass="path" presetSubtype="0" fill="hold" nodeType="withEffect">
                                  <p:stCondLst>
                                    <p:cond delay="300"/>
                                  </p:stCondLst>
                                  <p:childTnLst>
                                    <p:animMotion origin="layout" path="M 0.025 -0.01821 L -0.35486 -0.86821 " pathEditMode="relative" rAng="0" ptsTypes="AA">
                                      <p:cBhvr>
                                        <p:cTn id="77" dur="1000" spd="-100000" fill="hold"/>
                                        <p:tgtEl>
                                          <p:spTgt spid="523"/>
                                        </p:tgtEl>
                                        <p:attrNameLst>
                                          <p:attrName>ppt_x</p:attrName>
                                          <p:attrName>ppt_y</p:attrName>
                                        </p:attrNameLst>
                                      </p:cBhvr>
                                      <p:rCtr x="-18993" y="-42500"/>
                                    </p:animMotion>
                                  </p:childTnLst>
                                </p:cTn>
                              </p:par>
                              <p:par>
                                <p:cTn id="78" presetID="1" presetClass="entr" presetSubtype="0" fill="hold" nodeType="withEffect">
                                  <p:stCondLst>
                                    <p:cond delay="200"/>
                                  </p:stCondLst>
                                  <p:childTnLst>
                                    <p:set>
                                      <p:cBhvr>
                                        <p:cTn id="79" dur="1" fill="hold">
                                          <p:stCondLst>
                                            <p:cond delay="0"/>
                                          </p:stCondLst>
                                        </p:cTn>
                                        <p:tgtEl>
                                          <p:spTgt spid="528"/>
                                        </p:tgtEl>
                                        <p:attrNameLst>
                                          <p:attrName>style.visibility</p:attrName>
                                        </p:attrNameLst>
                                      </p:cBhvr>
                                      <p:to>
                                        <p:strVal val="visible"/>
                                      </p:to>
                                    </p:set>
                                  </p:childTnLst>
                                </p:cTn>
                              </p:par>
                              <p:par>
                                <p:cTn id="80" presetID="53" presetClass="entr" presetSubtype="16" fill="hold" nodeType="withEffect">
                                  <p:stCondLst>
                                    <p:cond delay="200"/>
                                  </p:stCondLst>
                                  <p:childTnLst>
                                    <p:set>
                                      <p:cBhvr>
                                        <p:cTn id="81" dur="1" fill="hold">
                                          <p:stCondLst>
                                            <p:cond delay="0"/>
                                          </p:stCondLst>
                                        </p:cTn>
                                        <p:tgtEl>
                                          <p:spTgt spid="528"/>
                                        </p:tgtEl>
                                        <p:attrNameLst>
                                          <p:attrName>style.visibility</p:attrName>
                                        </p:attrNameLst>
                                      </p:cBhvr>
                                      <p:to>
                                        <p:strVal val="visible"/>
                                      </p:to>
                                    </p:set>
                                    <p:anim calcmode="lin" valueType="num">
                                      <p:cBhvr>
                                        <p:cTn id="82" dur="1000" fill="hold"/>
                                        <p:tgtEl>
                                          <p:spTgt spid="528"/>
                                        </p:tgtEl>
                                        <p:attrNameLst>
                                          <p:attrName>ppt_w</p:attrName>
                                        </p:attrNameLst>
                                      </p:cBhvr>
                                      <p:tavLst>
                                        <p:tav tm="0">
                                          <p:val>
                                            <p:fltVal val="0"/>
                                          </p:val>
                                        </p:tav>
                                        <p:tav tm="100000">
                                          <p:val>
                                            <p:strVal val="#ppt_w"/>
                                          </p:val>
                                        </p:tav>
                                      </p:tavLst>
                                    </p:anim>
                                    <p:anim calcmode="lin" valueType="num">
                                      <p:cBhvr>
                                        <p:cTn id="83" dur="1000" fill="hold"/>
                                        <p:tgtEl>
                                          <p:spTgt spid="528"/>
                                        </p:tgtEl>
                                        <p:attrNameLst>
                                          <p:attrName>ppt_h</p:attrName>
                                        </p:attrNameLst>
                                      </p:cBhvr>
                                      <p:tavLst>
                                        <p:tav tm="0">
                                          <p:val>
                                            <p:fltVal val="0"/>
                                          </p:val>
                                        </p:tav>
                                        <p:tav tm="100000">
                                          <p:val>
                                            <p:strVal val="#ppt_h"/>
                                          </p:val>
                                        </p:tav>
                                      </p:tavLst>
                                    </p:anim>
                                    <p:animEffect transition="in" filter="fade">
                                      <p:cBhvr>
                                        <p:cTn id="84" dur="1000"/>
                                        <p:tgtEl>
                                          <p:spTgt spid="528"/>
                                        </p:tgtEl>
                                      </p:cBhvr>
                                    </p:animEffect>
                                  </p:childTnLst>
                                </p:cTn>
                              </p:par>
                              <p:par>
                                <p:cTn id="85" presetID="64" presetClass="path" presetSubtype="0" fill="hold" nodeType="withEffect">
                                  <p:stCondLst>
                                    <p:cond delay="200"/>
                                  </p:stCondLst>
                                  <p:childTnLst>
                                    <p:animMotion origin="layout" path="M -0.01476 -0.00987 L -0.72726 -0.6821 " pathEditMode="relative" rAng="0" ptsTypes="AA">
                                      <p:cBhvr>
                                        <p:cTn id="86" dur="1000" spd="-100000" fill="hold"/>
                                        <p:tgtEl>
                                          <p:spTgt spid="528"/>
                                        </p:tgtEl>
                                        <p:attrNameLst>
                                          <p:attrName>ppt_x</p:attrName>
                                          <p:attrName>ppt_y</p:attrName>
                                        </p:attrNameLst>
                                      </p:cBhvr>
                                      <p:rCtr x="-35625" y="-33611"/>
                                    </p:animMotion>
                                  </p:childTnLst>
                                </p:cTn>
                              </p:par>
                              <p:par>
                                <p:cTn id="87" presetID="1" presetClass="entr" presetSubtype="0" fill="hold" nodeType="withEffect">
                                  <p:stCondLst>
                                    <p:cond delay="300"/>
                                  </p:stCondLst>
                                  <p:childTnLst>
                                    <p:set>
                                      <p:cBhvr>
                                        <p:cTn id="88" dur="1" fill="hold">
                                          <p:stCondLst>
                                            <p:cond delay="0"/>
                                          </p:stCondLst>
                                        </p:cTn>
                                        <p:tgtEl>
                                          <p:spTgt spid="38"/>
                                        </p:tgtEl>
                                        <p:attrNameLst>
                                          <p:attrName>style.visibility</p:attrName>
                                        </p:attrNameLst>
                                      </p:cBhvr>
                                      <p:to>
                                        <p:strVal val="visible"/>
                                      </p:to>
                                    </p:set>
                                  </p:childTnLst>
                                </p:cTn>
                              </p:par>
                              <p:par>
                                <p:cTn id="89" presetID="53" presetClass="entr" presetSubtype="16" fill="hold" nodeType="withEffect">
                                  <p:stCondLst>
                                    <p:cond delay="300"/>
                                  </p:stCondLst>
                                  <p:childTnLst>
                                    <p:set>
                                      <p:cBhvr>
                                        <p:cTn id="90" dur="1" fill="hold">
                                          <p:stCondLst>
                                            <p:cond delay="0"/>
                                          </p:stCondLst>
                                        </p:cTn>
                                        <p:tgtEl>
                                          <p:spTgt spid="38"/>
                                        </p:tgtEl>
                                        <p:attrNameLst>
                                          <p:attrName>style.visibility</p:attrName>
                                        </p:attrNameLst>
                                      </p:cBhvr>
                                      <p:to>
                                        <p:strVal val="visible"/>
                                      </p:to>
                                    </p:set>
                                    <p:anim calcmode="lin" valueType="num">
                                      <p:cBhvr>
                                        <p:cTn id="91" dur="1000" fill="hold"/>
                                        <p:tgtEl>
                                          <p:spTgt spid="38"/>
                                        </p:tgtEl>
                                        <p:attrNameLst>
                                          <p:attrName>ppt_w</p:attrName>
                                        </p:attrNameLst>
                                      </p:cBhvr>
                                      <p:tavLst>
                                        <p:tav tm="0">
                                          <p:val>
                                            <p:fltVal val="0"/>
                                          </p:val>
                                        </p:tav>
                                        <p:tav tm="100000">
                                          <p:val>
                                            <p:strVal val="#ppt_w"/>
                                          </p:val>
                                        </p:tav>
                                      </p:tavLst>
                                    </p:anim>
                                    <p:anim calcmode="lin" valueType="num">
                                      <p:cBhvr>
                                        <p:cTn id="92" dur="1000" fill="hold"/>
                                        <p:tgtEl>
                                          <p:spTgt spid="38"/>
                                        </p:tgtEl>
                                        <p:attrNameLst>
                                          <p:attrName>ppt_h</p:attrName>
                                        </p:attrNameLst>
                                      </p:cBhvr>
                                      <p:tavLst>
                                        <p:tav tm="0">
                                          <p:val>
                                            <p:fltVal val="0"/>
                                          </p:val>
                                        </p:tav>
                                        <p:tav tm="100000">
                                          <p:val>
                                            <p:strVal val="#ppt_h"/>
                                          </p:val>
                                        </p:tav>
                                      </p:tavLst>
                                    </p:anim>
                                    <p:animEffect transition="in" filter="fade">
                                      <p:cBhvr>
                                        <p:cTn id="93" dur="1000"/>
                                        <p:tgtEl>
                                          <p:spTgt spid="38"/>
                                        </p:tgtEl>
                                      </p:cBhvr>
                                    </p:animEffect>
                                  </p:childTnLst>
                                </p:cTn>
                              </p:par>
                              <p:par>
                                <p:cTn id="94" presetID="64" presetClass="path" presetSubtype="0" fill="hold" nodeType="withEffect">
                                  <p:stCondLst>
                                    <p:cond delay="300"/>
                                  </p:stCondLst>
                                  <p:childTnLst>
                                    <p:animMotion origin="layout" path="M -0.00729 -0.00556 L -0.84097 -0.54229 " pathEditMode="relative" rAng="0" ptsTypes="AA">
                                      <p:cBhvr>
                                        <p:cTn id="95" dur="1000" spd="-100000" fill="hold"/>
                                        <p:tgtEl>
                                          <p:spTgt spid="38"/>
                                        </p:tgtEl>
                                        <p:attrNameLst>
                                          <p:attrName>ppt_x</p:attrName>
                                          <p:attrName>ppt_y</p:attrName>
                                        </p:attrNameLst>
                                      </p:cBhvr>
                                      <p:rCtr x="-41684" y="-26852"/>
                                    </p:animMotion>
                                  </p:childTnLst>
                                </p:cTn>
                              </p:par>
                            </p:childTnLst>
                          </p:cTn>
                        </p:par>
                        <p:par>
                          <p:cTn id="96" fill="hold">
                            <p:stCondLst>
                              <p:cond delay="1500"/>
                            </p:stCondLst>
                            <p:childTnLst>
                              <p:par>
                                <p:cTn id="97" presetID="15" presetClass="entr" presetSubtype="0" fill="hold" grpId="0" nodeType="afterEffect">
                                  <p:stCondLst>
                                    <p:cond delay="0"/>
                                  </p:stCondLst>
                                  <p:iterate type="lt">
                                    <p:tmPct val="10000"/>
                                  </p:iterate>
                                  <p:childTnLst>
                                    <p:set>
                                      <p:cBhvr>
                                        <p:cTn id="98" dur="1" fill="hold">
                                          <p:stCondLst>
                                            <p:cond delay="0"/>
                                          </p:stCondLst>
                                        </p:cTn>
                                        <p:tgtEl>
                                          <p:spTgt spid="563"/>
                                        </p:tgtEl>
                                        <p:attrNameLst>
                                          <p:attrName>style.visibility</p:attrName>
                                        </p:attrNameLst>
                                      </p:cBhvr>
                                      <p:to>
                                        <p:strVal val="visible"/>
                                      </p:to>
                                    </p:set>
                                    <p:anim calcmode="lin" valueType="num">
                                      <p:cBhvr>
                                        <p:cTn id="99" dur="1000" fill="hold"/>
                                        <p:tgtEl>
                                          <p:spTgt spid="563"/>
                                        </p:tgtEl>
                                        <p:attrNameLst>
                                          <p:attrName>ppt_w</p:attrName>
                                        </p:attrNameLst>
                                      </p:cBhvr>
                                      <p:tavLst>
                                        <p:tav tm="0">
                                          <p:val>
                                            <p:fltVal val="0"/>
                                          </p:val>
                                        </p:tav>
                                        <p:tav tm="100000">
                                          <p:val>
                                            <p:strVal val="#ppt_w"/>
                                          </p:val>
                                        </p:tav>
                                      </p:tavLst>
                                    </p:anim>
                                    <p:anim calcmode="lin" valueType="num">
                                      <p:cBhvr>
                                        <p:cTn id="100" dur="1000" fill="hold"/>
                                        <p:tgtEl>
                                          <p:spTgt spid="563"/>
                                        </p:tgtEl>
                                        <p:attrNameLst>
                                          <p:attrName>ppt_h</p:attrName>
                                        </p:attrNameLst>
                                      </p:cBhvr>
                                      <p:tavLst>
                                        <p:tav tm="0">
                                          <p:val>
                                            <p:fltVal val="0"/>
                                          </p:val>
                                        </p:tav>
                                        <p:tav tm="100000">
                                          <p:val>
                                            <p:strVal val="#ppt_h"/>
                                          </p:val>
                                        </p:tav>
                                      </p:tavLst>
                                    </p:anim>
                                    <p:anim calcmode="lin" valueType="num">
                                      <p:cBhvr>
                                        <p:cTn id="101" dur="1000" fill="hold"/>
                                        <p:tgtEl>
                                          <p:spTgt spid="563"/>
                                        </p:tgtEl>
                                        <p:attrNameLst>
                                          <p:attrName>ppt_x</p:attrName>
                                        </p:attrNameLst>
                                      </p:cBhvr>
                                      <p:tavLst>
                                        <p:tav tm="0" fmla="#ppt_x+(cos(-2*pi*(1-$))*-#ppt_x-sin(-2*pi*(1-$))*(1-#ppt_y))*(1-$)">
                                          <p:val>
                                            <p:fltVal val="0"/>
                                          </p:val>
                                        </p:tav>
                                        <p:tav tm="100000">
                                          <p:val>
                                            <p:fltVal val="1"/>
                                          </p:val>
                                        </p:tav>
                                      </p:tavLst>
                                    </p:anim>
                                    <p:anim calcmode="lin" valueType="num">
                                      <p:cBhvr>
                                        <p:cTn id="102" dur="1000" fill="hold"/>
                                        <p:tgtEl>
                                          <p:spTgt spid="563"/>
                                        </p:tgtEl>
                                        <p:attrNameLst>
                                          <p:attrName>ppt_y</p:attrName>
                                        </p:attrNameLst>
                                      </p:cBhvr>
                                      <p:tavLst>
                                        <p:tav tm="0" fmla="#ppt_y+(sin(-2*pi*(1-$))*-#ppt_x+cos(-2*pi*(1-$))*(1-#ppt_y))*(1-$)">
                                          <p:val>
                                            <p:fltVal val="0"/>
                                          </p:val>
                                        </p:tav>
                                        <p:tav tm="100000">
                                          <p:val>
                                            <p:fltVal val="1"/>
                                          </p:val>
                                        </p:tav>
                                      </p:tavLst>
                                    </p:anim>
                                  </p:childTnLst>
                                </p:cTn>
                              </p:par>
                            </p:childTnLst>
                          </p:cTn>
                        </p:par>
                        <p:par>
                          <p:cTn id="103" fill="hold">
                            <p:stCondLst>
                              <p:cond delay="5599"/>
                            </p:stCondLst>
                            <p:childTnLst>
                              <p:par>
                                <p:cTn id="104" presetID="27" presetClass="emph" presetSubtype="0" fill="remove" grpId="1" nodeType="afterEffect">
                                  <p:stCondLst>
                                    <p:cond delay="0"/>
                                  </p:stCondLst>
                                  <p:iterate type="lt">
                                    <p:tmPct val="10000"/>
                                  </p:iterate>
                                  <p:childTnLst>
                                    <p:animClr clrSpc="rgb" dir="cw">
                                      <p:cBhvr override="childStyle">
                                        <p:cTn id="105" dur="250" autoRev="1" fill="remove"/>
                                        <p:tgtEl>
                                          <p:spTgt spid="563"/>
                                        </p:tgtEl>
                                        <p:attrNameLst>
                                          <p:attrName>style.color</p:attrName>
                                        </p:attrNameLst>
                                      </p:cBhvr>
                                      <p:to>
                                        <a:srgbClr val="FF6600"/>
                                      </p:to>
                                    </p:animClr>
                                    <p:animClr clrSpc="rgb" dir="cw">
                                      <p:cBhvr>
                                        <p:cTn id="106" dur="250" autoRev="1" fill="remove"/>
                                        <p:tgtEl>
                                          <p:spTgt spid="563"/>
                                        </p:tgtEl>
                                        <p:attrNameLst>
                                          <p:attrName>fillcolor</p:attrName>
                                        </p:attrNameLst>
                                      </p:cBhvr>
                                      <p:to>
                                        <a:srgbClr val="FF6600"/>
                                      </p:to>
                                    </p:animClr>
                                    <p:set>
                                      <p:cBhvr>
                                        <p:cTn id="107" dur="250" autoRev="1" fill="remove"/>
                                        <p:tgtEl>
                                          <p:spTgt spid="563"/>
                                        </p:tgtEl>
                                        <p:attrNameLst>
                                          <p:attrName>fill.type</p:attrName>
                                        </p:attrNameLst>
                                      </p:cBhvr>
                                      <p:to>
                                        <p:strVal val="solid"/>
                                      </p:to>
                                    </p:set>
                                    <p:set>
                                      <p:cBhvr>
                                        <p:cTn id="108" dur="250" autoRev="1" fill="remove"/>
                                        <p:tgtEl>
                                          <p:spTgt spid="563"/>
                                        </p:tgtEl>
                                        <p:attrNameLst>
                                          <p:attrName>fill.on</p:attrName>
                                        </p:attrNameLst>
                                      </p:cBhvr>
                                      <p:to>
                                        <p:strVal val="true"/>
                                      </p:to>
                                    </p:set>
                                  </p:childTnLst>
                                </p:cTn>
                              </p:par>
                            </p:childTnLst>
                          </p:cTn>
                        </p:par>
                        <p:par>
                          <p:cTn id="109" fill="hold">
                            <p:stCondLst>
                              <p:cond delay="7200"/>
                            </p:stCondLst>
                            <p:childTnLst>
                              <p:par>
                                <p:cTn id="110" presetID="10" presetClass="entr" presetSubtype="0" fill="hold" grpId="0" nodeType="afterEffect">
                                  <p:stCondLst>
                                    <p:cond delay="0"/>
                                  </p:stCondLst>
                                  <p:childTnLst>
                                    <p:set>
                                      <p:cBhvr>
                                        <p:cTn id="111" dur="1" fill="hold">
                                          <p:stCondLst>
                                            <p:cond delay="0"/>
                                          </p:stCondLst>
                                        </p:cTn>
                                        <p:tgtEl>
                                          <p:spTgt spid="44"/>
                                        </p:tgtEl>
                                        <p:attrNameLst>
                                          <p:attrName>style.visibility</p:attrName>
                                        </p:attrNameLst>
                                      </p:cBhvr>
                                      <p:to>
                                        <p:strVal val="visible"/>
                                      </p:to>
                                    </p:set>
                                    <p:animEffect transition="in" filter="fade">
                                      <p:cBhvr>
                                        <p:cTn id="112" dur="500"/>
                                        <p:tgtEl>
                                          <p:spTgt spid="44"/>
                                        </p:tgtEl>
                                      </p:cBhvr>
                                    </p:animEffect>
                                  </p:childTnLst>
                                </p:cTn>
                              </p:par>
                            </p:childTnLst>
                          </p:cTn>
                        </p:par>
                        <p:par>
                          <p:cTn id="113" fill="hold">
                            <p:stCondLst>
                              <p:cond delay="7700"/>
                            </p:stCondLst>
                            <p:childTnLst>
                              <p:par>
                                <p:cTn id="114" presetID="10" presetClass="entr" presetSubtype="0" fill="hold" nodeType="afterEffect">
                                  <p:stCondLst>
                                    <p:cond delay="0"/>
                                  </p:stCondLst>
                                  <p:childTnLst>
                                    <p:set>
                                      <p:cBhvr>
                                        <p:cTn id="115" dur="1" fill="hold">
                                          <p:stCondLst>
                                            <p:cond delay="0"/>
                                          </p:stCondLst>
                                        </p:cTn>
                                        <p:tgtEl>
                                          <p:spTgt spid="46"/>
                                        </p:tgtEl>
                                        <p:attrNameLst>
                                          <p:attrName>style.visibility</p:attrName>
                                        </p:attrNameLst>
                                      </p:cBhvr>
                                      <p:to>
                                        <p:strVal val="visible"/>
                                      </p:to>
                                    </p:set>
                                    <p:animEffect transition="in" filter="fade">
                                      <p:cBhvr>
                                        <p:cTn id="116" dur="500"/>
                                        <p:tgtEl>
                                          <p:spTgt spid="46"/>
                                        </p:tgtEl>
                                      </p:cBhvr>
                                    </p:animEffect>
                                  </p:childTnLst>
                                </p:cTn>
                              </p:par>
                            </p:childTnLst>
                          </p:cTn>
                        </p:par>
                        <p:par>
                          <p:cTn id="117" fill="hold">
                            <p:stCondLst>
                              <p:cond delay="8200"/>
                            </p:stCondLst>
                            <p:childTnLst>
                              <p:par>
                                <p:cTn id="118" presetID="2" presetClass="entr" presetSubtype="4" fill="hold" nodeType="afterEffect">
                                  <p:stCondLst>
                                    <p:cond delay="0"/>
                                  </p:stCondLst>
                                  <p:childTnLst>
                                    <p:set>
                                      <p:cBhvr>
                                        <p:cTn id="119" dur="1" fill="hold">
                                          <p:stCondLst>
                                            <p:cond delay="0"/>
                                          </p:stCondLst>
                                        </p:cTn>
                                        <p:tgtEl>
                                          <p:spTgt spid="57"/>
                                        </p:tgtEl>
                                        <p:attrNameLst>
                                          <p:attrName>style.visibility</p:attrName>
                                        </p:attrNameLst>
                                      </p:cBhvr>
                                      <p:to>
                                        <p:strVal val="visible"/>
                                      </p:to>
                                    </p:set>
                                    <p:anim calcmode="lin" valueType="num">
                                      <p:cBhvr additive="base">
                                        <p:cTn id="120" dur="500" fill="hold"/>
                                        <p:tgtEl>
                                          <p:spTgt spid="57"/>
                                        </p:tgtEl>
                                        <p:attrNameLst>
                                          <p:attrName>ppt_x</p:attrName>
                                        </p:attrNameLst>
                                      </p:cBhvr>
                                      <p:tavLst>
                                        <p:tav tm="0">
                                          <p:val>
                                            <p:strVal val="#ppt_x"/>
                                          </p:val>
                                        </p:tav>
                                        <p:tav tm="100000">
                                          <p:val>
                                            <p:strVal val="#ppt_x"/>
                                          </p:val>
                                        </p:tav>
                                      </p:tavLst>
                                    </p:anim>
                                    <p:anim calcmode="lin" valueType="num">
                                      <p:cBhvr additive="base">
                                        <p:cTn id="121" dur="500" fill="hold"/>
                                        <p:tgtEl>
                                          <p:spTgt spid="57"/>
                                        </p:tgtEl>
                                        <p:attrNameLst>
                                          <p:attrName>ppt_y</p:attrName>
                                        </p:attrNameLst>
                                      </p:cBhvr>
                                      <p:tavLst>
                                        <p:tav tm="0">
                                          <p:val>
                                            <p:strVal val="1+#ppt_h/2"/>
                                          </p:val>
                                        </p:tav>
                                        <p:tav tm="100000">
                                          <p:val>
                                            <p:strVal val="#ppt_y"/>
                                          </p:val>
                                        </p:tav>
                                      </p:tavLst>
                                    </p:anim>
                                  </p:childTnLst>
                                </p:cTn>
                              </p:par>
                            </p:childTnLst>
                          </p:cTn>
                        </p:par>
                        <p:par>
                          <p:cTn id="122" fill="hold">
                            <p:stCondLst>
                              <p:cond delay="8700"/>
                            </p:stCondLst>
                            <p:childTnLst>
                              <p:par>
                                <p:cTn id="123" presetID="42" presetClass="path" presetSubtype="0" accel="50000" decel="50000" fill="hold" nodeType="afterEffect">
                                  <p:stCondLst>
                                    <p:cond delay="0"/>
                                  </p:stCondLst>
                                  <p:childTnLst>
                                    <p:animMotion origin="layout" path="M -3.05556E-6 2.09877E-6 L 0.42032 0.00092 " pathEditMode="relative" rAng="0" ptsTypes="AA">
                                      <p:cBhvr>
                                        <p:cTn id="124" dur="2000" fill="hold"/>
                                        <p:tgtEl>
                                          <p:spTgt spid="46"/>
                                        </p:tgtEl>
                                        <p:attrNameLst>
                                          <p:attrName>ppt_x</p:attrName>
                                          <p:attrName>ppt_y</p:attrName>
                                        </p:attrNameLst>
                                      </p:cBhvr>
                                      <p:rCtr x="21007" y="31"/>
                                    </p:animMotion>
                                  </p:childTnLst>
                                </p:cTn>
                              </p:par>
                              <p:par>
                                <p:cTn id="125" presetID="42" presetClass="path" presetSubtype="0" accel="50000" decel="50000" fill="hold" nodeType="withEffect">
                                  <p:stCondLst>
                                    <p:cond delay="0"/>
                                  </p:stCondLst>
                                  <p:childTnLst>
                                    <p:animMotion origin="layout" path="M -2.22222E-6 -6.17284E-7 L 0.41459 -0.00216 " pathEditMode="relative" rAng="0" ptsTypes="AA">
                                      <p:cBhvr>
                                        <p:cTn id="126" dur="2000" fill="hold"/>
                                        <p:tgtEl>
                                          <p:spTgt spid="57"/>
                                        </p:tgtEl>
                                        <p:attrNameLst>
                                          <p:attrName>ppt_x</p:attrName>
                                          <p:attrName>ppt_y</p:attrName>
                                        </p:attrNameLst>
                                      </p:cBhvr>
                                      <p:rCtr x="20729" y="-123"/>
                                    </p:animMotion>
                                  </p:childTnLst>
                                </p:cTn>
                              </p:par>
                              <p:par>
                                <p:cTn id="127" presetID="22" presetClass="entr" presetSubtype="8" fill="hold" grpId="0" nodeType="withEffect">
                                  <p:stCondLst>
                                    <p:cond delay="400"/>
                                  </p:stCondLst>
                                  <p:childTnLst>
                                    <p:set>
                                      <p:cBhvr>
                                        <p:cTn id="128" dur="1" fill="hold">
                                          <p:stCondLst>
                                            <p:cond delay="0"/>
                                          </p:stCondLst>
                                        </p:cTn>
                                        <p:tgtEl>
                                          <p:spTgt spid="45"/>
                                        </p:tgtEl>
                                        <p:attrNameLst>
                                          <p:attrName>style.visibility</p:attrName>
                                        </p:attrNameLst>
                                      </p:cBhvr>
                                      <p:to>
                                        <p:strVal val="visible"/>
                                      </p:to>
                                    </p:set>
                                    <p:animEffect transition="in" filter="wipe(left)">
                                      <p:cBhvr>
                                        <p:cTn id="129" dur="1600"/>
                                        <p:tgtEl>
                                          <p:spTgt spid="45"/>
                                        </p:tgtEl>
                                      </p:cBhvr>
                                    </p:animEffect>
                                  </p:childTnLst>
                                </p:cTn>
                              </p:par>
                            </p:childTnLst>
                          </p:cTn>
                        </p:par>
                        <p:par>
                          <p:cTn id="130" fill="hold">
                            <p:stCondLst>
                              <p:cond delay="10700"/>
                            </p:stCondLst>
                            <p:childTnLst>
                              <p:par>
                                <p:cTn id="131" presetID="2" presetClass="exit" presetSubtype="4" fill="hold" nodeType="afterEffect">
                                  <p:stCondLst>
                                    <p:cond delay="0"/>
                                  </p:stCondLst>
                                  <p:childTnLst>
                                    <p:anim calcmode="lin" valueType="num">
                                      <p:cBhvr additive="base">
                                        <p:cTn id="132" dur="500"/>
                                        <p:tgtEl>
                                          <p:spTgt spid="57"/>
                                        </p:tgtEl>
                                        <p:attrNameLst>
                                          <p:attrName>ppt_x</p:attrName>
                                        </p:attrNameLst>
                                      </p:cBhvr>
                                      <p:tavLst>
                                        <p:tav tm="0">
                                          <p:val>
                                            <p:strVal val="ppt_x"/>
                                          </p:val>
                                        </p:tav>
                                        <p:tav tm="100000">
                                          <p:val>
                                            <p:strVal val="ppt_x"/>
                                          </p:val>
                                        </p:tav>
                                      </p:tavLst>
                                    </p:anim>
                                    <p:anim calcmode="lin" valueType="num">
                                      <p:cBhvr additive="base">
                                        <p:cTn id="133" dur="500"/>
                                        <p:tgtEl>
                                          <p:spTgt spid="57"/>
                                        </p:tgtEl>
                                        <p:attrNameLst>
                                          <p:attrName>ppt_y</p:attrName>
                                        </p:attrNameLst>
                                      </p:cBhvr>
                                      <p:tavLst>
                                        <p:tav tm="0">
                                          <p:val>
                                            <p:strVal val="ppt_y"/>
                                          </p:val>
                                        </p:tav>
                                        <p:tav tm="100000">
                                          <p:val>
                                            <p:strVal val="1+ppt_h/2"/>
                                          </p:val>
                                        </p:tav>
                                      </p:tavLst>
                                    </p:anim>
                                    <p:set>
                                      <p:cBhvr>
                                        <p:cTn id="134" dur="1" fill="hold">
                                          <p:stCondLst>
                                            <p:cond delay="499"/>
                                          </p:stCondLst>
                                        </p:cTn>
                                        <p:tgtEl>
                                          <p:spTgt spid="57"/>
                                        </p:tgtEl>
                                        <p:attrNameLst>
                                          <p:attrName>style.visibility</p:attrName>
                                        </p:attrNameLst>
                                      </p:cBhvr>
                                      <p:to>
                                        <p:strVal val="hidden"/>
                                      </p:to>
                                    </p:set>
                                  </p:childTnLst>
                                </p:cTn>
                              </p:par>
                            </p:childTnLst>
                          </p:cTn>
                        </p:par>
                        <p:par>
                          <p:cTn id="135" fill="hold">
                            <p:stCondLst>
                              <p:cond delay="11200"/>
                            </p:stCondLst>
                            <p:childTnLst>
                              <p:par>
                                <p:cTn id="136" presetID="52" presetClass="entr" presetSubtype="0" fill="hold" grpId="0" nodeType="afterEffect">
                                  <p:stCondLst>
                                    <p:cond delay="0"/>
                                  </p:stCondLst>
                                  <p:iterate type="lt">
                                    <p:tmPct val="10000"/>
                                  </p:iterate>
                                  <p:childTnLst>
                                    <p:set>
                                      <p:cBhvr>
                                        <p:cTn id="137" dur="1" fill="hold">
                                          <p:stCondLst>
                                            <p:cond delay="0"/>
                                          </p:stCondLst>
                                        </p:cTn>
                                        <p:tgtEl>
                                          <p:spTgt spid="41"/>
                                        </p:tgtEl>
                                        <p:attrNameLst>
                                          <p:attrName>style.visibility</p:attrName>
                                        </p:attrNameLst>
                                      </p:cBhvr>
                                      <p:to>
                                        <p:strVal val="visible"/>
                                      </p:to>
                                    </p:set>
                                    <p:animScale>
                                      <p:cBhvr>
                                        <p:cTn id="138" dur="500" decel="50000" fill="hold">
                                          <p:stCondLst>
                                            <p:cond delay="0"/>
                                          </p:stCondLst>
                                        </p:cTn>
                                        <p:tgtEl>
                                          <p:spTgt spid="4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9" dur="500" decel="50000" fill="hold">
                                          <p:stCondLst>
                                            <p:cond delay="0"/>
                                          </p:stCondLst>
                                        </p:cTn>
                                        <p:tgtEl>
                                          <p:spTgt spid="41"/>
                                        </p:tgtEl>
                                        <p:attrNameLst>
                                          <p:attrName>ppt_x</p:attrName>
                                          <p:attrName>ppt_y</p:attrName>
                                        </p:attrNameLst>
                                      </p:cBhvr>
                                    </p:animMotion>
                                    <p:animEffect transition="in" filter="fade">
                                      <p:cBhvr>
                                        <p:cTn id="14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100" showWhenStopped="0">
                <p:cTn id="141" repeatCount="indefinite" fill="remove" display="0">
                  <p:stCondLst>
                    <p:cond delay="indefinite"/>
                  </p:stCondLst>
                  <p:endCondLst>
                    <p:cond evt="onStopAudio" delay="0">
                      <p:tgtEl>
                        <p:sldTgt/>
                      </p:tgtEl>
                    </p:cond>
                  </p:endCondLst>
                </p:cTn>
                <p:tgtEl>
                  <p:spTgt spid="390"/>
                </p:tgtEl>
              </p:cMediaNode>
            </p:audio>
          </p:childTnLst>
        </p:cTn>
      </p:par>
    </p:tnLst>
    <p:bldLst>
      <p:bldP spid="12" grpId="0" bldLvl="0" animBg="1"/>
      <p:bldP spid="513" grpId="0" animBg="1"/>
      <p:bldP spid="513" grpId="1" animBg="1"/>
      <p:bldP spid="513" grpId="2" animBg="1"/>
      <p:bldP spid="526" grpId="0" animBg="1"/>
      <p:bldP spid="526" grpId="1" animBg="1"/>
      <p:bldP spid="526" grpId="2" animBg="1"/>
      <p:bldP spid="527" grpId="0" animBg="1"/>
      <p:bldP spid="527" grpId="1" animBg="1"/>
      <p:bldP spid="527" grpId="2" animBg="1"/>
      <p:bldP spid="41" grpId="0"/>
      <p:bldP spid="44" grpId="0" bldLvl="0" animBg="1"/>
      <p:bldP spid="45" grpId="0"/>
      <p:bldP spid="563" grpId="0"/>
      <p:bldP spid="56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11505" y="588010"/>
            <a:ext cx="8008620" cy="1409700"/>
          </a:xfrm>
        </p:spPr>
        <p:txBody>
          <a:bodyPr/>
          <a:p>
            <a:pPr eaLnBrk="1" latinLnBrk="0" hangingPunct="1">
              <a:lnSpc>
                <a:spcPct val="150000"/>
              </a:lnSpc>
              <a:spcBef>
                <a:spcPts val="0"/>
              </a:spcBef>
            </a:pPr>
            <a:r>
              <a:rPr lang="zh-CN" altLang="en-US" sz="1200">
                <a:solidFill>
                  <a:schemeClr val="tx1">
                    <a:lumMod val="75000"/>
                    <a:lumOff val="25000"/>
                  </a:schemeClr>
                </a:solidFill>
              </a:rPr>
              <a:t>我们认为现有的理解系统太</a:t>
            </a:r>
            <a:r>
              <a:rPr lang="en-US" altLang="zh-CN" sz="1200">
                <a:solidFill>
                  <a:schemeClr val="tx1">
                    <a:lumMod val="75000"/>
                    <a:lumOff val="25000"/>
                  </a:schemeClr>
                </a:solidFill>
              </a:rPr>
              <a:t>low</a:t>
            </a:r>
            <a:r>
              <a:rPr lang="en-US" altLang="zh-CN" sz="1200">
                <a:solidFill>
                  <a:schemeClr val="tx1">
                    <a:lumMod val="75000"/>
                    <a:lumOff val="25000"/>
                  </a:schemeClr>
                </a:solidFill>
              </a:rPr>
              <a:t>——</a:t>
            </a:r>
            <a:r>
              <a:rPr lang="zh-CN" altLang="en-US" sz="1200">
                <a:solidFill>
                  <a:schemeClr val="tx1">
                    <a:lumMod val="75000"/>
                    <a:lumOff val="25000"/>
                  </a:schemeClr>
                </a:solidFill>
                <a:sym typeface="+mn-ea"/>
              </a:rPr>
              <a:t>机器理解人们日常使用的自然语言，事实上我们与几年前相比并未取得明显的进步，也就是说，目前的聊天机器人，还没那么“智能”，远远达不到人们对流畅对话的期待。</a:t>
            </a:r>
            <a:endParaRPr lang="zh-CN" altLang="en-US" sz="1200">
              <a:solidFill>
                <a:schemeClr val="tx1">
                  <a:lumMod val="75000"/>
                  <a:lumOff val="25000"/>
                </a:schemeClr>
              </a:solidFill>
              <a:sym typeface="+mn-ea"/>
            </a:endParaRPr>
          </a:p>
          <a:p>
            <a:pPr eaLnBrk="1" latinLnBrk="0" hangingPunct="1">
              <a:lnSpc>
                <a:spcPct val="150000"/>
              </a:lnSpc>
              <a:spcBef>
                <a:spcPts val="0"/>
              </a:spcBef>
            </a:pPr>
            <a:r>
              <a:rPr lang="zh-CN" altLang="en-US" sz="1200">
                <a:solidFill>
                  <a:schemeClr val="tx1">
                    <a:lumMod val="75000"/>
                    <a:lumOff val="25000"/>
                  </a:schemeClr>
                </a:solidFill>
              </a:rPr>
              <a:t>我们认为现有的</a:t>
            </a:r>
            <a:r>
              <a:rPr lang="en-US" altLang="zh-CN" sz="1200">
                <a:solidFill>
                  <a:schemeClr val="tx1">
                    <a:lumMod val="75000"/>
                    <a:lumOff val="25000"/>
                  </a:schemeClr>
                </a:solidFill>
              </a:rPr>
              <a:t>Bot</a:t>
            </a:r>
            <a:r>
              <a:rPr lang="zh-CN" altLang="en-US" sz="1200">
                <a:solidFill>
                  <a:schemeClr val="tx1">
                    <a:lumMod val="75000"/>
                    <a:lumOff val="25000"/>
                  </a:schemeClr>
                </a:solidFill>
              </a:rPr>
              <a:t>所采用的技术</a:t>
            </a:r>
            <a:r>
              <a:rPr lang="zh-CN" altLang="en-US" sz="1200">
                <a:solidFill>
                  <a:schemeClr val="tx1">
                    <a:lumMod val="75000"/>
                    <a:lumOff val="25000"/>
                  </a:schemeClr>
                </a:solidFill>
                <a:sym typeface="+mn-ea"/>
              </a:rPr>
              <a:t>，包括深度学习，不是我们要的人工智能，简直是</a:t>
            </a:r>
            <a:r>
              <a:rPr lang="en-US" altLang="zh-CN" sz="1200">
                <a:solidFill>
                  <a:schemeClr val="tx1">
                    <a:lumMod val="75000"/>
                    <a:lumOff val="25000"/>
                  </a:schemeClr>
                </a:solidFill>
                <a:sym typeface="+mn-ea"/>
              </a:rPr>
              <a:t>“</a:t>
            </a:r>
            <a:r>
              <a:rPr lang="zh-CN" altLang="en-US" sz="1200">
                <a:solidFill>
                  <a:schemeClr val="tx1">
                    <a:lumMod val="75000"/>
                    <a:lumOff val="25000"/>
                  </a:schemeClr>
                </a:solidFill>
                <a:sym typeface="+mn-ea"/>
              </a:rPr>
              <a:t>人工智障</a:t>
            </a:r>
            <a:r>
              <a:rPr lang="en-US" altLang="zh-CN" sz="1200">
                <a:solidFill>
                  <a:schemeClr val="tx1">
                    <a:lumMod val="75000"/>
                    <a:lumOff val="25000"/>
                  </a:schemeClr>
                </a:solidFill>
                <a:sym typeface="+mn-ea"/>
              </a:rPr>
              <a:t>”——</a:t>
            </a:r>
            <a:r>
              <a:rPr lang="zh-CN" altLang="en-US" sz="1200">
                <a:solidFill>
                  <a:schemeClr val="tx1">
                    <a:lumMod val="75000"/>
                    <a:lumOff val="25000"/>
                  </a:schemeClr>
                </a:solidFill>
                <a:sym typeface="+mn-ea"/>
              </a:rPr>
              <a:t>理解力</a:t>
            </a:r>
            <a:r>
              <a:rPr lang="en-US" altLang="zh-CN" sz="1200">
                <a:solidFill>
                  <a:schemeClr val="tx1">
                    <a:lumMod val="75000"/>
                    <a:lumOff val="25000"/>
                  </a:schemeClr>
                </a:solidFill>
                <a:sym typeface="+mn-ea"/>
              </a:rPr>
              <a:t>不高，用户的体验感非常差</a:t>
            </a:r>
            <a:r>
              <a:rPr lang="zh-CN" altLang="en-US" sz="1200">
                <a:solidFill>
                  <a:schemeClr val="tx1">
                    <a:lumMod val="75000"/>
                    <a:lumOff val="25000"/>
                  </a:schemeClr>
                </a:solidFill>
                <a:sym typeface="+mn-ea"/>
              </a:rPr>
              <a:t>，实用性非常差</a:t>
            </a:r>
            <a:r>
              <a:rPr lang="en-US" altLang="zh-CN" sz="1200">
                <a:solidFill>
                  <a:schemeClr val="tx1">
                    <a:lumMod val="75000"/>
                    <a:lumOff val="25000"/>
                  </a:schemeClr>
                </a:solidFill>
                <a:sym typeface="+mn-ea"/>
              </a:rPr>
              <a:t>，使用的效率也非常的低。</a:t>
            </a:r>
            <a:r>
              <a:rPr lang="zh-CN" altLang="en-US" sz="1200">
                <a:solidFill>
                  <a:schemeClr val="tx1">
                    <a:lumMod val="75000"/>
                    <a:lumOff val="25000"/>
                  </a:schemeClr>
                </a:solidFill>
                <a:sym typeface="+mn-ea"/>
              </a:rPr>
              <a:t>例如：微软的</a:t>
            </a:r>
            <a:r>
              <a:rPr lang="en-US" altLang="zh-CN" sz="1200">
                <a:solidFill>
                  <a:schemeClr val="tx1">
                    <a:lumMod val="75000"/>
                    <a:lumOff val="25000"/>
                  </a:schemeClr>
                </a:solidFill>
                <a:sym typeface="+mn-ea"/>
              </a:rPr>
              <a:t>Tay</a:t>
            </a:r>
            <a:r>
              <a:rPr lang="zh-CN" altLang="en-US" sz="1200">
                <a:solidFill>
                  <a:schemeClr val="tx1">
                    <a:lumMod val="75000"/>
                    <a:lumOff val="25000"/>
                  </a:schemeClr>
                </a:solidFill>
                <a:sym typeface="+mn-ea"/>
              </a:rPr>
              <a:t>在开放几天之后就变得脏话连篇；</a:t>
            </a:r>
            <a:r>
              <a:rPr lang="en-US" altLang="zh-CN" sz="1200">
                <a:solidFill>
                  <a:schemeClr val="tx1">
                    <a:lumMod val="75000"/>
                    <a:lumOff val="25000"/>
                  </a:schemeClr>
                </a:solidFill>
                <a:sym typeface="+mn-ea"/>
              </a:rPr>
              <a:t>Facebook在其Messenger平台推出的AI机器人错误率达到70%</a:t>
            </a:r>
            <a:r>
              <a:rPr lang="zh-CN" altLang="en-US" sz="1200">
                <a:solidFill>
                  <a:schemeClr val="tx1">
                    <a:lumMod val="75000"/>
                    <a:lumOff val="25000"/>
                  </a:schemeClr>
                </a:solidFill>
                <a:sym typeface="+mn-ea"/>
              </a:rPr>
              <a:t>！</a:t>
            </a:r>
            <a:endParaRPr lang="zh-CN" altLang="en-US" sz="1200">
              <a:solidFill>
                <a:schemeClr val="tx1">
                  <a:lumMod val="75000"/>
                  <a:lumOff val="25000"/>
                </a:schemeClr>
              </a:solidFill>
              <a:sym typeface="+mn-ea"/>
            </a:endParaRPr>
          </a:p>
        </p:txBody>
      </p:sp>
      <p:sp>
        <p:nvSpPr>
          <p:cNvPr id="4" name="矩形 3"/>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Text Box 18"/>
          <p:cNvSpPr txBox="1">
            <a:spLocks noChangeArrowheads="1"/>
          </p:cNvSpPr>
          <p:nvPr/>
        </p:nvSpPr>
        <p:spPr bwMode="gray">
          <a:xfrm>
            <a:off x="511810" y="63500"/>
            <a:ext cx="5788660"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sz="2000" dirty="0" smtClean="0">
                <a:solidFill>
                  <a:schemeClr val="bg1"/>
                </a:solidFill>
                <a:latin typeface="微软雅黑" panose="020B0503020204020204" pitchFamily="34" charset="-122"/>
                <a:ea typeface="微软雅黑" panose="020B0503020204020204" pitchFamily="34" charset="-122"/>
                <a:sym typeface="+mn-ea"/>
              </a:rPr>
              <a:t>技术优势/</a:t>
            </a:r>
            <a:r>
              <a:rPr lang="en-US" altLang="zh-CN" sz="2000" dirty="0" smtClean="0">
                <a:solidFill>
                  <a:schemeClr val="bg1"/>
                </a:solidFill>
                <a:latin typeface="微软雅黑" panose="020B0503020204020204" pitchFamily="34" charset="-122"/>
                <a:ea typeface="微软雅黑" panose="020B0503020204020204" pitchFamily="34" charset="-122"/>
                <a:sym typeface="+mn-ea"/>
              </a:rPr>
              <a:t>01</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我们为什么要开发NvwaBot？</a:t>
            </a:r>
            <a:endParaRPr lang="zh-CN" altLang="en-US" sz="2000" dirty="0" smtClean="0">
              <a:solidFill>
                <a:schemeClr val="bg1"/>
              </a:solidFill>
              <a:latin typeface="微软雅黑" panose="020B0503020204020204" pitchFamily="34" charset="-122"/>
              <a:ea typeface="微软雅黑" panose="020B0503020204020204" pitchFamily="34" charset="-122"/>
            </a:endParaRPr>
          </a:p>
        </p:txBody>
      </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pic>
        <p:nvPicPr>
          <p:cNvPr id="5" name="图片 4"/>
          <p:cNvPicPr>
            <a:picLocks noChangeAspect="1"/>
          </p:cNvPicPr>
          <p:nvPr/>
        </p:nvPicPr>
        <p:blipFill>
          <a:blip r:embed="rId2"/>
          <a:stretch>
            <a:fillRect/>
          </a:stretch>
        </p:blipFill>
        <p:spPr>
          <a:xfrm>
            <a:off x="1036955" y="2287270"/>
            <a:ext cx="3719830" cy="2809875"/>
          </a:xfrm>
          <a:prstGeom prst="rect">
            <a:avLst/>
          </a:prstGeom>
        </p:spPr>
      </p:pic>
      <p:sp>
        <p:nvSpPr>
          <p:cNvPr id="6" name="文本框 5"/>
          <p:cNvSpPr txBox="1"/>
          <p:nvPr/>
        </p:nvSpPr>
        <p:spPr>
          <a:xfrm>
            <a:off x="1176655" y="2102485"/>
            <a:ext cx="3543300" cy="184785"/>
          </a:xfrm>
          <a:prstGeom prst="rect">
            <a:avLst/>
          </a:prstGeom>
          <a:noFill/>
        </p:spPr>
        <p:txBody>
          <a:bodyPr wrap="none" lIns="0" tIns="0" rIns="0" bIns="0" rtlCol="0" anchor="t">
            <a:spAutoFit/>
          </a:bodyPr>
          <a:p>
            <a:r>
              <a:rPr lang="zh-CN" altLang="en-US" sz="1200">
                <a:solidFill>
                  <a:srgbClr val="C00000"/>
                </a:solidFill>
                <a:sym typeface="+mn-ea"/>
              </a:rPr>
              <a:t>测试Facebook Messenger 查询天气的机器人 Poncho ：</a:t>
            </a:r>
            <a:endParaRPr lang="zh-CN" altLang="en-US" sz="1200" b="1" dirty="0" smtClean="0">
              <a:solidFill>
                <a:srgbClr val="C00000"/>
              </a:solidFill>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5259705" y="2102485"/>
            <a:ext cx="2015490" cy="184785"/>
          </a:xfrm>
          <a:prstGeom prst="rect">
            <a:avLst/>
          </a:prstGeom>
          <a:noFill/>
        </p:spPr>
        <p:txBody>
          <a:bodyPr wrap="none" lIns="0" tIns="0" rIns="0" bIns="0" rtlCol="0" anchor="t">
            <a:spAutoFit/>
          </a:bodyPr>
          <a:p>
            <a:r>
              <a:rPr lang="zh-CN" altLang="en-US" sz="1200">
                <a:solidFill>
                  <a:srgbClr val="C00000"/>
                </a:solidFill>
                <a:sym typeface="+mn-ea"/>
              </a:rPr>
              <a:t>测试微软的聊天机器人小冰 ：</a:t>
            </a:r>
            <a:endParaRPr lang="zh-CN" altLang="en-US" sz="1200" b="1" dirty="0" smtClean="0">
              <a:solidFill>
                <a:srgbClr val="C00000"/>
              </a:solidFill>
              <a:latin typeface="微软雅黑" panose="020B0503020204020204" pitchFamily="34" charset="-122"/>
              <a:ea typeface="微软雅黑" panose="020B0503020204020204" pitchFamily="34" charset="-122"/>
              <a:sym typeface="+mn-ea"/>
            </a:endParaRPr>
          </a:p>
        </p:txBody>
      </p:sp>
      <p:pic>
        <p:nvPicPr>
          <p:cNvPr id="4099" name="图片 9219" descr="mmexport1427187277468"/>
          <p:cNvPicPr>
            <a:picLocks noChangeAspect="1"/>
          </p:cNvPicPr>
          <p:nvPr/>
        </p:nvPicPr>
        <p:blipFill>
          <a:blip r:embed="rId3"/>
          <a:stretch>
            <a:fillRect/>
          </a:stretch>
        </p:blipFill>
        <p:spPr>
          <a:xfrm>
            <a:off x="6998970" y="2287270"/>
            <a:ext cx="1572260" cy="2809875"/>
          </a:xfrm>
          <a:prstGeom prst="rect">
            <a:avLst/>
          </a:prstGeom>
          <a:noFill/>
          <a:ln w="9525">
            <a:noFill/>
          </a:ln>
        </p:spPr>
      </p:pic>
      <p:pic>
        <p:nvPicPr>
          <p:cNvPr id="7" name="图片 6"/>
          <p:cNvPicPr>
            <a:picLocks noChangeAspect="1"/>
          </p:cNvPicPr>
          <p:nvPr/>
        </p:nvPicPr>
        <p:blipFill>
          <a:blip r:embed="rId4"/>
          <a:stretch>
            <a:fillRect/>
          </a:stretch>
        </p:blipFill>
        <p:spPr>
          <a:xfrm>
            <a:off x="5287010" y="2287270"/>
            <a:ext cx="1579880" cy="2809875"/>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edge">
                                      <p:cBhvr>
                                        <p:cTn id="7" dur="1000"/>
                                        <p:tgtEl>
                                          <p:spTgt spid="3">
                                            <p:txEl>
                                              <p:pRg st="0" end="0"/>
                                            </p:txEl>
                                          </p:spTgt>
                                        </p:tgtEl>
                                      </p:cBhvr>
                                    </p:animEffect>
                                  </p:childTnLst>
                                </p:cTn>
                              </p:par>
                            </p:childTnLst>
                          </p:cTn>
                        </p:par>
                        <p:par>
                          <p:cTn id="8" fill="hold">
                            <p:stCondLst>
                              <p:cond delay="1000"/>
                            </p:stCondLst>
                            <p:childTnLst>
                              <p:par>
                                <p:cTn id="9" presetID="2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edge">
                                      <p:cBhvr>
                                        <p:cTn id="11" dur="1000"/>
                                        <p:tgtEl>
                                          <p:spTgt spid="3">
                                            <p:txEl>
                                              <p:pRg st="1" end="1"/>
                                            </p:txEl>
                                          </p:spTgt>
                                        </p:tgtEl>
                                      </p:cBhvr>
                                    </p:animEffect>
                                  </p:childTnLst>
                                </p:cTn>
                              </p:par>
                            </p:childTnLst>
                          </p:cTn>
                        </p:par>
                        <p:par>
                          <p:cTn id="12" fill="hold">
                            <p:stCondLst>
                              <p:cond delay="2000"/>
                            </p:stCondLst>
                            <p:childTnLst>
                              <p:par>
                                <p:cTn id="13" presetID="2" presetClass="entr" presetSubtype="8"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par>
                          <p:cTn id="17" fill="hold">
                            <p:stCondLst>
                              <p:cond delay="2500"/>
                            </p:stCondLst>
                            <p:childTnLst>
                              <p:par>
                                <p:cTn id="18" presetID="2" presetClass="entr" presetSubtype="8"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0-#ppt_w/2"/>
                                          </p:val>
                                        </p:tav>
                                        <p:tav tm="100000">
                                          <p:val>
                                            <p:strVal val="#ppt_x"/>
                                          </p:val>
                                        </p:tav>
                                      </p:tavLst>
                                    </p:anim>
                                    <p:anim calcmode="lin" valueType="num">
                                      <p:cBhvr additive="base">
                                        <p:cTn id="21" dur="500" fill="hold"/>
                                        <p:tgtEl>
                                          <p:spTgt spid="7"/>
                                        </p:tgtEl>
                                        <p:attrNameLst>
                                          <p:attrName>ppt_y</p:attrName>
                                        </p:attrNameLst>
                                      </p:cBhvr>
                                      <p:tavLst>
                                        <p:tav tm="0">
                                          <p:val>
                                            <p:strVal val="#ppt_y"/>
                                          </p:val>
                                        </p:tav>
                                        <p:tav tm="100000">
                                          <p:val>
                                            <p:strVal val="#ppt_y"/>
                                          </p:val>
                                        </p:tav>
                                      </p:tavLst>
                                    </p:anim>
                                  </p:childTnLst>
                                </p:cTn>
                              </p:par>
                            </p:childTnLst>
                          </p:cTn>
                        </p:par>
                        <p:par>
                          <p:cTn id="22" fill="hold">
                            <p:stCondLst>
                              <p:cond delay="3000"/>
                            </p:stCondLst>
                            <p:childTnLst>
                              <p:par>
                                <p:cTn id="23" presetID="2" presetClass="entr" presetSubtype="8" fill="hold" nodeType="afterEffect">
                                  <p:stCondLst>
                                    <p:cond delay="0"/>
                                  </p:stCondLst>
                                  <p:childTnLst>
                                    <p:set>
                                      <p:cBhvr>
                                        <p:cTn id="24" dur="1" fill="hold">
                                          <p:stCondLst>
                                            <p:cond delay="0"/>
                                          </p:stCondLst>
                                        </p:cTn>
                                        <p:tgtEl>
                                          <p:spTgt spid="4099"/>
                                        </p:tgtEl>
                                        <p:attrNameLst>
                                          <p:attrName>style.visibility</p:attrName>
                                        </p:attrNameLst>
                                      </p:cBhvr>
                                      <p:to>
                                        <p:strVal val="visible"/>
                                      </p:to>
                                    </p:set>
                                    <p:anim calcmode="lin" valueType="num">
                                      <p:cBhvr additive="base">
                                        <p:cTn id="25" dur="500" fill="hold"/>
                                        <p:tgtEl>
                                          <p:spTgt spid="4099"/>
                                        </p:tgtEl>
                                        <p:attrNameLst>
                                          <p:attrName>ppt_x</p:attrName>
                                        </p:attrNameLst>
                                      </p:cBhvr>
                                      <p:tavLst>
                                        <p:tav tm="0">
                                          <p:val>
                                            <p:strVal val="0-#ppt_w/2"/>
                                          </p:val>
                                        </p:tav>
                                        <p:tav tm="100000">
                                          <p:val>
                                            <p:strVal val="#ppt_x"/>
                                          </p:val>
                                        </p:tav>
                                      </p:tavLst>
                                    </p:anim>
                                    <p:anim calcmode="lin" valueType="num">
                                      <p:cBhvr additive="base">
                                        <p:cTn id="26" dur="500" fill="hold"/>
                                        <p:tgtEl>
                                          <p:spTgt spid="4099"/>
                                        </p:tgtEl>
                                        <p:attrNameLst>
                                          <p:attrName>ppt_y</p:attrName>
                                        </p:attrNameLst>
                                      </p:cBhvr>
                                      <p:tavLst>
                                        <p:tav tm="0">
                                          <p:val>
                                            <p:strVal val="#ppt_y"/>
                                          </p:val>
                                        </p:tav>
                                        <p:tav tm="100000">
                                          <p:val>
                                            <p:strVal val="#ppt_y"/>
                                          </p:val>
                                        </p:tav>
                                      </p:tavLst>
                                    </p:anim>
                                  </p:childTnLst>
                                </p:cTn>
                              </p:par>
                            </p:childTnLst>
                          </p:cTn>
                        </p:par>
                        <p:par>
                          <p:cTn id="27" fill="hold">
                            <p:stCondLst>
                              <p:cond delay="3500"/>
                            </p:stCondLst>
                            <p:childTnLst>
                              <p:par>
                                <p:cTn id="28" presetID="2" presetClass="entr" presetSubtype="8"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1000" fill="hold"/>
                                        <p:tgtEl>
                                          <p:spTgt spid="6"/>
                                        </p:tgtEl>
                                        <p:attrNameLst>
                                          <p:attrName>ppt_x</p:attrName>
                                        </p:attrNameLst>
                                      </p:cBhvr>
                                      <p:tavLst>
                                        <p:tav tm="0">
                                          <p:val>
                                            <p:strVal val="0-#ppt_w/2"/>
                                          </p:val>
                                        </p:tav>
                                        <p:tav tm="100000">
                                          <p:val>
                                            <p:strVal val="#ppt_x"/>
                                          </p:val>
                                        </p:tav>
                                      </p:tavLst>
                                    </p:anim>
                                    <p:anim calcmode="lin" valueType="num">
                                      <p:cBhvr additive="base">
                                        <p:cTn id="31" dur="1000" fill="hold"/>
                                        <p:tgtEl>
                                          <p:spTgt spid="6"/>
                                        </p:tgtEl>
                                        <p:attrNameLst>
                                          <p:attrName>ppt_y</p:attrName>
                                        </p:attrNameLst>
                                      </p:cBhvr>
                                      <p:tavLst>
                                        <p:tav tm="0">
                                          <p:val>
                                            <p:strVal val="#ppt_y"/>
                                          </p:val>
                                        </p:tav>
                                        <p:tav tm="100000">
                                          <p:val>
                                            <p:strVal val="#ppt_y"/>
                                          </p:val>
                                        </p:tav>
                                      </p:tavLst>
                                    </p:anim>
                                  </p:childTnLst>
                                </p:cTn>
                              </p:par>
                            </p:childTnLst>
                          </p:cTn>
                        </p:par>
                        <p:par>
                          <p:cTn id="32" fill="hold">
                            <p:stCondLst>
                              <p:cond delay="4500"/>
                            </p:stCondLst>
                            <p:childTnLst>
                              <p:par>
                                <p:cTn id="33" presetID="2" presetClass="entr" presetSubtype="8"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1000" fill="hold"/>
                                        <p:tgtEl>
                                          <p:spTgt spid="5"/>
                                        </p:tgtEl>
                                        <p:attrNameLst>
                                          <p:attrName>ppt_x</p:attrName>
                                        </p:attrNameLst>
                                      </p:cBhvr>
                                      <p:tavLst>
                                        <p:tav tm="0">
                                          <p:val>
                                            <p:strVal val="0-#ppt_w/2"/>
                                          </p:val>
                                        </p:tav>
                                        <p:tav tm="100000">
                                          <p:val>
                                            <p:strVal val="#ppt_x"/>
                                          </p:val>
                                        </p:tav>
                                      </p:tavLst>
                                    </p:anim>
                                    <p:anim calcmode="lin" valueType="num">
                                      <p:cBhvr additive="base">
                                        <p:cTn id="36"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808884" y="1717265"/>
            <a:ext cx="2011893" cy="2011893"/>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j-ea"/>
                <a:ea typeface="+mj-ea"/>
              </a:endParaRPr>
            </a:p>
          </p:txBody>
        </p:sp>
        <p:sp>
          <p:nvSpPr>
            <p:cNvPr id="6" name="椭圆 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sp>
        <p:nvSpPr>
          <p:cNvPr id="7" name="TextBox 11"/>
          <p:cNvSpPr txBox="1"/>
          <p:nvPr/>
        </p:nvSpPr>
        <p:spPr>
          <a:xfrm>
            <a:off x="4644843" y="1349822"/>
            <a:ext cx="3456384" cy="429260"/>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lvl="0" algn="just" eaLnBrk="1" latinLnBrk="0" hangingPunct="1">
              <a:lnSpc>
                <a:spcPts val="1600"/>
              </a:lnSpc>
            </a:pPr>
            <a:r>
              <a:rPr lang="zh-CN" altLang="en-US" sz="1400" b="1" dirty="0" smtClean="0">
                <a:solidFill>
                  <a:schemeClr val="accent6"/>
                </a:solidFill>
                <a:sym typeface="+mn-ea"/>
              </a:rPr>
              <a:t>不理解“</a:t>
            </a:r>
            <a:r>
              <a:rPr lang="zh-CN" altLang="en-US" sz="1400" b="1" dirty="0" smtClean="0">
                <a:solidFill>
                  <a:srgbClr val="C00000"/>
                </a:solidFill>
                <a:sym typeface="+mn-ea"/>
              </a:rPr>
              <a:t>对象</a:t>
            </a:r>
            <a:r>
              <a:rPr lang="zh-CN" altLang="en-US" sz="1400" b="1" dirty="0" smtClean="0">
                <a:solidFill>
                  <a:schemeClr val="accent6"/>
                </a:solidFill>
                <a:sym typeface="+mn-ea"/>
              </a:rPr>
              <a:t>”，就无法对人类世界进行建模，进而进行分析；</a:t>
            </a:r>
            <a:endParaRPr lang="zh-CN" altLang="en-US" sz="1400" b="1" dirty="0" smtClean="0">
              <a:solidFill>
                <a:schemeClr val="accent6"/>
              </a:solidFill>
              <a:sym typeface="+mn-ea"/>
            </a:endParaRPr>
          </a:p>
        </p:txBody>
      </p:sp>
      <p:cxnSp>
        <p:nvCxnSpPr>
          <p:cNvPr id="8" name="直接连接符 7"/>
          <p:cNvCxnSpPr/>
          <p:nvPr/>
        </p:nvCxnSpPr>
        <p:spPr>
          <a:xfrm>
            <a:off x="3638595" y="1516535"/>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9" name="TextBox 14"/>
          <p:cNvSpPr txBox="1"/>
          <p:nvPr/>
        </p:nvSpPr>
        <p:spPr>
          <a:xfrm>
            <a:off x="4644843" y="1927596"/>
            <a:ext cx="3456384" cy="429260"/>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eaLnBrk="1" latinLnBrk="0" hangingPunct="1">
              <a:lnSpc>
                <a:spcPts val="1600"/>
              </a:lnSpc>
            </a:pPr>
            <a:r>
              <a:rPr lang="zh-CN" altLang="en-US" sz="1400" b="1" dirty="0" smtClean="0">
                <a:solidFill>
                  <a:schemeClr val="accent6"/>
                </a:solidFill>
                <a:sym typeface="+mn-ea"/>
              </a:rPr>
              <a:t>不理解</a:t>
            </a:r>
            <a:r>
              <a:rPr lang="en-US" altLang="zh-CN" sz="1400" b="1" dirty="0" smtClean="0">
                <a:solidFill>
                  <a:schemeClr val="accent6"/>
                </a:solidFill>
                <a:sym typeface="+mn-ea"/>
              </a:rPr>
              <a:t>“</a:t>
            </a:r>
            <a:r>
              <a:rPr lang="zh-CN" altLang="en-US" sz="1400" b="1" dirty="0" smtClean="0">
                <a:solidFill>
                  <a:srgbClr val="C00000"/>
                </a:solidFill>
                <a:sym typeface="+mn-ea"/>
              </a:rPr>
              <a:t>关系</a:t>
            </a:r>
            <a:r>
              <a:rPr lang="en-US" altLang="zh-CN" sz="1400" b="1" dirty="0" smtClean="0">
                <a:solidFill>
                  <a:schemeClr val="accent6"/>
                </a:solidFill>
                <a:sym typeface="+mn-ea"/>
              </a:rPr>
              <a:t>”</a:t>
            </a:r>
            <a:r>
              <a:rPr lang="zh-CN" altLang="en-US" sz="1400" b="1" dirty="0" smtClean="0">
                <a:solidFill>
                  <a:schemeClr val="accent6"/>
                </a:solidFill>
                <a:sym typeface="+mn-ea"/>
              </a:rPr>
              <a:t>，就无法对事物之间进行关联，进而产生新的知识；</a:t>
            </a:r>
            <a:endParaRPr lang="en-US" altLang="zh-CN" sz="1400" dirty="0">
              <a:solidFill>
                <a:prstClr val="black">
                  <a:lumMod val="65000"/>
                  <a:lumOff val="35000"/>
                </a:prstClr>
              </a:solidFill>
              <a:latin typeface="+mj-ea"/>
              <a:ea typeface="+mj-ea"/>
            </a:endParaRPr>
          </a:p>
        </p:txBody>
      </p:sp>
      <p:cxnSp>
        <p:nvCxnSpPr>
          <p:cNvPr id="10" name="直接连接符 9"/>
          <p:cNvCxnSpPr/>
          <p:nvPr/>
        </p:nvCxnSpPr>
        <p:spPr>
          <a:xfrm>
            <a:off x="3638595" y="2094309"/>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1" name="TextBox 17"/>
          <p:cNvSpPr txBox="1"/>
          <p:nvPr/>
        </p:nvSpPr>
        <p:spPr>
          <a:xfrm>
            <a:off x="4644843" y="2503407"/>
            <a:ext cx="3456384" cy="429260"/>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eaLnBrk="1" latinLnBrk="0" hangingPunct="1">
              <a:lnSpc>
                <a:spcPts val="1600"/>
              </a:lnSpc>
            </a:pPr>
            <a:r>
              <a:rPr lang="zh-CN" altLang="en-US" sz="1400" b="1" dirty="0" smtClean="0">
                <a:solidFill>
                  <a:schemeClr val="accent6"/>
                </a:solidFill>
                <a:sym typeface="+mn-ea"/>
              </a:rPr>
              <a:t>不理解</a:t>
            </a:r>
            <a:r>
              <a:rPr lang="en-US" altLang="zh-CN" sz="1400" b="1" dirty="0" smtClean="0">
                <a:solidFill>
                  <a:schemeClr val="accent6"/>
                </a:solidFill>
                <a:sym typeface="+mn-ea"/>
              </a:rPr>
              <a:t>“</a:t>
            </a:r>
            <a:r>
              <a:rPr lang="zh-CN" altLang="en-US" sz="1400" b="1" dirty="0" smtClean="0">
                <a:solidFill>
                  <a:srgbClr val="C00000"/>
                </a:solidFill>
                <a:sym typeface="+mn-ea"/>
              </a:rPr>
              <a:t>动作</a:t>
            </a:r>
            <a:r>
              <a:rPr lang="en-US" altLang="zh-CN" sz="1400" b="1" dirty="0" smtClean="0">
                <a:solidFill>
                  <a:schemeClr val="accent6"/>
                </a:solidFill>
                <a:sym typeface="+mn-ea"/>
              </a:rPr>
              <a:t>”</a:t>
            </a:r>
            <a:r>
              <a:rPr lang="zh-CN" altLang="en-US" sz="1400" b="1" dirty="0" smtClean="0">
                <a:solidFill>
                  <a:schemeClr val="accent6"/>
                </a:solidFill>
                <a:sym typeface="+mn-ea"/>
              </a:rPr>
              <a:t>，就无法让静态的模型动起来，进而产生</a:t>
            </a:r>
            <a:r>
              <a:rPr lang="en-US" altLang="zh-CN" sz="1400" b="1" dirty="0" smtClean="0">
                <a:solidFill>
                  <a:schemeClr val="accent6"/>
                </a:solidFill>
                <a:sym typeface="+mn-ea"/>
              </a:rPr>
              <a:t>“</a:t>
            </a:r>
            <a:r>
              <a:rPr lang="zh-CN" altLang="en-US" sz="1400" b="1" dirty="0" smtClean="0">
                <a:solidFill>
                  <a:schemeClr val="accent6"/>
                </a:solidFill>
                <a:sym typeface="+mn-ea"/>
              </a:rPr>
              <a:t>语义</a:t>
            </a:r>
            <a:r>
              <a:rPr lang="en-US" altLang="zh-CN" sz="1400" b="1" dirty="0" smtClean="0">
                <a:solidFill>
                  <a:schemeClr val="accent6"/>
                </a:solidFill>
                <a:sym typeface="+mn-ea"/>
              </a:rPr>
              <a:t>”</a:t>
            </a:r>
            <a:r>
              <a:rPr lang="zh-CN" altLang="en-US" sz="1400" b="1" dirty="0" smtClean="0">
                <a:solidFill>
                  <a:schemeClr val="accent6"/>
                </a:solidFill>
                <a:sym typeface="+mn-ea"/>
              </a:rPr>
              <a:t>；</a:t>
            </a:r>
            <a:endParaRPr lang="en-US" altLang="zh-CN" sz="1400" dirty="0">
              <a:solidFill>
                <a:prstClr val="black">
                  <a:lumMod val="65000"/>
                  <a:lumOff val="35000"/>
                </a:prstClr>
              </a:solidFill>
              <a:latin typeface="+mj-ea"/>
              <a:ea typeface="+mj-ea"/>
            </a:endParaRPr>
          </a:p>
        </p:txBody>
      </p:sp>
      <p:cxnSp>
        <p:nvCxnSpPr>
          <p:cNvPr id="12" name="直接连接符 11"/>
          <p:cNvCxnSpPr/>
          <p:nvPr/>
        </p:nvCxnSpPr>
        <p:spPr>
          <a:xfrm>
            <a:off x="3638595" y="2670120"/>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3" name="TextBox 20"/>
          <p:cNvSpPr txBox="1"/>
          <p:nvPr/>
        </p:nvSpPr>
        <p:spPr>
          <a:xfrm>
            <a:off x="4644843" y="3150973"/>
            <a:ext cx="3456384" cy="429260"/>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eaLnBrk="1" latinLnBrk="0" hangingPunct="1">
              <a:lnSpc>
                <a:spcPts val="1600"/>
              </a:lnSpc>
            </a:pPr>
            <a:r>
              <a:rPr lang="zh-CN" altLang="en-US" sz="1400" b="1" dirty="0" smtClean="0">
                <a:solidFill>
                  <a:schemeClr val="accent6"/>
                </a:solidFill>
                <a:sym typeface="+mn-ea"/>
              </a:rPr>
              <a:t>不理解</a:t>
            </a:r>
            <a:r>
              <a:rPr lang="en-US" altLang="zh-CN" sz="1400" b="1" dirty="0" smtClean="0">
                <a:solidFill>
                  <a:schemeClr val="accent6"/>
                </a:solidFill>
                <a:sym typeface="+mn-ea"/>
              </a:rPr>
              <a:t>“</a:t>
            </a:r>
            <a:r>
              <a:rPr lang="zh-CN" altLang="en-US" sz="1400" b="1" dirty="0" smtClean="0">
                <a:solidFill>
                  <a:srgbClr val="C00000"/>
                </a:solidFill>
                <a:sym typeface="+mn-ea"/>
              </a:rPr>
              <a:t>上下文</a:t>
            </a:r>
            <a:r>
              <a:rPr lang="en-US" altLang="zh-CN" sz="1400" b="1" dirty="0" smtClean="0">
                <a:solidFill>
                  <a:schemeClr val="accent6"/>
                </a:solidFill>
                <a:sym typeface="+mn-ea"/>
              </a:rPr>
              <a:t>”</a:t>
            </a:r>
            <a:r>
              <a:rPr lang="zh-CN" altLang="en-US" sz="1400" b="1" dirty="0" smtClean="0">
                <a:solidFill>
                  <a:schemeClr val="accent6"/>
                </a:solidFill>
                <a:sym typeface="+mn-ea"/>
              </a:rPr>
              <a:t>，就无法对多轮对话进行串联，进而理解用户真正的意图；</a:t>
            </a:r>
            <a:endParaRPr lang="en-US" altLang="zh-CN" sz="1400" dirty="0">
              <a:solidFill>
                <a:prstClr val="black">
                  <a:lumMod val="65000"/>
                  <a:lumOff val="35000"/>
                </a:prstClr>
              </a:solidFill>
              <a:latin typeface="+mj-ea"/>
              <a:ea typeface="+mj-ea"/>
            </a:endParaRPr>
          </a:p>
        </p:txBody>
      </p:sp>
      <p:cxnSp>
        <p:nvCxnSpPr>
          <p:cNvPr id="14" name="直接连接符 13"/>
          <p:cNvCxnSpPr/>
          <p:nvPr/>
        </p:nvCxnSpPr>
        <p:spPr>
          <a:xfrm>
            <a:off x="3638595" y="3317686"/>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5" name="TextBox 23"/>
          <p:cNvSpPr txBox="1"/>
          <p:nvPr/>
        </p:nvSpPr>
        <p:spPr>
          <a:xfrm>
            <a:off x="4644843" y="3798539"/>
            <a:ext cx="3456384" cy="429260"/>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eaLnBrk="1" latinLnBrk="0" hangingPunct="1">
              <a:lnSpc>
                <a:spcPts val="1600"/>
              </a:lnSpc>
            </a:pPr>
            <a:r>
              <a:rPr lang="zh-CN" altLang="en-US" sz="1400" b="1" dirty="0" smtClean="0">
                <a:solidFill>
                  <a:schemeClr val="accent6"/>
                </a:solidFill>
                <a:sym typeface="+mn-ea"/>
              </a:rPr>
              <a:t>不理解</a:t>
            </a:r>
            <a:r>
              <a:rPr lang="en-US" altLang="zh-CN" sz="1400" b="1" dirty="0" smtClean="0">
                <a:solidFill>
                  <a:schemeClr val="accent6"/>
                </a:solidFill>
                <a:sym typeface="+mn-ea"/>
              </a:rPr>
              <a:t>“</a:t>
            </a:r>
            <a:r>
              <a:rPr lang="zh-CN" altLang="en-US" sz="1400" b="1" dirty="0" smtClean="0">
                <a:solidFill>
                  <a:srgbClr val="C00000"/>
                </a:solidFill>
                <a:sym typeface="+mn-ea"/>
              </a:rPr>
              <a:t>我</a:t>
            </a:r>
            <a:r>
              <a:rPr lang="en-US" altLang="zh-CN" sz="1400" b="1" dirty="0" smtClean="0">
                <a:solidFill>
                  <a:schemeClr val="accent6"/>
                </a:solidFill>
                <a:sym typeface="+mn-ea"/>
              </a:rPr>
              <a:t>”</a:t>
            </a:r>
            <a:r>
              <a:rPr lang="zh-CN" altLang="en-US" sz="1400" b="1" dirty="0" smtClean="0">
                <a:solidFill>
                  <a:schemeClr val="accent6"/>
                </a:solidFill>
                <a:sym typeface="+mn-ea"/>
              </a:rPr>
              <a:t>，就无法产生真正的情感，进而与用户进行无障碍交流</a:t>
            </a:r>
            <a:endParaRPr lang="en-US" altLang="zh-CN" sz="1400" dirty="0">
              <a:solidFill>
                <a:prstClr val="black">
                  <a:lumMod val="65000"/>
                  <a:lumOff val="35000"/>
                </a:prstClr>
              </a:solidFill>
              <a:latin typeface="+mj-ea"/>
              <a:ea typeface="+mj-ea"/>
            </a:endParaRPr>
          </a:p>
        </p:txBody>
      </p:sp>
      <p:cxnSp>
        <p:nvCxnSpPr>
          <p:cNvPr id="16" name="直接连接符 15"/>
          <p:cNvCxnSpPr/>
          <p:nvPr/>
        </p:nvCxnSpPr>
        <p:spPr>
          <a:xfrm>
            <a:off x="3638595" y="3965252"/>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3427015" y="1379145"/>
            <a:ext cx="274777" cy="274777"/>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latin typeface="+mj-ea"/>
                <a:ea typeface="+mj-ea"/>
              </a:rPr>
              <a:t>1</a:t>
            </a:r>
            <a:endParaRPr lang="zh-CN" altLang="en-US" dirty="0">
              <a:solidFill>
                <a:prstClr val="white"/>
              </a:solidFill>
              <a:latin typeface="+mj-ea"/>
              <a:ea typeface="+mj-ea"/>
            </a:endParaRPr>
          </a:p>
        </p:txBody>
      </p:sp>
      <p:sp>
        <p:nvSpPr>
          <p:cNvPr id="20" name="椭圆 19"/>
          <p:cNvSpPr/>
          <p:nvPr/>
        </p:nvSpPr>
        <p:spPr>
          <a:xfrm>
            <a:off x="3425919" y="1952988"/>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latin typeface="+mj-ea"/>
                <a:ea typeface="+mj-ea"/>
              </a:rPr>
              <a:t>2</a:t>
            </a:r>
            <a:endParaRPr lang="zh-CN" altLang="en-US" dirty="0">
              <a:solidFill>
                <a:prstClr val="white"/>
              </a:solidFill>
              <a:latin typeface="+mj-ea"/>
              <a:ea typeface="+mj-ea"/>
            </a:endParaRPr>
          </a:p>
        </p:txBody>
      </p:sp>
      <p:sp>
        <p:nvSpPr>
          <p:cNvPr id="21" name="椭圆 20"/>
          <p:cNvSpPr/>
          <p:nvPr/>
        </p:nvSpPr>
        <p:spPr>
          <a:xfrm>
            <a:off x="3425730" y="2534698"/>
            <a:ext cx="274777" cy="274777"/>
          </a:xfrm>
          <a:prstGeom prst="ellipse">
            <a:avLst/>
          </a:prstGeom>
          <a:solidFill>
            <a:schemeClr val="accent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latin typeface="+mj-ea"/>
                <a:ea typeface="+mj-ea"/>
              </a:rPr>
              <a:t>3</a:t>
            </a:r>
            <a:endParaRPr lang="zh-CN" altLang="en-US" dirty="0">
              <a:solidFill>
                <a:prstClr val="white"/>
              </a:solidFill>
              <a:latin typeface="+mj-ea"/>
              <a:ea typeface="+mj-ea"/>
            </a:endParaRPr>
          </a:p>
        </p:txBody>
      </p:sp>
      <p:sp>
        <p:nvSpPr>
          <p:cNvPr id="22" name="椭圆 21"/>
          <p:cNvSpPr/>
          <p:nvPr/>
        </p:nvSpPr>
        <p:spPr>
          <a:xfrm>
            <a:off x="3424634" y="3180296"/>
            <a:ext cx="274777" cy="274777"/>
          </a:xfrm>
          <a:prstGeom prst="ellipse">
            <a:avLst/>
          </a:prstGeom>
          <a:solidFill>
            <a:schemeClr val="accent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latin typeface="+mj-ea"/>
                <a:ea typeface="+mj-ea"/>
              </a:rPr>
              <a:t>4</a:t>
            </a:r>
            <a:endParaRPr lang="zh-CN" altLang="en-US" dirty="0">
              <a:solidFill>
                <a:prstClr val="white"/>
              </a:solidFill>
              <a:latin typeface="+mj-ea"/>
              <a:ea typeface="+mj-ea"/>
            </a:endParaRPr>
          </a:p>
        </p:txBody>
      </p:sp>
      <p:sp>
        <p:nvSpPr>
          <p:cNvPr id="23" name="椭圆 22"/>
          <p:cNvSpPr/>
          <p:nvPr/>
        </p:nvSpPr>
        <p:spPr>
          <a:xfrm>
            <a:off x="3427060" y="3826064"/>
            <a:ext cx="274777" cy="274777"/>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latin typeface="+mj-ea"/>
                <a:ea typeface="+mj-ea"/>
              </a:rPr>
              <a:t>5</a:t>
            </a:r>
            <a:endParaRPr lang="zh-CN" altLang="en-US" dirty="0">
              <a:solidFill>
                <a:prstClr val="white"/>
              </a:solidFill>
              <a:latin typeface="+mj-ea"/>
              <a:ea typeface="+mj-ea"/>
            </a:endParaRPr>
          </a:p>
        </p:txBody>
      </p:sp>
      <p:sp>
        <p:nvSpPr>
          <p:cNvPr id="25" name="TextBox 41"/>
          <p:cNvSpPr txBox="1"/>
          <p:nvPr/>
        </p:nvSpPr>
        <p:spPr>
          <a:xfrm>
            <a:off x="1114425" y="2409302"/>
            <a:ext cx="1400809" cy="521970"/>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en-US" sz="3200" b="1" dirty="0" smtClean="0">
                <a:solidFill>
                  <a:srgbClr val="FFC000"/>
                </a:solidFill>
                <a:sym typeface="+mn-ea"/>
              </a:rPr>
              <a:t>不理解！</a:t>
            </a:r>
            <a:endParaRPr lang="zh-CN" altLang="en-US" sz="3200" b="1" dirty="0" smtClean="0">
              <a:solidFill>
                <a:srgbClr val="FFC000"/>
              </a:solidFill>
              <a:latin typeface="+mj-ea"/>
              <a:ea typeface="+mj-ea"/>
              <a:sym typeface="+mn-ea"/>
            </a:endParaRPr>
          </a:p>
        </p:txBody>
      </p:sp>
      <p:sp>
        <p:nvSpPr>
          <p:cNvPr id="26" name="矩形 25"/>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 Box 18"/>
          <p:cNvSpPr txBox="1">
            <a:spLocks noChangeArrowheads="1"/>
          </p:cNvSpPr>
          <p:nvPr/>
        </p:nvSpPr>
        <p:spPr bwMode="gray">
          <a:xfrm>
            <a:off x="511810" y="63500"/>
            <a:ext cx="7010400"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smtClean="0">
                <a:solidFill>
                  <a:schemeClr val="bg1"/>
                </a:solidFill>
                <a:latin typeface="微软雅黑" panose="020B0503020204020204" pitchFamily="34" charset="-122"/>
                <a:ea typeface="微软雅黑" panose="020B0503020204020204" pitchFamily="34" charset="-122"/>
                <a:sym typeface="+mn-ea"/>
              </a:rPr>
              <a:t>技术优势/</a:t>
            </a:r>
            <a:r>
              <a:rPr lang="en-US" altLang="zh-CN" sz="2000" dirty="0" smtClean="0">
                <a:solidFill>
                  <a:schemeClr val="bg1"/>
                </a:solidFill>
                <a:latin typeface="微软雅黑" panose="020B0503020204020204" pitchFamily="34" charset="-122"/>
                <a:ea typeface="微软雅黑" panose="020B0503020204020204" pitchFamily="34" charset="-122"/>
                <a:sym typeface="+mn-ea"/>
              </a:rPr>
              <a:t>0</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2</a:t>
            </a:r>
            <a:r>
              <a:rPr lang="en-US" altLang="zh-CN" sz="2000" dirty="0" smtClean="0">
                <a:solidFill>
                  <a:schemeClr val="bg1"/>
                </a:solidFill>
                <a:latin typeface="微软雅黑" panose="020B0503020204020204" pitchFamily="34" charset="-122"/>
                <a:ea typeface="微软雅黑" panose="020B0503020204020204" pitchFamily="34" charset="-122"/>
                <a:sym typeface="+mn-ea"/>
              </a:rPr>
              <a:t>“</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人工智能</a:t>
            </a:r>
            <a:r>
              <a:rPr lang="en-US" altLang="zh-CN" sz="2000" dirty="0" smtClean="0">
                <a:solidFill>
                  <a:schemeClr val="bg1"/>
                </a:solidFill>
                <a:latin typeface="微软雅黑" panose="020B0503020204020204" pitchFamily="34" charset="-122"/>
                <a:ea typeface="微软雅黑" panose="020B0503020204020204" pitchFamily="34" charset="-122"/>
                <a:sym typeface="+mn-ea"/>
              </a:rPr>
              <a:t>”</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更像是“人工智障”的根本原因</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28" name="图片 27"/>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sp>
        <p:nvSpPr>
          <p:cNvPr id="2" name="文本框 1"/>
          <p:cNvSpPr txBox="1"/>
          <p:nvPr/>
        </p:nvSpPr>
        <p:spPr>
          <a:xfrm>
            <a:off x="1303655" y="1350010"/>
            <a:ext cx="1022350" cy="243840"/>
          </a:xfrm>
          <a:prstGeom prst="rect">
            <a:avLst/>
          </a:prstGeom>
          <a:noFill/>
        </p:spPr>
        <p:txBody>
          <a:bodyPr wrap="none" lIns="0" tIns="0" rIns="0" bIns="0" rtlCol="0" anchor="t">
            <a:spAutoFit/>
          </a:bodyPr>
          <a:p>
            <a:r>
              <a:rPr lang="zh-CN" altLang="en-US" sz="1600" b="1" dirty="0" smtClean="0">
                <a:solidFill>
                  <a:schemeClr val="tx1"/>
                </a:solidFill>
                <a:sym typeface="+mn-ea"/>
              </a:rPr>
              <a:t>核心在于：</a:t>
            </a:r>
            <a:endParaRPr lang="zh-CN" altLang="en-US" sz="1600" b="1" dirty="0" smtClean="0">
              <a:solidFill>
                <a:schemeClr val="tx1"/>
              </a:solidFill>
              <a:latin typeface="微软雅黑" panose="020B0503020204020204" pitchFamily="34" charset="-122"/>
              <a:ea typeface="微软雅黑" panose="020B0503020204020204" pitchFamily="34" charset="-122"/>
              <a:sym typeface="+mn-ea"/>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500"/>
                                        <p:tgtEl>
                                          <p:spTgt spid="4"/>
                                        </p:tgtEl>
                                      </p:cBhvr>
                                    </p:animEffect>
                                    <p:anim calcmode="lin" valueType="num">
                                      <p:cBhvr>
                                        <p:cTn id="8" dur="1500" fill="hold"/>
                                        <p:tgtEl>
                                          <p:spTgt spid="4"/>
                                        </p:tgtEl>
                                        <p:attrNameLst>
                                          <p:attrName>ppt_x</p:attrName>
                                        </p:attrNameLst>
                                      </p:cBhvr>
                                      <p:tavLst>
                                        <p:tav tm="0">
                                          <p:val>
                                            <p:strVal val="#ppt_x"/>
                                          </p:val>
                                        </p:tav>
                                        <p:tav tm="100000">
                                          <p:val>
                                            <p:strVal val="#ppt_x"/>
                                          </p:val>
                                        </p:tav>
                                      </p:tavLst>
                                    </p:anim>
                                    <p:anim calcmode="lin" valueType="num">
                                      <p:cBhvr>
                                        <p:cTn id="9" dur="1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53" presetClass="entr" presetSubtype="16"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childTnLst>
                          </p:cTn>
                        </p:par>
                        <p:par>
                          <p:cTn id="16" fill="hold">
                            <p:stCondLst>
                              <p:cond delay="2000"/>
                            </p:stCondLst>
                            <p:childTnLst>
                              <p:par>
                                <p:cTn id="17" presetID="53" presetClass="entr" presetSubtype="16"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p:cTn id="19" dur="500" fill="hold"/>
                                        <p:tgtEl>
                                          <p:spTgt spid="19"/>
                                        </p:tgtEl>
                                        <p:attrNameLst>
                                          <p:attrName>ppt_w</p:attrName>
                                        </p:attrNameLst>
                                      </p:cBhvr>
                                      <p:tavLst>
                                        <p:tav tm="0">
                                          <p:val>
                                            <p:fltVal val="0"/>
                                          </p:val>
                                        </p:tav>
                                        <p:tav tm="100000">
                                          <p:val>
                                            <p:strVal val="#ppt_w"/>
                                          </p:val>
                                        </p:tav>
                                      </p:tavLst>
                                    </p:anim>
                                    <p:anim calcmode="lin" valueType="num">
                                      <p:cBhvr>
                                        <p:cTn id="20" dur="500" fill="hold"/>
                                        <p:tgtEl>
                                          <p:spTgt spid="19"/>
                                        </p:tgtEl>
                                        <p:attrNameLst>
                                          <p:attrName>ppt_h</p:attrName>
                                        </p:attrNameLst>
                                      </p:cBhvr>
                                      <p:tavLst>
                                        <p:tav tm="0">
                                          <p:val>
                                            <p:fltVal val="0"/>
                                          </p:val>
                                        </p:tav>
                                        <p:tav tm="100000">
                                          <p:val>
                                            <p:strVal val="#ppt_h"/>
                                          </p:val>
                                        </p:tav>
                                      </p:tavLst>
                                    </p:anim>
                                    <p:animEffect transition="in" filter="fade">
                                      <p:cBhvr>
                                        <p:cTn id="21" dur="500"/>
                                        <p:tgtEl>
                                          <p:spTgt spid="19"/>
                                        </p:tgtEl>
                                      </p:cBhvr>
                                    </p:animEffect>
                                  </p:childTnLst>
                                </p:cTn>
                              </p:par>
                              <p:par>
                                <p:cTn id="22" presetID="53" presetClass="entr" presetSubtype="16" fill="hold" grpId="0" nodeType="withEffect">
                                  <p:stCondLst>
                                    <p:cond delay="300"/>
                                  </p:st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ppt_w</p:attrName>
                                        </p:attrNameLst>
                                      </p:cBhvr>
                                      <p:tavLst>
                                        <p:tav tm="0">
                                          <p:val>
                                            <p:fltVal val="0"/>
                                          </p:val>
                                        </p:tav>
                                        <p:tav tm="100000">
                                          <p:val>
                                            <p:strVal val="#ppt_w"/>
                                          </p:val>
                                        </p:tav>
                                      </p:tavLst>
                                    </p:anim>
                                    <p:anim calcmode="lin" valueType="num">
                                      <p:cBhvr>
                                        <p:cTn id="25" dur="500" fill="hold"/>
                                        <p:tgtEl>
                                          <p:spTgt spid="20"/>
                                        </p:tgtEl>
                                        <p:attrNameLst>
                                          <p:attrName>ppt_h</p:attrName>
                                        </p:attrNameLst>
                                      </p:cBhvr>
                                      <p:tavLst>
                                        <p:tav tm="0">
                                          <p:val>
                                            <p:fltVal val="0"/>
                                          </p:val>
                                        </p:tav>
                                        <p:tav tm="100000">
                                          <p:val>
                                            <p:strVal val="#ppt_h"/>
                                          </p:val>
                                        </p:tav>
                                      </p:tavLst>
                                    </p:anim>
                                    <p:animEffect transition="in" filter="fade">
                                      <p:cBhvr>
                                        <p:cTn id="26" dur="500"/>
                                        <p:tgtEl>
                                          <p:spTgt spid="20"/>
                                        </p:tgtEl>
                                      </p:cBhvr>
                                    </p:animEffect>
                                  </p:childTnLst>
                                </p:cTn>
                              </p:par>
                              <p:par>
                                <p:cTn id="27" presetID="53" presetClass="entr" presetSubtype="16" fill="hold" grpId="0" nodeType="withEffect">
                                  <p:stCondLst>
                                    <p:cond delay="400"/>
                                  </p:st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fltVal val="0"/>
                                          </p:val>
                                        </p:tav>
                                        <p:tav tm="100000">
                                          <p:val>
                                            <p:strVal val="#ppt_h"/>
                                          </p:val>
                                        </p:tav>
                                      </p:tavLst>
                                    </p:anim>
                                    <p:animEffect transition="in" filter="fade">
                                      <p:cBhvr>
                                        <p:cTn id="31" dur="500"/>
                                        <p:tgtEl>
                                          <p:spTgt spid="21"/>
                                        </p:tgtEl>
                                      </p:cBhvr>
                                    </p:animEffect>
                                  </p:childTnLst>
                                </p:cTn>
                              </p:par>
                              <p:par>
                                <p:cTn id="32" presetID="53" presetClass="entr" presetSubtype="16" fill="hold" grpId="0" nodeType="withEffect">
                                  <p:stCondLst>
                                    <p:cond delay="500"/>
                                  </p:stCondLst>
                                  <p:childTnLst>
                                    <p:set>
                                      <p:cBhvr>
                                        <p:cTn id="33" dur="1" fill="hold">
                                          <p:stCondLst>
                                            <p:cond delay="0"/>
                                          </p:stCondLst>
                                        </p:cTn>
                                        <p:tgtEl>
                                          <p:spTgt spid="22"/>
                                        </p:tgtEl>
                                        <p:attrNameLst>
                                          <p:attrName>style.visibility</p:attrName>
                                        </p:attrNameLst>
                                      </p:cBhvr>
                                      <p:to>
                                        <p:strVal val="visible"/>
                                      </p:to>
                                    </p:set>
                                    <p:anim calcmode="lin" valueType="num">
                                      <p:cBhvr>
                                        <p:cTn id="34" dur="500" fill="hold"/>
                                        <p:tgtEl>
                                          <p:spTgt spid="22"/>
                                        </p:tgtEl>
                                        <p:attrNameLst>
                                          <p:attrName>ppt_w</p:attrName>
                                        </p:attrNameLst>
                                      </p:cBhvr>
                                      <p:tavLst>
                                        <p:tav tm="0">
                                          <p:val>
                                            <p:fltVal val="0"/>
                                          </p:val>
                                        </p:tav>
                                        <p:tav tm="100000">
                                          <p:val>
                                            <p:strVal val="#ppt_w"/>
                                          </p:val>
                                        </p:tav>
                                      </p:tavLst>
                                    </p:anim>
                                    <p:anim calcmode="lin" valueType="num">
                                      <p:cBhvr>
                                        <p:cTn id="35" dur="500" fill="hold"/>
                                        <p:tgtEl>
                                          <p:spTgt spid="22"/>
                                        </p:tgtEl>
                                        <p:attrNameLst>
                                          <p:attrName>ppt_h</p:attrName>
                                        </p:attrNameLst>
                                      </p:cBhvr>
                                      <p:tavLst>
                                        <p:tav tm="0">
                                          <p:val>
                                            <p:fltVal val="0"/>
                                          </p:val>
                                        </p:tav>
                                        <p:tav tm="100000">
                                          <p:val>
                                            <p:strVal val="#ppt_h"/>
                                          </p:val>
                                        </p:tav>
                                      </p:tavLst>
                                    </p:anim>
                                    <p:animEffect transition="in" filter="fade">
                                      <p:cBhvr>
                                        <p:cTn id="36" dur="500"/>
                                        <p:tgtEl>
                                          <p:spTgt spid="22"/>
                                        </p:tgtEl>
                                      </p:cBhvr>
                                    </p:animEffect>
                                  </p:childTnLst>
                                </p:cTn>
                              </p:par>
                              <p:par>
                                <p:cTn id="37" presetID="53" presetClass="entr" presetSubtype="16" fill="hold" grpId="0" nodeType="withEffect">
                                  <p:stCondLst>
                                    <p:cond delay="600"/>
                                  </p:stCondLst>
                                  <p:childTnLst>
                                    <p:set>
                                      <p:cBhvr>
                                        <p:cTn id="38" dur="1" fill="hold">
                                          <p:stCondLst>
                                            <p:cond delay="0"/>
                                          </p:stCondLst>
                                        </p:cTn>
                                        <p:tgtEl>
                                          <p:spTgt spid="23"/>
                                        </p:tgtEl>
                                        <p:attrNameLst>
                                          <p:attrName>style.visibility</p:attrName>
                                        </p:attrNameLst>
                                      </p:cBhvr>
                                      <p:to>
                                        <p:strVal val="visible"/>
                                      </p:to>
                                    </p:set>
                                    <p:anim calcmode="lin" valueType="num">
                                      <p:cBhvr>
                                        <p:cTn id="39" dur="500" fill="hold"/>
                                        <p:tgtEl>
                                          <p:spTgt spid="23"/>
                                        </p:tgtEl>
                                        <p:attrNameLst>
                                          <p:attrName>ppt_w</p:attrName>
                                        </p:attrNameLst>
                                      </p:cBhvr>
                                      <p:tavLst>
                                        <p:tav tm="0">
                                          <p:val>
                                            <p:fltVal val="0"/>
                                          </p:val>
                                        </p:tav>
                                        <p:tav tm="100000">
                                          <p:val>
                                            <p:strVal val="#ppt_w"/>
                                          </p:val>
                                        </p:tav>
                                      </p:tavLst>
                                    </p:anim>
                                    <p:anim calcmode="lin" valueType="num">
                                      <p:cBhvr>
                                        <p:cTn id="40" dur="500" fill="hold"/>
                                        <p:tgtEl>
                                          <p:spTgt spid="23"/>
                                        </p:tgtEl>
                                        <p:attrNameLst>
                                          <p:attrName>ppt_h</p:attrName>
                                        </p:attrNameLst>
                                      </p:cBhvr>
                                      <p:tavLst>
                                        <p:tav tm="0">
                                          <p:val>
                                            <p:fltVal val="0"/>
                                          </p:val>
                                        </p:tav>
                                        <p:tav tm="100000">
                                          <p:val>
                                            <p:strVal val="#ppt_h"/>
                                          </p:val>
                                        </p:tav>
                                      </p:tavLst>
                                    </p:anim>
                                    <p:animEffect transition="in" filter="fade">
                                      <p:cBhvr>
                                        <p:cTn id="41" dur="500"/>
                                        <p:tgtEl>
                                          <p:spTgt spid="23"/>
                                        </p:tgtEl>
                                      </p:cBhvr>
                                    </p:animEffect>
                                  </p:childTnLst>
                                </p:cTn>
                              </p:par>
                              <p:par>
                                <p:cTn id="42" presetID="22" presetClass="entr" presetSubtype="8" fill="hold" nodeType="withEffect">
                                  <p:stCondLst>
                                    <p:cond delay="800"/>
                                  </p:stCondLst>
                                  <p:childTnLst>
                                    <p:set>
                                      <p:cBhvr>
                                        <p:cTn id="43" dur="1" fill="hold">
                                          <p:stCondLst>
                                            <p:cond delay="0"/>
                                          </p:stCondLst>
                                        </p:cTn>
                                        <p:tgtEl>
                                          <p:spTgt spid="8"/>
                                        </p:tgtEl>
                                        <p:attrNameLst>
                                          <p:attrName>style.visibility</p:attrName>
                                        </p:attrNameLst>
                                      </p:cBhvr>
                                      <p:to>
                                        <p:strVal val="visible"/>
                                      </p:to>
                                    </p:set>
                                    <p:animEffect transition="in" filter="wipe(left)">
                                      <p:cBhvr>
                                        <p:cTn id="44" dur="500"/>
                                        <p:tgtEl>
                                          <p:spTgt spid="8"/>
                                        </p:tgtEl>
                                      </p:cBhvr>
                                    </p:animEffect>
                                  </p:childTnLst>
                                </p:cTn>
                              </p:par>
                              <p:par>
                                <p:cTn id="45" presetID="22" presetClass="entr" presetSubtype="8" fill="hold" nodeType="withEffect">
                                  <p:stCondLst>
                                    <p:cond delay="900"/>
                                  </p:stCondLst>
                                  <p:childTnLst>
                                    <p:set>
                                      <p:cBhvr>
                                        <p:cTn id="46" dur="1" fill="hold">
                                          <p:stCondLst>
                                            <p:cond delay="0"/>
                                          </p:stCondLst>
                                        </p:cTn>
                                        <p:tgtEl>
                                          <p:spTgt spid="10"/>
                                        </p:tgtEl>
                                        <p:attrNameLst>
                                          <p:attrName>style.visibility</p:attrName>
                                        </p:attrNameLst>
                                      </p:cBhvr>
                                      <p:to>
                                        <p:strVal val="visible"/>
                                      </p:to>
                                    </p:set>
                                    <p:animEffect transition="in" filter="wipe(left)">
                                      <p:cBhvr>
                                        <p:cTn id="47" dur="500"/>
                                        <p:tgtEl>
                                          <p:spTgt spid="10"/>
                                        </p:tgtEl>
                                      </p:cBhvr>
                                    </p:animEffect>
                                  </p:childTnLst>
                                </p:cTn>
                              </p:par>
                              <p:par>
                                <p:cTn id="48" presetID="22" presetClass="entr" presetSubtype="8" fill="hold" nodeType="withEffect">
                                  <p:stCondLst>
                                    <p:cond delay="1000"/>
                                  </p:stCondLst>
                                  <p:childTnLst>
                                    <p:set>
                                      <p:cBhvr>
                                        <p:cTn id="49" dur="1" fill="hold">
                                          <p:stCondLst>
                                            <p:cond delay="0"/>
                                          </p:stCondLst>
                                        </p:cTn>
                                        <p:tgtEl>
                                          <p:spTgt spid="12"/>
                                        </p:tgtEl>
                                        <p:attrNameLst>
                                          <p:attrName>style.visibility</p:attrName>
                                        </p:attrNameLst>
                                      </p:cBhvr>
                                      <p:to>
                                        <p:strVal val="visible"/>
                                      </p:to>
                                    </p:set>
                                    <p:animEffect transition="in" filter="wipe(left)">
                                      <p:cBhvr>
                                        <p:cTn id="50" dur="500"/>
                                        <p:tgtEl>
                                          <p:spTgt spid="12"/>
                                        </p:tgtEl>
                                      </p:cBhvr>
                                    </p:animEffect>
                                  </p:childTnLst>
                                </p:cTn>
                              </p:par>
                              <p:par>
                                <p:cTn id="51" presetID="22" presetClass="entr" presetSubtype="8" fill="hold" nodeType="withEffect">
                                  <p:stCondLst>
                                    <p:cond delay="1100"/>
                                  </p:stCondLst>
                                  <p:childTnLst>
                                    <p:set>
                                      <p:cBhvr>
                                        <p:cTn id="52" dur="1" fill="hold">
                                          <p:stCondLst>
                                            <p:cond delay="0"/>
                                          </p:stCondLst>
                                        </p:cTn>
                                        <p:tgtEl>
                                          <p:spTgt spid="14"/>
                                        </p:tgtEl>
                                        <p:attrNameLst>
                                          <p:attrName>style.visibility</p:attrName>
                                        </p:attrNameLst>
                                      </p:cBhvr>
                                      <p:to>
                                        <p:strVal val="visible"/>
                                      </p:to>
                                    </p:set>
                                    <p:animEffect transition="in" filter="wipe(left)">
                                      <p:cBhvr>
                                        <p:cTn id="53" dur="500"/>
                                        <p:tgtEl>
                                          <p:spTgt spid="14"/>
                                        </p:tgtEl>
                                      </p:cBhvr>
                                    </p:animEffect>
                                  </p:childTnLst>
                                </p:cTn>
                              </p:par>
                              <p:par>
                                <p:cTn id="54" presetID="22" presetClass="entr" presetSubtype="8" fill="hold" nodeType="withEffect">
                                  <p:stCondLst>
                                    <p:cond delay="1200"/>
                                  </p:stCondLst>
                                  <p:childTnLst>
                                    <p:set>
                                      <p:cBhvr>
                                        <p:cTn id="55" dur="1" fill="hold">
                                          <p:stCondLst>
                                            <p:cond delay="0"/>
                                          </p:stCondLst>
                                        </p:cTn>
                                        <p:tgtEl>
                                          <p:spTgt spid="16"/>
                                        </p:tgtEl>
                                        <p:attrNameLst>
                                          <p:attrName>style.visibility</p:attrName>
                                        </p:attrNameLst>
                                      </p:cBhvr>
                                      <p:to>
                                        <p:strVal val="visible"/>
                                      </p:to>
                                    </p:set>
                                    <p:animEffect transition="in" filter="wipe(left)">
                                      <p:cBhvr>
                                        <p:cTn id="56" dur="500"/>
                                        <p:tgtEl>
                                          <p:spTgt spid="16"/>
                                        </p:tgtEl>
                                      </p:cBhvr>
                                    </p:animEffect>
                                  </p:childTnLst>
                                </p:cTn>
                              </p:par>
                              <p:par>
                                <p:cTn id="57" presetID="22" presetClass="entr" presetSubtype="8" fill="hold" grpId="0" nodeType="withEffect">
                                  <p:stCondLst>
                                    <p:cond delay="1400"/>
                                  </p:stCondLst>
                                  <p:childTnLst>
                                    <p:set>
                                      <p:cBhvr>
                                        <p:cTn id="58" dur="1" fill="hold">
                                          <p:stCondLst>
                                            <p:cond delay="0"/>
                                          </p:stCondLst>
                                        </p:cTn>
                                        <p:tgtEl>
                                          <p:spTgt spid="7"/>
                                        </p:tgtEl>
                                        <p:attrNameLst>
                                          <p:attrName>style.visibility</p:attrName>
                                        </p:attrNameLst>
                                      </p:cBhvr>
                                      <p:to>
                                        <p:strVal val="visible"/>
                                      </p:to>
                                    </p:set>
                                    <p:animEffect transition="in" filter="wipe(left)">
                                      <p:cBhvr>
                                        <p:cTn id="59" dur="500"/>
                                        <p:tgtEl>
                                          <p:spTgt spid="7"/>
                                        </p:tgtEl>
                                      </p:cBhvr>
                                    </p:animEffect>
                                  </p:childTnLst>
                                </p:cTn>
                              </p:par>
                              <p:par>
                                <p:cTn id="60" presetID="22" presetClass="entr" presetSubtype="8" fill="hold" grpId="0" nodeType="withEffect">
                                  <p:stCondLst>
                                    <p:cond delay="1500"/>
                                  </p:stCondLst>
                                  <p:childTnLst>
                                    <p:set>
                                      <p:cBhvr>
                                        <p:cTn id="61" dur="1" fill="hold">
                                          <p:stCondLst>
                                            <p:cond delay="0"/>
                                          </p:stCondLst>
                                        </p:cTn>
                                        <p:tgtEl>
                                          <p:spTgt spid="9"/>
                                        </p:tgtEl>
                                        <p:attrNameLst>
                                          <p:attrName>style.visibility</p:attrName>
                                        </p:attrNameLst>
                                      </p:cBhvr>
                                      <p:to>
                                        <p:strVal val="visible"/>
                                      </p:to>
                                    </p:set>
                                    <p:animEffect transition="in" filter="wipe(left)">
                                      <p:cBhvr>
                                        <p:cTn id="62" dur="500"/>
                                        <p:tgtEl>
                                          <p:spTgt spid="9"/>
                                        </p:tgtEl>
                                      </p:cBhvr>
                                    </p:animEffect>
                                  </p:childTnLst>
                                </p:cTn>
                              </p:par>
                              <p:par>
                                <p:cTn id="63" presetID="22" presetClass="entr" presetSubtype="8" fill="hold" grpId="0" nodeType="withEffect">
                                  <p:stCondLst>
                                    <p:cond delay="1600"/>
                                  </p:stCondLst>
                                  <p:childTnLst>
                                    <p:set>
                                      <p:cBhvr>
                                        <p:cTn id="64" dur="1" fill="hold">
                                          <p:stCondLst>
                                            <p:cond delay="0"/>
                                          </p:stCondLst>
                                        </p:cTn>
                                        <p:tgtEl>
                                          <p:spTgt spid="11"/>
                                        </p:tgtEl>
                                        <p:attrNameLst>
                                          <p:attrName>style.visibility</p:attrName>
                                        </p:attrNameLst>
                                      </p:cBhvr>
                                      <p:to>
                                        <p:strVal val="visible"/>
                                      </p:to>
                                    </p:set>
                                    <p:animEffect transition="in" filter="wipe(left)">
                                      <p:cBhvr>
                                        <p:cTn id="65" dur="500"/>
                                        <p:tgtEl>
                                          <p:spTgt spid="11"/>
                                        </p:tgtEl>
                                      </p:cBhvr>
                                    </p:animEffect>
                                  </p:childTnLst>
                                </p:cTn>
                              </p:par>
                              <p:par>
                                <p:cTn id="66" presetID="22" presetClass="entr" presetSubtype="8" fill="hold" grpId="0" nodeType="withEffect">
                                  <p:stCondLst>
                                    <p:cond delay="1700"/>
                                  </p:stCondLst>
                                  <p:childTnLst>
                                    <p:set>
                                      <p:cBhvr>
                                        <p:cTn id="67" dur="1" fill="hold">
                                          <p:stCondLst>
                                            <p:cond delay="0"/>
                                          </p:stCondLst>
                                        </p:cTn>
                                        <p:tgtEl>
                                          <p:spTgt spid="13"/>
                                        </p:tgtEl>
                                        <p:attrNameLst>
                                          <p:attrName>style.visibility</p:attrName>
                                        </p:attrNameLst>
                                      </p:cBhvr>
                                      <p:to>
                                        <p:strVal val="visible"/>
                                      </p:to>
                                    </p:set>
                                    <p:animEffect transition="in" filter="wipe(left)">
                                      <p:cBhvr>
                                        <p:cTn id="68" dur="500"/>
                                        <p:tgtEl>
                                          <p:spTgt spid="13"/>
                                        </p:tgtEl>
                                      </p:cBhvr>
                                    </p:animEffect>
                                  </p:childTnLst>
                                </p:cTn>
                              </p:par>
                              <p:par>
                                <p:cTn id="69" presetID="22" presetClass="entr" presetSubtype="8" fill="hold" grpId="0" nodeType="withEffect">
                                  <p:stCondLst>
                                    <p:cond delay="1800"/>
                                  </p:stCondLst>
                                  <p:childTnLst>
                                    <p:set>
                                      <p:cBhvr>
                                        <p:cTn id="70" dur="1" fill="hold">
                                          <p:stCondLst>
                                            <p:cond delay="0"/>
                                          </p:stCondLst>
                                        </p:cTn>
                                        <p:tgtEl>
                                          <p:spTgt spid="15"/>
                                        </p:tgtEl>
                                        <p:attrNameLst>
                                          <p:attrName>style.visibility</p:attrName>
                                        </p:attrNameLst>
                                      </p:cBhvr>
                                      <p:to>
                                        <p:strVal val="visible"/>
                                      </p:to>
                                    </p:set>
                                    <p:animEffect transition="in" filter="wipe(left)">
                                      <p:cBhvr>
                                        <p:cTn id="7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3" grpId="0"/>
      <p:bldP spid="15" grpId="0"/>
      <p:bldP spid="19" grpId="0" bldLvl="0" animBg="1"/>
      <p:bldP spid="20" grpId="0" bldLvl="0" animBg="1"/>
      <p:bldP spid="21" grpId="0" bldLvl="0" animBg="1"/>
      <p:bldP spid="22" grpId="0" bldLvl="0" animBg="1"/>
      <p:bldP spid="23" grpId="0" bldLvl="0" animBg="1"/>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空心弧 3"/>
          <p:cNvSpPr/>
          <p:nvPr/>
        </p:nvSpPr>
        <p:spPr>
          <a:xfrm rot="5400000">
            <a:off x="386026" y="1406854"/>
            <a:ext cx="3142978" cy="2924714"/>
          </a:xfrm>
          <a:prstGeom prst="blockArc">
            <a:avLst>
              <a:gd name="adj1" fmla="val 10897210"/>
              <a:gd name="adj2" fmla="val 6953"/>
              <a:gd name="adj3" fmla="val 124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3765" fontAlgn="auto">
              <a:spcBef>
                <a:spcPts val="0"/>
              </a:spcBef>
              <a:spcAft>
                <a:spcPts val="0"/>
              </a:spcAft>
              <a:defRPr/>
            </a:pPr>
            <a:endParaRPr lang="zh-CN" altLang="en-US" sz="2490">
              <a:solidFill>
                <a:prstClr val="black"/>
              </a:solidFill>
              <a:latin typeface="+mj-ea"/>
              <a:ea typeface="+mj-ea"/>
              <a:cs typeface="Arial" panose="020B0604020202020204" pitchFamily="34" charset="0"/>
            </a:endParaRPr>
          </a:p>
        </p:txBody>
      </p:sp>
      <p:cxnSp>
        <p:nvCxnSpPr>
          <p:cNvPr id="5" name="直接连接符 4"/>
          <p:cNvCxnSpPr/>
          <p:nvPr/>
        </p:nvCxnSpPr>
        <p:spPr bwMode="auto">
          <a:xfrm>
            <a:off x="2566927" y="1492084"/>
            <a:ext cx="144145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bwMode="auto">
          <a:xfrm>
            <a:off x="2616574" y="4282724"/>
            <a:ext cx="1439863"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bwMode="auto">
          <a:xfrm>
            <a:off x="3438546" y="2438436"/>
            <a:ext cx="1334133"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endCxn id="34" idx="2"/>
          </p:cNvCxnSpPr>
          <p:nvPr/>
        </p:nvCxnSpPr>
        <p:spPr bwMode="auto">
          <a:xfrm>
            <a:off x="3294063" y="3423431"/>
            <a:ext cx="144070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4961382" y="1136730"/>
            <a:ext cx="943610" cy="334645"/>
          </a:xfrm>
          <a:prstGeom prst="rect">
            <a:avLst/>
          </a:prstGeom>
        </p:spPr>
        <p:txBody>
          <a:bodyPr wrap="none" lIns="91431" tIns="45716" rIns="91431" bIns="45716">
            <a:spAutoFit/>
          </a:bodyPr>
          <a:lstStyle/>
          <a:p>
            <a:r>
              <a:rPr lang="zh-CN" altLang="en-US" sz="1500" dirty="0" smtClean="0">
                <a:solidFill>
                  <a:schemeClr val="accent1"/>
                </a:solidFill>
                <a:latin typeface="+mj-ea"/>
                <a:ea typeface="+mj-ea"/>
              </a:rPr>
              <a:t>理解模型</a:t>
            </a:r>
            <a:endParaRPr lang="zh-CN" altLang="en-US" sz="1500" dirty="0">
              <a:solidFill>
                <a:schemeClr val="accent1"/>
              </a:solidFill>
              <a:latin typeface="+mj-ea"/>
              <a:ea typeface="+mj-ea"/>
            </a:endParaRPr>
          </a:p>
        </p:txBody>
      </p:sp>
      <p:sp>
        <p:nvSpPr>
          <p:cNvPr id="10" name="矩形 47"/>
          <p:cNvSpPr>
            <a:spLocks noChangeArrowheads="1"/>
          </p:cNvSpPr>
          <p:nvPr/>
        </p:nvSpPr>
        <p:spPr bwMode="auto">
          <a:xfrm>
            <a:off x="4932045" y="1369695"/>
            <a:ext cx="3766185" cy="547370"/>
          </a:xfrm>
          <a:prstGeom prst="rect">
            <a:avLst/>
          </a:prstGeom>
          <a:noFill/>
          <a:ln>
            <a:noFill/>
          </a:ln>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50000"/>
              </a:lnSpc>
              <a:buFont typeface="Arial" panose="020B0604020202020204" pitchFamily="34" charset="0"/>
              <a:buNone/>
            </a:pPr>
            <a:r>
              <a:rPr lang="zh-CN" altLang="en-US" sz="1000" dirty="0">
                <a:solidFill>
                  <a:srgbClr val="333333"/>
                </a:solidFill>
                <a:sym typeface="+mn-ea"/>
              </a:rPr>
              <a:t>独创的基于世界构成及理解模型的深度语义网络，</a:t>
            </a:r>
            <a:r>
              <a:rPr lang="zh-CN" altLang="en-US" sz="1000" dirty="0">
                <a:solidFill>
                  <a:srgbClr val="292929"/>
                </a:solidFill>
                <a:sym typeface="+mn-ea"/>
              </a:rPr>
              <a:t>避免图论</a:t>
            </a:r>
            <a:r>
              <a:rPr lang="ko-KR" altLang="en-US" sz="1000" dirty="0">
                <a:solidFill>
                  <a:srgbClr val="292929"/>
                </a:solidFill>
                <a:sym typeface="+mn-ea"/>
              </a:rPr>
              <a:t>导致</a:t>
            </a:r>
            <a:r>
              <a:rPr lang="zh-CN" altLang="ko-KR" sz="1000" dirty="0">
                <a:solidFill>
                  <a:srgbClr val="292929"/>
                </a:solidFill>
                <a:sym typeface="+mn-ea"/>
              </a:rPr>
              <a:t>的</a:t>
            </a:r>
            <a:r>
              <a:rPr lang="ko-KR" altLang="en-US" sz="1000" dirty="0">
                <a:solidFill>
                  <a:srgbClr val="292929"/>
                </a:solidFill>
                <a:sym typeface="+mn-ea"/>
              </a:rPr>
              <a:t>“全脑激活”</a:t>
            </a:r>
            <a:r>
              <a:rPr lang="zh-CN" altLang="en-US" sz="1000" dirty="0">
                <a:solidFill>
                  <a:srgbClr val="333333"/>
                </a:solidFill>
                <a:sym typeface="+mn-ea"/>
              </a:rPr>
              <a:t>，可拓展的动作网络，</a:t>
            </a:r>
            <a:r>
              <a:rPr lang="ko-KR" altLang="en-US" sz="1000" dirty="0">
                <a:solidFill>
                  <a:srgbClr val="292929"/>
                </a:solidFill>
                <a:sym typeface="+mn-ea"/>
              </a:rPr>
              <a:t>突破传统知识表示的局限</a:t>
            </a:r>
            <a:r>
              <a:rPr lang="zh-CN" altLang="ko-KR" sz="1000" dirty="0">
                <a:solidFill>
                  <a:srgbClr val="292929"/>
                </a:solidFill>
                <a:sym typeface="+mn-ea"/>
              </a:rPr>
              <a:t>。</a:t>
            </a:r>
            <a:endParaRPr lang="zh-CN" altLang="ko-KR" sz="1000" dirty="0">
              <a:solidFill>
                <a:srgbClr val="292929"/>
              </a:solidFill>
              <a:latin typeface="+mj-ea"/>
              <a:ea typeface="+mj-ea"/>
              <a:sym typeface="+mn-ea"/>
            </a:endParaRPr>
          </a:p>
        </p:txBody>
      </p:sp>
      <p:grpSp>
        <p:nvGrpSpPr>
          <p:cNvPr id="11" name="组合 10"/>
          <p:cNvGrpSpPr/>
          <p:nvPr/>
        </p:nvGrpSpPr>
        <p:grpSpPr bwMode="auto">
          <a:xfrm>
            <a:off x="600323" y="1737476"/>
            <a:ext cx="2259643" cy="2259643"/>
            <a:chOff x="1103084" y="2155824"/>
            <a:chExt cx="3176815" cy="3176815"/>
          </a:xfrm>
        </p:grpSpPr>
        <p:sp>
          <p:nvSpPr>
            <p:cNvPr id="12" name="椭圆 11"/>
            <p:cNvSpPr/>
            <p:nvPr/>
          </p:nvSpPr>
          <p:spPr>
            <a:xfrm>
              <a:off x="1103084" y="2155824"/>
              <a:ext cx="3176815" cy="3176815"/>
            </a:xfrm>
            <a:prstGeom prst="ellipse">
              <a:avLst/>
            </a:prstGeom>
            <a:solidFill>
              <a:srgbClr val="CCD0D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defRPr/>
              </a:pPr>
              <a:endParaRPr lang="zh-CN" altLang="en-US">
                <a:solidFill>
                  <a:prstClr val="white"/>
                </a:solidFill>
                <a:latin typeface="+mj-ea"/>
                <a:ea typeface="+mj-ea"/>
                <a:cs typeface="Arial" panose="020B0604020202020204" pitchFamily="34" charset="0"/>
              </a:endParaRPr>
            </a:p>
          </p:txBody>
        </p:sp>
        <p:sp>
          <p:nvSpPr>
            <p:cNvPr id="13" name="椭圆 12"/>
            <p:cNvSpPr/>
            <p:nvPr/>
          </p:nvSpPr>
          <p:spPr>
            <a:xfrm>
              <a:off x="1281790" y="2334530"/>
              <a:ext cx="2819403" cy="2819403"/>
            </a:xfrm>
            <a:prstGeom prst="ellipse">
              <a:avLst/>
            </a:prstGeom>
            <a:blipFill dpi="0" rotWithShape="1">
              <a:blip r:embed="rId1"/>
              <a:srcRect/>
              <a:stretch>
                <a:fillRect l="-20000" r="-2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defRPr/>
              </a:pPr>
              <a:endParaRPr lang="zh-CN" altLang="en-US">
                <a:solidFill>
                  <a:prstClr val="white"/>
                </a:solidFill>
                <a:latin typeface="+mj-ea"/>
                <a:ea typeface="+mj-ea"/>
                <a:cs typeface="Arial" panose="020B0604020202020204" pitchFamily="34" charset="0"/>
              </a:endParaRPr>
            </a:p>
          </p:txBody>
        </p:sp>
      </p:grpSp>
      <p:sp>
        <p:nvSpPr>
          <p:cNvPr id="14" name="椭圆 13"/>
          <p:cNvSpPr/>
          <p:nvPr/>
        </p:nvSpPr>
        <p:spPr>
          <a:xfrm>
            <a:off x="2339752" y="1275606"/>
            <a:ext cx="373310" cy="373310"/>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latin typeface="+mj-ea"/>
                <a:ea typeface="+mj-ea"/>
              </a:rPr>
              <a:t>1</a:t>
            </a:r>
            <a:endParaRPr lang="zh-CN" altLang="en-US" dirty="0">
              <a:solidFill>
                <a:prstClr val="white"/>
              </a:solidFill>
              <a:latin typeface="+mj-ea"/>
              <a:ea typeface="+mj-ea"/>
            </a:endParaRPr>
          </a:p>
        </p:txBody>
      </p:sp>
      <p:sp>
        <p:nvSpPr>
          <p:cNvPr id="15" name="椭圆 14"/>
          <p:cNvSpPr/>
          <p:nvPr/>
        </p:nvSpPr>
        <p:spPr>
          <a:xfrm>
            <a:off x="3131840" y="2236528"/>
            <a:ext cx="373310" cy="373310"/>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latin typeface="+mj-ea"/>
                <a:ea typeface="+mj-ea"/>
              </a:rPr>
              <a:t>2</a:t>
            </a:r>
            <a:endParaRPr lang="zh-CN" altLang="en-US" dirty="0">
              <a:solidFill>
                <a:prstClr val="white"/>
              </a:solidFill>
              <a:latin typeface="+mj-ea"/>
              <a:ea typeface="+mj-ea"/>
            </a:endParaRPr>
          </a:p>
        </p:txBody>
      </p:sp>
      <p:sp>
        <p:nvSpPr>
          <p:cNvPr id="16" name="椭圆 15"/>
          <p:cNvSpPr/>
          <p:nvPr/>
        </p:nvSpPr>
        <p:spPr>
          <a:xfrm>
            <a:off x="3110900" y="3218921"/>
            <a:ext cx="373310" cy="373310"/>
          </a:xfrm>
          <a:prstGeom prst="ellipse">
            <a:avLst/>
          </a:prstGeom>
          <a:solidFill>
            <a:schemeClr val="accent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latin typeface="+mj-ea"/>
                <a:ea typeface="+mj-ea"/>
              </a:rPr>
              <a:t>3</a:t>
            </a:r>
            <a:endParaRPr lang="zh-CN" altLang="en-US" dirty="0">
              <a:solidFill>
                <a:prstClr val="white"/>
              </a:solidFill>
              <a:latin typeface="+mj-ea"/>
              <a:ea typeface="+mj-ea"/>
            </a:endParaRPr>
          </a:p>
        </p:txBody>
      </p:sp>
      <p:sp>
        <p:nvSpPr>
          <p:cNvPr id="17" name="椭圆 16"/>
          <p:cNvSpPr/>
          <p:nvPr/>
        </p:nvSpPr>
        <p:spPr>
          <a:xfrm>
            <a:off x="2339752" y="4069127"/>
            <a:ext cx="373310" cy="373310"/>
          </a:xfrm>
          <a:prstGeom prst="ellipse">
            <a:avLst/>
          </a:prstGeom>
          <a:solidFill>
            <a:schemeClr val="accent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latin typeface="+mj-ea"/>
                <a:ea typeface="+mj-ea"/>
              </a:rPr>
              <a:t>4</a:t>
            </a:r>
            <a:endParaRPr lang="zh-CN" altLang="en-US" dirty="0">
              <a:solidFill>
                <a:prstClr val="white"/>
              </a:solidFill>
              <a:latin typeface="+mj-ea"/>
              <a:ea typeface="+mj-ea"/>
            </a:endParaRPr>
          </a:p>
        </p:txBody>
      </p:sp>
      <p:grpSp>
        <p:nvGrpSpPr>
          <p:cNvPr id="18" name="组合 17"/>
          <p:cNvGrpSpPr/>
          <p:nvPr/>
        </p:nvGrpSpPr>
        <p:grpSpPr>
          <a:xfrm>
            <a:off x="3989630" y="1064722"/>
            <a:ext cx="858956" cy="858956"/>
            <a:chOff x="3989630" y="984316"/>
            <a:chExt cx="858956" cy="858956"/>
          </a:xfrm>
        </p:grpSpPr>
        <p:grpSp>
          <p:nvGrpSpPr>
            <p:cNvPr id="19" name="组合 18"/>
            <p:cNvGrpSpPr/>
            <p:nvPr/>
          </p:nvGrpSpPr>
          <p:grpSpPr>
            <a:xfrm>
              <a:off x="3989630" y="984316"/>
              <a:ext cx="858956" cy="858956"/>
              <a:chOff x="304800" y="673100"/>
              <a:chExt cx="4000500" cy="4000500"/>
            </a:xfrm>
            <a:effectLst>
              <a:outerShdw blurRad="444500" dist="254000" dir="8100000" algn="tr" rotWithShape="0">
                <a:prstClr val="black">
                  <a:alpha val="50000"/>
                </a:prstClr>
              </a:outerShdw>
            </a:effectLst>
          </p:grpSpPr>
          <p:sp>
            <p:nvSpPr>
              <p:cNvPr id="23" name="同心圆 2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j-ea"/>
                  <a:ea typeface="+mj-ea"/>
                </a:endParaRPr>
              </a:p>
            </p:txBody>
          </p:sp>
          <p:sp>
            <p:nvSpPr>
              <p:cNvPr id="24" name="椭圆 23"/>
              <p:cNvSpPr/>
              <p:nvPr/>
            </p:nvSpPr>
            <p:spPr>
              <a:xfrm>
                <a:off x="392112" y="760412"/>
                <a:ext cx="3825876" cy="3825876"/>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grpSp>
          <p:nvGrpSpPr>
            <p:cNvPr id="20" name="组合 54"/>
            <p:cNvGrpSpPr>
              <a:grpSpLocks noChangeAspect="1"/>
            </p:cNvGrpSpPr>
            <p:nvPr/>
          </p:nvGrpSpPr>
          <p:grpSpPr bwMode="auto">
            <a:xfrm>
              <a:off x="4230408" y="1145668"/>
              <a:ext cx="389996" cy="469766"/>
              <a:chOff x="3452849" y="2667439"/>
              <a:chExt cx="239345" cy="288607"/>
            </a:xfrm>
          </p:grpSpPr>
          <p:sp>
            <p:nvSpPr>
              <p:cNvPr id="21" name="Freeform 846"/>
              <p:cNvSpPr/>
              <p:nvPr/>
            </p:nvSpPr>
            <p:spPr bwMode="auto">
              <a:xfrm>
                <a:off x="3452849" y="2721892"/>
                <a:ext cx="239345" cy="234154"/>
              </a:xfrm>
              <a:custGeom>
                <a:avLst/>
                <a:gdLst>
                  <a:gd name="T0" fmla="*/ 29 w 48"/>
                  <a:gd name="T1" fmla="*/ 0 h 47"/>
                  <a:gd name="T2" fmla="*/ 29 w 48"/>
                  <a:gd name="T3" fmla="*/ 7 h 47"/>
                  <a:gd name="T4" fmla="*/ 41 w 48"/>
                  <a:gd name="T5" fmla="*/ 23 h 47"/>
                  <a:gd name="T6" fmla="*/ 24 w 48"/>
                  <a:gd name="T7" fmla="*/ 41 h 47"/>
                  <a:gd name="T8" fmla="*/ 6 w 48"/>
                  <a:gd name="T9" fmla="*/ 23 h 47"/>
                  <a:gd name="T10" fmla="*/ 18 w 48"/>
                  <a:gd name="T11" fmla="*/ 7 h 47"/>
                  <a:gd name="T12" fmla="*/ 18 w 48"/>
                  <a:gd name="T13" fmla="*/ 0 h 47"/>
                  <a:gd name="T14" fmla="*/ 0 w 48"/>
                  <a:gd name="T15" fmla="*/ 23 h 47"/>
                  <a:gd name="T16" fmla="*/ 24 w 48"/>
                  <a:gd name="T17" fmla="*/ 47 h 47"/>
                  <a:gd name="T18" fmla="*/ 48 w 48"/>
                  <a:gd name="T19" fmla="*/ 23 h 47"/>
                  <a:gd name="T20" fmla="*/ 29 w 48"/>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7">
                    <a:moveTo>
                      <a:pt x="29" y="0"/>
                    </a:moveTo>
                    <a:cubicBezTo>
                      <a:pt x="29" y="7"/>
                      <a:pt x="29" y="7"/>
                      <a:pt x="29" y="7"/>
                    </a:cubicBezTo>
                    <a:cubicBezTo>
                      <a:pt x="36" y="9"/>
                      <a:pt x="41" y="16"/>
                      <a:pt x="41" y="23"/>
                    </a:cubicBezTo>
                    <a:cubicBezTo>
                      <a:pt x="41" y="33"/>
                      <a:pt x="33" y="41"/>
                      <a:pt x="24" y="41"/>
                    </a:cubicBezTo>
                    <a:cubicBezTo>
                      <a:pt x="14" y="41"/>
                      <a:pt x="6" y="33"/>
                      <a:pt x="6" y="23"/>
                    </a:cubicBezTo>
                    <a:cubicBezTo>
                      <a:pt x="6" y="16"/>
                      <a:pt x="11" y="9"/>
                      <a:pt x="18" y="7"/>
                    </a:cubicBezTo>
                    <a:cubicBezTo>
                      <a:pt x="18" y="0"/>
                      <a:pt x="18" y="0"/>
                      <a:pt x="18" y="0"/>
                    </a:cubicBezTo>
                    <a:cubicBezTo>
                      <a:pt x="7" y="2"/>
                      <a:pt x="0" y="12"/>
                      <a:pt x="0" y="23"/>
                    </a:cubicBezTo>
                    <a:cubicBezTo>
                      <a:pt x="0" y="37"/>
                      <a:pt x="10" y="47"/>
                      <a:pt x="24" y="47"/>
                    </a:cubicBezTo>
                    <a:cubicBezTo>
                      <a:pt x="37" y="47"/>
                      <a:pt x="48" y="37"/>
                      <a:pt x="48" y="23"/>
                    </a:cubicBezTo>
                    <a:cubicBezTo>
                      <a:pt x="48" y="12"/>
                      <a:pt x="40" y="2"/>
                      <a:pt x="29" y="0"/>
                    </a:cubicBezTo>
                    <a:close/>
                  </a:path>
                </a:pathLst>
              </a:custGeom>
              <a:solidFill>
                <a:schemeClr val="accent1"/>
              </a:solidFill>
              <a:ln>
                <a:noFill/>
              </a:ln>
            </p:spPr>
            <p:txBody>
              <a:bodyPr lIns="121920" tIns="60960" rIns="121920" bIns="60960"/>
              <a:lstStyle/>
              <a:p>
                <a:pPr defTabSz="913765" fontAlgn="auto">
                  <a:spcBef>
                    <a:spcPts val="0"/>
                  </a:spcBef>
                  <a:spcAft>
                    <a:spcPts val="0"/>
                  </a:spcAft>
                  <a:defRPr/>
                </a:pPr>
                <a:endParaRPr lang="zh-CN" altLang="en-US" sz="2490">
                  <a:solidFill>
                    <a:prstClr val="black"/>
                  </a:solidFill>
                  <a:latin typeface="+mj-ea"/>
                  <a:ea typeface="+mj-ea"/>
                  <a:cs typeface="Arial" panose="020B0604020202020204" pitchFamily="34" charset="0"/>
                </a:endParaRPr>
              </a:p>
            </p:txBody>
          </p:sp>
          <p:sp>
            <p:nvSpPr>
              <p:cNvPr id="22" name="Freeform 847"/>
              <p:cNvSpPr/>
              <p:nvPr/>
            </p:nvSpPr>
            <p:spPr bwMode="auto">
              <a:xfrm>
                <a:off x="3547138" y="2667439"/>
                <a:ext cx="44424" cy="138859"/>
              </a:xfrm>
              <a:custGeom>
                <a:avLst/>
                <a:gdLst>
                  <a:gd name="T0" fmla="*/ 7 w 9"/>
                  <a:gd name="T1" fmla="*/ 0 h 28"/>
                  <a:gd name="T2" fmla="*/ 2 w 9"/>
                  <a:gd name="T3" fmla="*/ 0 h 28"/>
                  <a:gd name="T4" fmla="*/ 0 w 9"/>
                  <a:gd name="T5" fmla="*/ 2 h 28"/>
                  <a:gd name="T6" fmla="*/ 0 w 9"/>
                  <a:gd name="T7" fmla="*/ 10 h 28"/>
                  <a:gd name="T8" fmla="*/ 0 w 9"/>
                  <a:gd name="T9" fmla="*/ 16 h 28"/>
                  <a:gd name="T10" fmla="*/ 0 w 9"/>
                  <a:gd name="T11" fmla="*/ 26 h 28"/>
                  <a:gd name="T12" fmla="*/ 2 w 9"/>
                  <a:gd name="T13" fmla="*/ 28 h 28"/>
                  <a:gd name="T14" fmla="*/ 7 w 9"/>
                  <a:gd name="T15" fmla="*/ 28 h 28"/>
                  <a:gd name="T16" fmla="*/ 9 w 9"/>
                  <a:gd name="T17" fmla="*/ 26 h 28"/>
                  <a:gd name="T18" fmla="*/ 9 w 9"/>
                  <a:gd name="T19" fmla="*/ 16 h 28"/>
                  <a:gd name="T20" fmla="*/ 9 w 9"/>
                  <a:gd name="T21" fmla="*/ 10 h 28"/>
                  <a:gd name="T22" fmla="*/ 9 w 9"/>
                  <a:gd name="T23" fmla="*/ 2 h 28"/>
                  <a:gd name="T24" fmla="*/ 7 w 9"/>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8">
                    <a:moveTo>
                      <a:pt x="7" y="0"/>
                    </a:moveTo>
                    <a:cubicBezTo>
                      <a:pt x="2" y="0"/>
                      <a:pt x="2" y="0"/>
                      <a:pt x="2" y="0"/>
                    </a:cubicBezTo>
                    <a:cubicBezTo>
                      <a:pt x="1" y="0"/>
                      <a:pt x="0" y="1"/>
                      <a:pt x="0" y="2"/>
                    </a:cubicBezTo>
                    <a:cubicBezTo>
                      <a:pt x="0" y="10"/>
                      <a:pt x="0" y="10"/>
                      <a:pt x="0" y="10"/>
                    </a:cubicBezTo>
                    <a:cubicBezTo>
                      <a:pt x="0" y="16"/>
                      <a:pt x="0" y="16"/>
                      <a:pt x="0" y="16"/>
                    </a:cubicBezTo>
                    <a:cubicBezTo>
                      <a:pt x="0" y="26"/>
                      <a:pt x="0" y="26"/>
                      <a:pt x="0" y="26"/>
                    </a:cubicBezTo>
                    <a:cubicBezTo>
                      <a:pt x="0" y="27"/>
                      <a:pt x="1" y="28"/>
                      <a:pt x="2" y="28"/>
                    </a:cubicBezTo>
                    <a:cubicBezTo>
                      <a:pt x="7" y="28"/>
                      <a:pt x="7" y="28"/>
                      <a:pt x="7" y="28"/>
                    </a:cubicBezTo>
                    <a:cubicBezTo>
                      <a:pt x="8" y="28"/>
                      <a:pt x="9" y="27"/>
                      <a:pt x="9" y="26"/>
                    </a:cubicBezTo>
                    <a:cubicBezTo>
                      <a:pt x="9" y="16"/>
                      <a:pt x="9" y="16"/>
                      <a:pt x="9" y="16"/>
                    </a:cubicBezTo>
                    <a:cubicBezTo>
                      <a:pt x="9" y="10"/>
                      <a:pt x="9" y="10"/>
                      <a:pt x="9" y="10"/>
                    </a:cubicBezTo>
                    <a:cubicBezTo>
                      <a:pt x="9" y="2"/>
                      <a:pt x="9" y="2"/>
                      <a:pt x="9" y="2"/>
                    </a:cubicBezTo>
                    <a:cubicBezTo>
                      <a:pt x="9" y="1"/>
                      <a:pt x="8" y="0"/>
                      <a:pt x="7" y="0"/>
                    </a:cubicBezTo>
                    <a:close/>
                  </a:path>
                </a:pathLst>
              </a:custGeom>
              <a:solidFill>
                <a:schemeClr val="accent1"/>
              </a:solidFill>
              <a:ln>
                <a:noFill/>
              </a:ln>
            </p:spPr>
            <p:txBody>
              <a:bodyPr lIns="121920" tIns="60960" rIns="121920" bIns="60960"/>
              <a:lstStyle/>
              <a:p>
                <a:pPr defTabSz="913765" fontAlgn="auto">
                  <a:spcBef>
                    <a:spcPts val="0"/>
                  </a:spcBef>
                  <a:spcAft>
                    <a:spcPts val="0"/>
                  </a:spcAft>
                  <a:defRPr/>
                </a:pPr>
                <a:endParaRPr lang="zh-CN" altLang="en-US" sz="2490">
                  <a:solidFill>
                    <a:prstClr val="black"/>
                  </a:solidFill>
                  <a:latin typeface="+mj-ea"/>
                  <a:ea typeface="+mj-ea"/>
                  <a:cs typeface="Arial" panose="020B0604020202020204" pitchFamily="34" charset="0"/>
                </a:endParaRPr>
              </a:p>
            </p:txBody>
          </p:sp>
        </p:grpSp>
      </p:grpSp>
      <p:grpSp>
        <p:nvGrpSpPr>
          <p:cNvPr id="25" name="组合 24"/>
          <p:cNvGrpSpPr/>
          <p:nvPr/>
        </p:nvGrpSpPr>
        <p:grpSpPr>
          <a:xfrm>
            <a:off x="4684712" y="1948340"/>
            <a:ext cx="858956" cy="858956"/>
            <a:chOff x="4684712" y="1948340"/>
            <a:chExt cx="858956" cy="858956"/>
          </a:xfrm>
        </p:grpSpPr>
        <p:grpSp>
          <p:nvGrpSpPr>
            <p:cNvPr id="26" name="组合 25"/>
            <p:cNvGrpSpPr/>
            <p:nvPr/>
          </p:nvGrpSpPr>
          <p:grpSpPr>
            <a:xfrm>
              <a:off x="4684712" y="1948340"/>
              <a:ext cx="858956" cy="858956"/>
              <a:chOff x="304800" y="673100"/>
              <a:chExt cx="4000500" cy="4000500"/>
            </a:xfrm>
            <a:effectLst>
              <a:outerShdw blurRad="444500" dist="2540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j-ea"/>
                  <a:ea typeface="+mj-ea"/>
                </a:endParaRPr>
              </a:p>
            </p:txBody>
          </p:sp>
          <p:sp>
            <p:nvSpPr>
              <p:cNvPr id="29" name="椭圆 2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sp>
          <p:nvSpPr>
            <p:cNvPr id="27" name="Freeform 168"/>
            <p:cNvSpPr>
              <a:spLocks noChangeAspect="1" noEditPoints="1"/>
            </p:cNvSpPr>
            <p:nvPr/>
          </p:nvSpPr>
          <p:spPr bwMode="auto">
            <a:xfrm>
              <a:off x="4918327" y="2222412"/>
              <a:ext cx="425533" cy="364326"/>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chemeClr val="accent2"/>
            </a:solidFill>
            <a:ln>
              <a:noFill/>
            </a:ln>
          </p:spPr>
          <p:txBody>
            <a:bodyPr lIns="121920" tIns="60960" rIns="121920" bIns="60960"/>
            <a:lstStyle/>
            <a:p>
              <a:pPr defTabSz="913765" fontAlgn="auto">
                <a:spcBef>
                  <a:spcPts val="0"/>
                </a:spcBef>
                <a:spcAft>
                  <a:spcPts val="0"/>
                </a:spcAft>
                <a:defRPr/>
              </a:pPr>
              <a:endParaRPr lang="zh-CN" altLang="en-US" sz="2490">
                <a:solidFill>
                  <a:prstClr val="black"/>
                </a:solidFill>
                <a:latin typeface="+mj-ea"/>
                <a:ea typeface="+mj-ea"/>
                <a:cs typeface="Arial" panose="020B0604020202020204" pitchFamily="34" charset="0"/>
              </a:endParaRPr>
            </a:p>
          </p:txBody>
        </p:sp>
      </p:grpSp>
      <p:grpSp>
        <p:nvGrpSpPr>
          <p:cNvPr id="30" name="组合 29"/>
          <p:cNvGrpSpPr/>
          <p:nvPr/>
        </p:nvGrpSpPr>
        <p:grpSpPr>
          <a:xfrm>
            <a:off x="4716016" y="2993953"/>
            <a:ext cx="858956" cy="858956"/>
            <a:chOff x="4716016" y="2993953"/>
            <a:chExt cx="858956" cy="858956"/>
          </a:xfrm>
        </p:grpSpPr>
        <p:grpSp>
          <p:nvGrpSpPr>
            <p:cNvPr id="31" name="组合 30"/>
            <p:cNvGrpSpPr/>
            <p:nvPr/>
          </p:nvGrpSpPr>
          <p:grpSpPr>
            <a:xfrm>
              <a:off x="4716016" y="2993953"/>
              <a:ext cx="858956" cy="858956"/>
              <a:chOff x="304800" y="673100"/>
              <a:chExt cx="4000500" cy="4000500"/>
            </a:xfrm>
            <a:effectLst>
              <a:outerShdw blurRad="444500" dist="254000" dir="8100000" algn="tr" rotWithShape="0">
                <a:prstClr val="black">
                  <a:alpha val="50000"/>
                </a:prstClr>
              </a:outerShdw>
            </a:effectLst>
          </p:grpSpPr>
          <p:sp>
            <p:nvSpPr>
              <p:cNvPr id="33" name="同心圆 3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j-ea"/>
                  <a:ea typeface="+mj-ea"/>
                </a:endParaRPr>
              </a:p>
            </p:txBody>
          </p:sp>
          <p:sp>
            <p:nvSpPr>
              <p:cNvPr id="34" name="椭圆 3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sp>
          <p:nvSpPr>
            <p:cNvPr id="32" name="Freeform 203"/>
            <p:cNvSpPr>
              <a:spLocks noChangeAspect="1" noEditPoints="1"/>
            </p:cNvSpPr>
            <p:nvPr/>
          </p:nvSpPr>
          <p:spPr bwMode="auto">
            <a:xfrm>
              <a:off x="4972990" y="3242045"/>
              <a:ext cx="370870" cy="356606"/>
            </a:xfrm>
            <a:custGeom>
              <a:avLst/>
              <a:gdLst>
                <a:gd name="T0" fmla="*/ 88 w 218"/>
                <a:gd name="T1" fmla="*/ 43 h 209"/>
                <a:gd name="T2" fmla="*/ 36 w 218"/>
                <a:gd name="T3" fmla="*/ 43 h 209"/>
                <a:gd name="T4" fmla="*/ 26 w 218"/>
                <a:gd name="T5" fmla="*/ 57 h 209"/>
                <a:gd name="T6" fmla="*/ 36 w 218"/>
                <a:gd name="T7" fmla="*/ 71 h 209"/>
                <a:gd name="T8" fmla="*/ 88 w 218"/>
                <a:gd name="T9" fmla="*/ 71 h 209"/>
                <a:gd name="T10" fmla="*/ 88 w 218"/>
                <a:gd name="T11" fmla="*/ 43 h 209"/>
                <a:gd name="T12" fmla="*/ 88 w 218"/>
                <a:gd name="T13" fmla="*/ 43 h 209"/>
                <a:gd name="T14" fmla="*/ 126 w 218"/>
                <a:gd name="T15" fmla="*/ 71 h 209"/>
                <a:gd name="T16" fmla="*/ 187 w 218"/>
                <a:gd name="T17" fmla="*/ 71 h 209"/>
                <a:gd name="T18" fmla="*/ 194 w 218"/>
                <a:gd name="T19" fmla="*/ 71 h 209"/>
                <a:gd name="T20" fmla="*/ 197 w 218"/>
                <a:gd name="T21" fmla="*/ 76 h 209"/>
                <a:gd name="T22" fmla="*/ 213 w 218"/>
                <a:gd name="T23" fmla="*/ 102 h 209"/>
                <a:gd name="T24" fmla="*/ 218 w 218"/>
                <a:gd name="T25" fmla="*/ 109 h 209"/>
                <a:gd name="T26" fmla="*/ 213 w 218"/>
                <a:gd name="T27" fmla="*/ 114 h 209"/>
                <a:gd name="T28" fmla="*/ 197 w 218"/>
                <a:gd name="T29" fmla="*/ 140 h 209"/>
                <a:gd name="T30" fmla="*/ 194 w 218"/>
                <a:gd name="T31" fmla="*/ 147 h 209"/>
                <a:gd name="T32" fmla="*/ 187 w 218"/>
                <a:gd name="T33" fmla="*/ 147 h 209"/>
                <a:gd name="T34" fmla="*/ 126 w 218"/>
                <a:gd name="T35" fmla="*/ 147 h 209"/>
                <a:gd name="T36" fmla="*/ 126 w 218"/>
                <a:gd name="T37" fmla="*/ 180 h 209"/>
                <a:gd name="T38" fmla="*/ 180 w 218"/>
                <a:gd name="T39" fmla="*/ 180 h 209"/>
                <a:gd name="T40" fmla="*/ 180 w 218"/>
                <a:gd name="T41" fmla="*/ 209 h 209"/>
                <a:gd name="T42" fmla="*/ 40 w 218"/>
                <a:gd name="T43" fmla="*/ 209 h 209"/>
                <a:gd name="T44" fmla="*/ 40 w 218"/>
                <a:gd name="T45" fmla="*/ 180 h 209"/>
                <a:gd name="T46" fmla="*/ 90 w 218"/>
                <a:gd name="T47" fmla="*/ 180 h 209"/>
                <a:gd name="T48" fmla="*/ 90 w 218"/>
                <a:gd name="T49" fmla="*/ 95 h 209"/>
                <a:gd name="T50" fmla="*/ 29 w 218"/>
                <a:gd name="T51" fmla="*/ 95 h 209"/>
                <a:gd name="T52" fmla="*/ 22 w 218"/>
                <a:gd name="T53" fmla="*/ 95 h 209"/>
                <a:gd name="T54" fmla="*/ 19 w 218"/>
                <a:gd name="T55" fmla="*/ 88 h 209"/>
                <a:gd name="T56" fmla="*/ 3 w 218"/>
                <a:gd name="T57" fmla="*/ 62 h 209"/>
                <a:gd name="T58" fmla="*/ 0 w 218"/>
                <a:gd name="T59" fmla="*/ 57 h 209"/>
                <a:gd name="T60" fmla="*/ 3 w 218"/>
                <a:gd name="T61" fmla="*/ 50 h 209"/>
                <a:gd name="T62" fmla="*/ 19 w 218"/>
                <a:gd name="T63" fmla="*/ 24 h 209"/>
                <a:gd name="T64" fmla="*/ 22 w 218"/>
                <a:gd name="T65" fmla="*/ 19 h 209"/>
                <a:gd name="T66" fmla="*/ 29 w 218"/>
                <a:gd name="T67" fmla="*/ 19 h 209"/>
                <a:gd name="T68" fmla="*/ 90 w 218"/>
                <a:gd name="T69" fmla="*/ 19 h 209"/>
                <a:gd name="T70" fmla="*/ 90 w 218"/>
                <a:gd name="T71" fmla="*/ 15 h 209"/>
                <a:gd name="T72" fmla="*/ 109 w 218"/>
                <a:gd name="T73" fmla="*/ 0 h 209"/>
                <a:gd name="T74" fmla="*/ 126 w 218"/>
                <a:gd name="T75" fmla="*/ 15 h 209"/>
                <a:gd name="T76" fmla="*/ 126 w 218"/>
                <a:gd name="T77" fmla="*/ 71 h 209"/>
                <a:gd name="T78" fmla="*/ 126 w 218"/>
                <a:gd name="T79" fmla="*/ 71 h 209"/>
                <a:gd name="T80" fmla="*/ 182 w 218"/>
                <a:gd name="T81" fmla="*/ 93 h 209"/>
                <a:gd name="T82" fmla="*/ 128 w 218"/>
                <a:gd name="T83" fmla="*/ 93 h 209"/>
                <a:gd name="T84" fmla="*/ 128 w 218"/>
                <a:gd name="T85" fmla="*/ 123 h 209"/>
                <a:gd name="T86" fmla="*/ 182 w 218"/>
                <a:gd name="T87" fmla="*/ 123 h 209"/>
                <a:gd name="T88" fmla="*/ 192 w 218"/>
                <a:gd name="T89" fmla="*/ 109 h 209"/>
                <a:gd name="T90" fmla="*/ 182 w 218"/>
                <a:gd name="T91" fmla="*/ 9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209">
                  <a:moveTo>
                    <a:pt x="88" y="43"/>
                  </a:moveTo>
                  <a:lnTo>
                    <a:pt x="36" y="43"/>
                  </a:lnTo>
                  <a:lnTo>
                    <a:pt x="26" y="57"/>
                  </a:lnTo>
                  <a:lnTo>
                    <a:pt x="36" y="71"/>
                  </a:lnTo>
                  <a:lnTo>
                    <a:pt x="88" y="71"/>
                  </a:lnTo>
                  <a:lnTo>
                    <a:pt x="88" y="43"/>
                  </a:lnTo>
                  <a:lnTo>
                    <a:pt x="88" y="43"/>
                  </a:lnTo>
                  <a:close/>
                  <a:moveTo>
                    <a:pt x="126" y="71"/>
                  </a:moveTo>
                  <a:lnTo>
                    <a:pt x="187" y="71"/>
                  </a:lnTo>
                  <a:lnTo>
                    <a:pt x="194" y="71"/>
                  </a:lnTo>
                  <a:lnTo>
                    <a:pt x="197" y="76"/>
                  </a:lnTo>
                  <a:lnTo>
                    <a:pt x="213" y="102"/>
                  </a:lnTo>
                  <a:lnTo>
                    <a:pt x="218" y="109"/>
                  </a:lnTo>
                  <a:lnTo>
                    <a:pt x="213" y="114"/>
                  </a:lnTo>
                  <a:lnTo>
                    <a:pt x="197" y="140"/>
                  </a:lnTo>
                  <a:lnTo>
                    <a:pt x="194" y="147"/>
                  </a:lnTo>
                  <a:lnTo>
                    <a:pt x="187" y="147"/>
                  </a:lnTo>
                  <a:lnTo>
                    <a:pt x="126" y="147"/>
                  </a:lnTo>
                  <a:lnTo>
                    <a:pt x="126" y="180"/>
                  </a:lnTo>
                  <a:lnTo>
                    <a:pt x="180" y="180"/>
                  </a:lnTo>
                  <a:lnTo>
                    <a:pt x="180" y="209"/>
                  </a:lnTo>
                  <a:lnTo>
                    <a:pt x="40" y="209"/>
                  </a:lnTo>
                  <a:lnTo>
                    <a:pt x="40" y="180"/>
                  </a:lnTo>
                  <a:lnTo>
                    <a:pt x="90" y="180"/>
                  </a:lnTo>
                  <a:lnTo>
                    <a:pt x="90" y="95"/>
                  </a:lnTo>
                  <a:lnTo>
                    <a:pt x="29" y="95"/>
                  </a:lnTo>
                  <a:lnTo>
                    <a:pt x="22" y="95"/>
                  </a:lnTo>
                  <a:lnTo>
                    <a:pt x="19" y="88"/>
                  </a:lnTo>
                  <a:lnTo>
                    <a:pt x="3" y="62"/>
                  </a:lnTo>
                  <a:lnTo>
                    <a:pt x="0" y="57"/>
                  </a:lnTo>
                  <a:lnTo>
                    <a:pt x="3" y="50"/>
                  </a:lnTo>
                  <a:lnTo>
                    <a:pt x="19" y="24"/>
                  </a:lnTo>
                  <a:lnTo>
                    <a:pt x="22" y="19"/>
                  </a:lnTo>
                  <a:lnTo>
                    <a:pt x="29" y="19"/>
                  </a:lnTo>
                  <a:lnTo>
                    <a:pt x="90" y="19"/>
                  </a:lnTo>
                  <a:lnTo>
                    <a:pt x="90" y="15"/>
                  </a:lnTo>
                  <a:lnTo>
                    <a:pt x="109" y="0"/>
                  </a:lnTo>
                  <a:lnTo>
                    <a:pt x="126" y="15"/>
                  </a:lnTo>
                  <a:lnTo>
                    <a:pt x="126" y="71"/>
                  </a:lnTo>
                  <a:lnTo>
                    <a:pt x="126" y="71"/>
                  </a:lnTo>
                  <a:close/>
                  <a:moveTo>
                    <a:pt x="182" y="93"/>
                  </a:moveTo>
                  <a:lnTo>
                    <a:pt x="128" y="93"/>
                  </a:lnTo>
                  <a:lnTo>
                    <a:pt x="128" y="123"/>
                  </a:lnTo>
                  <a:lnTo>
                    <a:pt x="182" y="123"/>
                  </a:lnTo>
                  <a:lnTo>
                    <a:pt x="192" y="109"/>
                  </a:lnTo>
                  <a:lnTo>
                    <a:pt x="182" y="93"/>
                  </a:lnTo>
                  <a:close/>
                </a:path>
              </a:pathLst>
            </a:custGeom>
            <a:solidFill>
              <a:schemeClr val="accent3"/>
            </a:solidFill>
            <a:ln>
              <a:noFill/>
            </a:ln>
          </p:spPr>
          <p:txBody>
            <a:bodyPr lIns="121920" tIns="60960" rIns="121920" bIns="60960"/>
            <a:lstStyle/>
            <a:p>
              <a:pPr defTabSz="913765" fontAlgn="auto">
                <a:spcBef>
                  <a:spcPts val="0"/>
                </a:spcBef>
                <a:spcAft>
                  <a:spcPts val="0"/>
                </a:spcAft>
                <a:defRPr/>
              </a:pPr>
              <a:endParaRPr lang="zh-CN" altLang="en-US" sz="2490">
                <a:solidFill>
                  <a:prstClr val="black"/>
                </a:solidFill>
                <a:latin typeface="+mj-ea"/>
                <a:ea typeface="+mj-ea"/>
                <a:cs typeface="Arial" panose="020B0604020202020204" pitchFamily="34" charset="0"/>
              </a:endParaRPr>
            </a:p>
          </p:txBody>
        </p:sp>
      </p:grpSp>
      <p:grpSp>
        <p:nvGrpSpPr>
          <p:cNvPr id="35" name="组合 34"/>
          <p:cNvGrpSpPr/>
          <p:nvPr/>
        </p:nvGrpSpPr>
        <p:grpSpPr>
          <a:xfrm>
            <a:off x="3996846" y="3864636"/>
            <a:ext cx="858956" cy="858956"/>
            <a:chOff x="3996846" y="3864636"/>
            <a:chExt cx="858956" cy="858956"/>
          </a:xfrm>
        </p:grpSpPr>
        <p:grpSp>
          <p:nvGrpSpPr>
            <p:cNvPr id="36" name="组合 35"/>
            <p:cNvGrpSpPr/>
            <p:nvPr/>
          </p:nvGrpSpPr>
          <p:grpSpPr>
            <a:xfrm>
              <a:off x="3996846" y="3864636"/>
              <a:ext cx="858956" cy="858956"/>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j-ea"/>
                  <a:ea typeface="+mj-ea"/>
                </a:endParaRPr>
              </a:p>
            </p:txBody>
          </p:sp>
          <p:sp>
            <p:nvSpPr>
              <p:cNvPr id="39" name="椭圆 3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sp>
          <p:nvSpPr>
            <p:cNvPr id="37" name="Freeform 110"/>
            <p:cNvSpPr>
              <a:spLocks noChangeAspect="1" noEditPoints="1"/>
            </p:cNvSpPr>
            <p:nvPr/>
          </p:nvSpPr>
          <p:spPr bwMode="auto">
            <a:xfrm>
              <a:off x="4211960" y="4064356"/>
              <a:ext cx="424516" cy="376344"/>
            </a:xfrm>
            <a:custGeom>
              <a:avLst/>
              <a:gdLst>
                <a:gd name="T0" fmla="*/ 55 w 100"/>
                <a:gd name="T1" fmla="*/ 4 h 88"/>
                <a:gd name="T2" fmla="*/ 76 w 100"/>
                <a:gd name="T3" fmla="*/ 41 h 88"/>
                <a:gd name="T4" fmla="*/ 76 w 100"/>
                <a:gd name="T5" fmla="*/ 41 h 88"/>
                <a:gd name="T6" fmla="*/ 98 w 100"/>
                <a:gd name="T7" fmla="*/ 79 h 88"/>
                <a:gd name="T8" fmla="*/ 96 w 100"/>
                <a:gd name="T9" fmla="*/ 87 h 88"/>
                <a:gd name="T10" fmla="*/ 92 w 100"/>
                <a:gd name="T11" fmla="*/ 88 h 88"/>
                <a:gd name="T12" fmla="*/ 92 w 100"/>
                <a:gd name="T13" fmla="*/ 88 h 88"/>
                <a:gd name="T14" fmla="*/ 49 w 100"/>
                <a:gd name="T15" fmla="*/ 88 h 88"/>
                <a:gd name="T16" fmla="*/ 7 w 100"/>
                <a:gd name="T17" fmla="*/ 88 h 88"/>
                <a:gd name="T18" fmla="*/ 0 w 100"/>
                <a:gd name="T19" fmla="*/ 82 h 88"/>
                <a:gd name="T20" fmla="*/ 1 w 100"/>
                <a:gd name="T21" fmla="*/ 78 h 88"/>
                <a:gd name="T22" fmla="*/ 23 w 100"/>
                <a:gd name="T23" fmla="*/ 41 h 88"/>
                <a:gd name="T24" fmla="*/ 23 w 100"/>
                <a:gd name="T25" fmla="*/ 41 h 88"/>
                <a:gd name="T26" fmla="*/ 44 w 100"/>
                <a:gd name="T27" fmla="*/ 4 h 88"/>
                <a:gd name="T28" fmla="*/ 53 w 100"/>
                <a:gd name="T29" fmla="*/ 2 h 88"/>
                <a:gd name="T30" fmla="*/ 55 w 100"/>
                <a:gd name="T31" fmla="*/ 4 h 88"/>
                <a:gd name="T32" fmla="*/ 44 w 100"/>
                <a:gd name="T33" fmla="*/ 34 h 88"/>
                <a:gd name="T34" fmla="*/ 44 w 100"/>
                <a:gd name="T35" fmla="*/ 37 h 88"/>
                <a:gd name="T36" fmla="*/ 46 w 100"/>
                <a:gd name="T37" fmla="*/ 62 h 88"/>
                <a:gd name="T38" fmla="*/ 52 w 100"/>
                <a:gd name="T39" fmla="*/ 62 h 88"/>
                <a:gd name="T40" fmla="*/ 54 w 100"/>
                <a:gd name="T41" fmla="*/ 37 h 88"/>
                <a:gd name="T42" fmla="*/ 54 w 100"/>
                <a:gd name="T43" fmla="*/ 34 h 88"/>
                <a:gd name="T44" fmla="*/ 44 w 100"/>
                <a:gd name="T45" fmla="*/ 34 h 88"/>
                <a:gd name="T46" fmla="*/ 49 w 100"/>
                <a:gd name="T47" fmla="*/ 72 h 88"/>
                <a:gd name="T48" fmla="*/ 53 w 100"/>
                <a:gd name="T49" fmla="*/ 69 h 88"/>
                <a:gd name="T50" fmla="*/ 49 w 100"/>
                <a:gd name="T51" fmla="*/ 65 h 88"/>
                <a:gd name="T52" fmla="*/ 45 w 100"/>
                <a:gd name="T53" fmla="*/ 69 h 88"/>
                <a:gd name="T54" fmla="*/ 49 w 100"/>
                <a:gd name="T55" fmla="*/ 72 h 88"/>
                <a:gd name="T56" fmla="*/ 65 w 100"/>
                <a:gd name="T57" fmla="*/ 48 h 88"/>
                <a:gd name="T58" fmla="*/ 49 w 100"/>
                <a:gd name="T59" fmla="*/ 20 h 88"/>
                <a:gd name="T60" fmla="*/ 34 w 100"/>
                <a:gd name="T61" fmla="*/ 47 h 88"/>
                <a:gd name="T62" fmla="*/ 33 w 100"/>
                <a:gd name="T63" fmla="*/ 48 h 88"/>
                <a:gd name="T64" fmla="*/ 17 w 100"/>
                <a:gd name="T65" fmla="*/ 75 h 88"/>
                <a:gd name="T66" fmla="*/ 49 w 100"/>
                <a:gd name="T67" fmla="*/ 75 h 88"/>
                <a:gd name="T68" fmla="*/ 81 w 100"/>
                <a:gd name="T69" fmla="*/ 75 h 88"/>
                <a:gd name="T70" fmla="*/ 65 w 100"/>
                <a:gd name="T71" fmla="*/ 48 h 88"/>
                <a:gd name="T72" fmla="*/ 65 w 100"/>
                <a:gd name="T7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88">
                  <a:moveTo>
                    <a:pt x="55" y="4"/>
                  </a:moveTo>
                  <a:cubicBezTo>
                    <a:pt x="76" y="41"/>
                    <a:pt x="76" y="41"/>
                    <a:pt x="76" y="41"/>
                  </a:cubicBezTo>
                  <a:cubicBezTo>
                    <a:pt x="76" y="41"/>
                    <a:pt x="76" y="41"/>
                    <a:pt x="76" y="41"/>
                  </a:cubicBezTo>
                  <a:cubicBezTo>
                    <a:pt x="98" y="79"/>
                    <a:pt x="98" y="79"/>
                    <a:pt x="98" y="79"/>
                  </a:cubicBezTo>
                  <a:cubicBezTo>
                    <a:pt x="100" y="82"/>
                    <a:pt x="99" y="85"/>
                    <a:pt x="96" y="87"/>
                  </a:cubicBezTo>
                  <a:cubicBezTo>
                    <a:pt x="95" y="88"/>
                    <a:pt x="93" y="88"/>
                    <a:pt x="92" y="88"/>
                  </a:cubicBezTo>
                  <a:cubicBezTo>
                    <a:pt x="92" y="88"/>
                    <a:pt x="92" y="88"/>
                    <a:pt x="92" y="88"/>
                  </a:cubicBezTo>
                  <a:cubicBezTo>
                    <a:pt x="49" y="88"/>
                    <a:pt x="49" y="88"/>
                    <a:pt x="49" y="88"/>
                  </a:cubicBezTo>
                  <a:cubicBezTo>
                    <a:pt x="7" y="88"/>
                    <a:pt x="7" y="88"/>
                    <a:pt x="7" y="88"/>
                  </a:cubicBezTo>
                  <a:cubicBezTo>
                    <a:pt x="3" y="88"/>
                    <a:pt x="0" y="85"/>
                    <a:pt x="0" y="82"/>
                  </a:cubicBezTo>
                  <a:cubicBezTo>
                    <a:pt x="0" y="80"/>
                    <a:pt x="1" y="79"/>
                    <a:pt x="1" y="78"/>
                  </a:cubicBezTo>
                  <a:cubicBezTo>
                    <a:pt x="23" y="41"/>
                    <a:pt x="23" y="41"/>
                    <a:pt x="23" y="41"/>
                  </a:cubicBezTo>
                  <a:cubicBezTo>
                    <a:pt x="23" y="41"/>
                    <a:pt x="23" y="41"/>
                    <a:pt x="23" y="41"/>
                  </a:cubicBezTo>
                  <a:cubicBezTo>
                    <a:pt x="44" y="4"/>
                    <a:pt x="44" y="4"/>
                    <a:pt x="44" y="4"/>
                  </a:cubicBezTo>
                  <a:cubicBezTo>
                    <a:pt x="46" y="1"/>
                    <a:pt x="50" y="0"/>
                    <a:pt x="53" y="2"/>
                  </a:cubicBezTo>
                  <a:cubicBezTo>
                    <a:pt x="54" y="3"/>
                    <a:pt x="54" y="3"/>
                    <a:pt x="55" y="4"/>
                  </a:cubicBezTo>
                  <a:close/>
                  <a:moveTo>
                    <a:pt x="44" y="34"/>
                  </a:moveTo>
                  <a:cubicBezTo>
                    <a:pt x="44" y="37"/>
                    <a:pt x="44" y="37"/>
                    <a:pt x="44" y="37"/>
                  </a:cubicBezTo>
                  <a:cubicBezTo>
                    <a:pt x="46" y="62"/>
                    <a:pt x="46" y="62"/>
                    <a:pt x="46" y="62"/>
                  </a:cubicBezTo>
                  <a:cubicBezTo>
                    <a:pt x="52" y="62"/>
                    <a:pt x="52" y="62"/>
                    <a:pt x="52" y="62"/>
                  </a:cubicBezTo>
                  <a:cubicBezTo>
                    <a:pt x="54" y="37"/>
                    <a:pt x="54" y="37"/>
                    <a:pt x="54" y="37"/>
                  </a:cubicBezTo>
                  <a:cubicBezTo>
                    <a:pt x="54" y="34"/>
                    <a:pt x="54" y="34"/>
                    <a:pt x="54" y="34"/>
                  </a:cubicBezTo>
                  <a:cubicBezTo>
                    <a:pt x="44" y="34"/>
                    <a:pt x="44" y="34"/>
                    <a:pt x="44" y="34"/>
                  </a:cubicBezTo>
                  <a:close/>
                  <a:moveTo>
                    <a:pt x="49" y="72"/>
                  </a:moveTo>
                  <a:cubicBezTo>
                    <a:pt x="52" y="72"/>
                    <a:pt x="53" y="71"/>
                    <a:pt x="53" y="69"/>
                  </a:cubicBezTo>
                  <a:cubicBezTo>
                    <a:pt x="53" y="66"/>
                    <a:pt x="51" y="65"/>
                    <a:pt x="49" y="65"/>
                  </a:cubicBezTo>
                  <a:cubicBezTo>
                    <a:pt x="47" y="65"/>
                    <a:pt x="45" y="66"/>
                    <a:pt x="45" y="69"/>
                  </a:cubicBezTo>
                  <a:cubicBezTo>
                    <a:pt x="45" y="71"/>
                    <a:pt x="47" y="72"/>
                    <a:pt x="49" y="72"/>
                  </a:cubicBezTo>
                  <a:close/>
                  <a:moveTo>
                    <a:pt x="65" y="48"/>
                  </a:moveTo>
                  <a:cubicBezTo>
                    <a:pt x="49" y="20"/>
                    <a:pt x="49" y="20"/>
                    <a:pt x="49" y="20"/>
                  </a:cubicBezTo>
                  <a:cubicBezTo>
                    <a:pt x="34" y="47"/>
                    <a:pt x="34" y="47"/>
                    <a:pt x="34" y="47"/>
                  </a:cubicBezTo>
                  <a:cubicBezTo>
                    <a:pt x="34" y="48"/>
                    <a:pt x="34" y="48"/>
                    <a:pt x="33" y="48"/>
                  </a:cubicBezTo>
                  <a:cubicBezTo>
                    <a:pt x="17" y="75"/>
                    <a:pt x="17" y="75"/>
                    <a:pt x="17" y="75"/>
                  </a:cubicBezTo>
                  <a:cubicBezTo>
                    <a:pt x="49" y="75"/>
                    <a:pt x="49" y="75"/>
                    <a:pt x="49" y="75"/>
                  </a:cubicBezTo>
                  <a:cubicBezTo>
                    <a:pt x="81" y="75"/>
                    <a:pt x="81" y="75"/>
                    <a:pt x="81" y="75"/>
                  </a:cubicBezTo>
                  <a:cubicBezTo>
                    <a:pt x="65" y="48"/>
                    <a:pt x="65" y="48"/>
                    <a:pt x="65" y="48"/>
                  </a:cubicBezTo>
                  <a:cubicBezTo>
                    <a:pt x="65" y="48"/>
                    <a:pt x="65" y="48"/>
                    <a:pt x="65" y="48"/>
                  </a:cubicBezTo>
                  <a:close/>
                </a:path>
              </a:pathLst>
            </a:custGeom>
            <a:solidFill>
              <a:schemeClr val="accent4"/>
            </a:solidFill>
            <a:ln>
              <a:noFill/>
            </a:ln>
          </p:spPr>
          <p:txBody>
            <a:bodyPr lIns="121920" tIns="60960" rIns="121920" bIns="60960"/>
            <a:lstStyle/>
            <a:p>
              <a:pPr defTabSz="913765" fontAlgn="auto">
                <a:spcBef>
                  <a:spcPts val="0"/>
                </a:spcBef>
                <a:spcAft>
                  <a:spcPts val="0"/>
                </a:spcAft>
                <a:defRPr/>
              </a:pPr>
              <a:endParaRPr lang="zh-CN" altLang="en-US" sz="2490">
                <a:solidFill>
                  <a:prstClr val="black"/>
                </a:solidFill>
                <a:latin typeface="+mj-ea"/>
                <a:ea typeface="+mj-ea"/>
                <a:cs typeface="Arial" panose="020B0604020202020204" pitchFamily="34" charset="0"/>
              </a:endParaRPr>
            </a:p>
          </p:txBody>
        </p:sp>
      </p:grpSp>
      <p:sp>
        <p:nvSpPr>
          <p:cNvPr id="40" name="矩形 39"/>
          <p:cNvSpPr/>
          <p:nvPr/>
        </p:nvSpPr>
        <p:spPr>
          <a:xfrm>
            <a:off x="5609454" y="1997065"/>
            <a:ext cx="943610" cy="334645"/>
          </a:xfrm>
          <a:prstGeom prst="rect">
            <a:avLst/>
          </a:prstGeom>
        </p:spPr>
        <p:txBody>
          <a:bodyPr wrap="none" lIns="91431" tIns="45716" rIns="91431" bIns="45716">
            <a:spAutoFit/>
          </a:bodyPr>
          <a:lstStyle/>
          <a:p>
            <a:r>
              <a:rPr lang="zh-CN" altLang="en-US" sz="1500" dirty="0" smtClean="0">
                <a:solidFill>
                  <a:schemeClr val="accent2"/>
                </a:solidFill>
                <a:latin typeface="+mj-ea"/>
                <a:ea typeface="+mj-ea"/>
              </a:rPr>
              <a:t>逻辑推理</a:t>
            </a:r>
            <a:endParaRPr lang="zh-CN" altLang="en-US" sz="1500" dirty="0">
              <a:solidFill>
                <a:schemeClr val="accent2"/>
              </a:solidFill>
              <a:latin typeface="+mj-ea"/>
              <a:ea typeface="+mj-ea"/>
            </a:endParaRPr>
          </a:p>
        </p:txBody>
      </p:sp>
      <p:sp>
        <p:nvSpPr>
          <p:cNvPr id="41" name="矩形 47"/>
          <p:cNvSpPr>
            <a:spLocks noChangeArrowheads="1"/>
          </p:cNvSpPr>
          <p:nvPr/>
        </p:nvSpPr>
        <p:spPr bwMode="auto">
          <a:xfrm>
            <a:off x="5683617" y="2222808"/>
            <a:ext cx="3043238" cy="318770"/>
          </a:xfrm>
          <a:prstGeom prst="rect">
            <a:avLst/>
          </a:prstGeom>
          <a:noFill/>
          <a:ln>
            <a:noFill/>
          </a:ln>
        </p:spPr>
        <p:txBody>
          <a:bodyPr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50000"/>
              </a:lnSpc>
              <a:buFont typeface="Arial" panose="020B0604020202020204" pitchFamily="34" charset="0"/>
              <a:buNone/>
            </a:pPr>
            <a:r>
              <a:rPr lang="zh-CN" altLang="en-US" sz="1000" dirty="0">
                <a:solidFill>
                  <a:srgbClr val="333333"/>
                </a:solidFill>
                <a:sym typeface="+mn-ea"/>
              </a:rPr>
              <a:t>基于逻辑网络的归纳、泛化、推理、类比技术</a:t>
            </a:r>
            <a:r>
              <a:rPr lang="zh-CN" altLang="en-US" sz="1000" dirty="0">
                <a:solidFill>
                  <a:prstClr val="black"/>
                </a:solidFill>
                <a:latin typeface="+mj-ea"/>
                <a:ea typeface="+mj-ea"/>
              </a:rPr>
              <a:t>。</a:t>
            </a:r>
            <a:endParaRPr lang="en-US" altLang="zh-CN" sz="1000" dirty="0">
              <a:solidFill>
                <a:prstClr val="black"/>
              </a:solidFill>
              <a:latin typeface="+mj-ea"/>
              <a:ea typeface="+mj-ea"/>
            </a:endParaRPr>
          </a:p>
        </p:txBody>
      </p:sp>
      <p:sp>
        <p:nvSpPr>
          <p:cNvPr id="42" name="矩形 41"/>
          <p:cNvSpPr/>
          <p:nvPr/>
        </p:nvSpPr>
        <p:spPr>
          <a:xfrm>
            <a:off x="5684012" y="3028040"/>
            <a:ext cx="1134110" cy="334645"/>
          </a:xfrm>
          <a:prstGeom prst="rect">
            <a:avLst/>
          </a:prstGeom>
        </p:spPr>
        <p:txBody>
          <a:bodyPr wrap="none" lIns="91431" tIns="45716" rIns="91431" bIns="45716">
            <a:spAutoFit/>
          </a:bodyPr>
          <a:lstStyle/>
          <a:p>
            <a:r>
              <a:rPr lang="zh-CN" altLang="en-US" sz="1500" dirty="0" smtClean="0">
                <a:solidFill>
                  <a:schemeClr val="accent3"/>
                </a:solidFill>
                <a:latin typeface="+mj-ea"/>
                <a:ea typeface="+mj-ea"/>
              </a:rPr>
              <a:t>上下文关联</a:t>
            </a:r>
            <a:endParaRPr lang="zh-CN" altLang="en-US" sz="1500" dirty="0">
              <a:solidFill>
                <a:schemeClr val="accent3"/>
              </a:solidFill>
              <a:latin typeface="+mj-ea"/>
              <a:ea typeface="+mj-ea"/>
            </a:endParaRPr>
          </a:p>
        </p:txBody>
      </p:sp>
      <p:sp>
        <p:nvSpPr>
          <p:cNvPr id="43" name="矩形 47"/>
          <p:cNvSpPr>
            <a:spLocks noChangeArrowheads="1"/>
          </p:cNvSpPr>
          <p:nvPr/>
        </p:nvSpPr>
        <p:spPr bwMode="auto">
          <a:xfrm>
            <a:off x="5654670" y="3260768"/>
            <a:ext cx="3043238" cy="318770"/>
          </a:xfrm>
          <a:prstGeom prst="rect">
            <a:avLst/>
          </a:prstGeom>
          <a:noFill/>
          <a:ln>
            <a:noFill/>
          </a:ln>
        </p:spPr>
        <p:txBody>
          <a:bodyPr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50000"/>
              </a:lnSpc>
              <a:buFont typeface="Arial" panose="020B0604020202020204" pitchFamily="34" charset="0"/>
              <a:buNone/>
            </a:pPr>
            <a:r>
              <a:rPr lang="zh-CN" altLang="en-US" sz="1000" dirty="0">
                <a:solidFill>
                  <a:srgbClr val="333333"/>
                </a:solidFill>
                <a:sym typeface="+mn-ea"/>
              </a:rPr>
              <a:t>基于上下文、特征向量及个性化的关系抽取技术</a:t>
            </a:r>
            <a:r>
              <a:rPr lang="zh-CN" altLang="en-US" sz="1000" dirty="0">
                <a:solidFill>
                  <a:prstClr val="black"/>
                </a:solidFill>
                <a:latin typeface="+mj-ea"/>
                <a:ea typeface="+mj-ea"/>
              </a:rPr>
              <a:t>。</a:t>
            </a:r>
            <a:endParaRPr lang="en-US" altLang="zh-CN" sz="1000" dirty="0">
              <a:solidFill>
                <a:prstClr val="black"/>
              </a:solidFill>
              <a:latin typeface="+mj-ea"/>
              <a:ea typeface="+mj-ea"/>
            </a:endParaRPr>
          </a:p>
        </p:txBody>
      </p:sp>
      <p:sp>
        <p:nvSpPr>
          <p:cNvPr id="44" name="矩形 43"/>
          <p:cNvSpPr/>
          <p:nvPr/>
        </p:nvSpPr>
        <p:spPr>
          <a:xfrm>
            <a:off x="5009017" y="3972459"/>
            <a:ext cx="1705610" cy="334645"/>
          </a:xfrm>
          <a:prstGeom prst="rect">
            <a:avLst/>
          </a:prstGeom>
        </p:spPr>
        <p:txBody>
          <a:bodyPr wrap="none" lIns="91431" tIns="45716" rIns="91431" bIns="45716">
            <a:spAutoFit/>
          </a:bodyPr>
          <a:lstStyle/>
          <a:p>
            <a:r>
              <a:rPr lang="zh-CN" altLang="en-US" sz="1500" dirty="0" smtClean="0">
                <a:solidFill>
                  <a:schemeClr val="accent4"/>
                </a:solidFill>
                <a:latin typeface="+mj-ea"/>
                <a:ea typeface="+mj-ea"/>
              </a:rPr>
              <a:t>自学习及情感计算</a:t>
            </a:r>
            <a:endParaRPr lang="zh-CN" altLang="en-US" sz="1500" dirty="0">
              <a:solidFill>
                <a:schemeClr val="accent4"/>
              </a:solidFill>
              <a:latin typeface="+mj-ea"/>
              <a:ea typeface="+mj-ea"/>
            </a:endParaRPr>
          </a:p>
        </p:txBody>
      </p:sp>
      <p:sp>
        <p:nvSpPr>
          <p:cNvPr id="45" name="矩形 47"/>
          <p:cNvSpPr>
            <a:spLocks noChangeArrowheads="1"/>
          </p:cNvSpPr>
          <p:nvPr/>
        </p:nvSpPr>
        <p:spPr bwMode="auto">
          <a:xfrm>
            <a:off x="4979670" y="4204970"/>
            <a:ext cx="3748405" cy="547370"/>
          </a:xfrm>
          <a:prstGeom prst="rect">
            <a:avLst/>
          </a:prstGeom>
          <a:noFill/>
          <a:ln>
            <a:noFill/>
          </a:ln>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50000"/>
              </a:lnSpc>
              <a:buFont typeface="Arial" panose="020B0604020202020204" pitchFamily="34" charset="0"/>
              <a:buNone/>
            </a:pPr>
            <a:r>
              <a:rPr lang="zh-CN" altLang="en-US" sz="1000" dirty="0">
                <a:solidFill>
                  <a:srgbClr val="333333"/>
                </a:solidFill>
                <a:sym typeface="+mn-ea"/>
              </a:rPr>
              <a:t>基于知识模型与元知识模型的二元自学习机制</a:t>
            </a:r>
            <a:r>
              <a:rPr lang="zh-CN" altLang="en-US" sz="1000" dirty="0">
                <a:solidFill>
                  <a:prstClr val="black"/>
                </a:solidFill>
                <a:latin typeface="+mj-ea"/>
                <a:ea typeface="+mj-ea"/>
              </a:rPr>
              <a:t>。</a:t>
            </a:r>
            <a:r>
              <a:rPr lang="zh-CN" altLang="en-US" sz="1000" dirty="0">
                <a:solidFill>
                  <a:srgbClr val="333333"/>
                </a:solidFill>
                <a:sym typeface="+mn-ea"/>
              </a:rPr>
              <a:t>基于生命法则的情感模型及计算技术，</a:t>
            </a:r>
            <a:r>
              <a:rPr lang="ko-KR" altLang="en-US" sz="1000" dirty="0">
                <a:solidFill>
                  <a:srgbClr val="292929"/>
                </a:solidFill>
                <a:sym typeface="+mn-ea"/>
              </a:rPr>
              <a:t>实现“我”的表示</a:t>
            </a:r>
            <a:r>
              <a:rPr lang="zh-CN" altLang="ko-KR" sz="1000" dirty="0">
                <a:solidFill>
                  <a:srgbClr val="292929"/>
                </a:solidFill>
                <a:sym typeface="+mn-ea"/>
              </a:rPr>
              <a:t>。</a:t>
            </a:r>
            <a:endParaRPr lang="zh-CN" altLang="ko-KR" sz="1000" dirty="0">
              <a:solidFill>
                <a:srgbClr val="292929"/>
              </a:solidFill>
              <a:latin typeface="+mj-ea"/>
              <a:ea typeface="+mj-ea"/>
              <a:sym typeface="+mn-ea"/>
            </a:endParaRPr>
          </a:p>
        </p:txBody>
      </p:sp>
      <p:sp>
        <p:nvSpPr>
          <p:cNvPr id="46" name="矩形 45"/>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Text Box 18"/>
          <p:cNvSpPr txBox="1">
            <a:spLocks noChangeArrowheads="1"/>
          </p:cNvSpPr>
          <p:nvPr/>
        </p:nvSpPr>
        <p:spPr bwMode="gray">
          <a:xfrm>
            <a:off x="511810" y="63500"/>
            <a:ext cx="6994525"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smtClean="0">
                <a:solidFill>
                  <a:schemeClr val="bg1"/>
                </a:solidFill>
                <a:latin typeface="微软雅黑" panose="020B0503020204020204" pitchFamily="34" charset="-122"/>
                <a:ea typeface="微软雅黑" panose="020B0503020204020204" pitchFamily="34" charset="-122"/>
                <a:sym typeface="+mn-ea"/>
              </a:rPr>
              <a:t>技术优势/</a:t>
            </a:r>
            <a:r>
              <a:rPr lang="en-US" altLang="zh-CN" sz="2000" dirty="0" smtClean="0">
                <a:solidFill>
                  <a:schemeClr val="bg1"/>
                </a:solidFill>
                <a:latin typeface="微软雅黑" panose="020B0503020204020204" pitchFamily="34" charset="-122"/>
                <a:ea typeface="微软雅黑" panose="020B0503020204020204" pitchFamily="34" charset="-122"/>
                <a:sym typeface="+mn-ea"/>
              </a:rPr>
              <a:t>03</a:t>
            </a:r>
            <a:r>
              <a:rPr lang="zh-CN" altLang="en-US" sz="20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女娲智能</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具有的核心技术</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48" name="图片 47"/>
          <p:cNvPicPr>
            <a:picLocks noChangeAspect="1"/>
          </p:cNvPicPr>
          <p:nvPr/>
        </p:nvPicPr>
        <p:blipFill rotWithShape="1">
          <a:blip r:embed="rId2"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spTree>
  </p:cSld>
  <p:clrMapOvr>
    <a:masterClrMapping/>
  </p:clrMapOvr>
  <p:transition spd="med">
    <p:fade/>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400" fill="hold"/>
                                            <p:tgtEl>
                                              <p:spTgt spid="11"/>
                                            </p:tgtEl>
                                            <p:attrNameLst>
                                              <p:attrName>ppt_w</p:attrName>
                                            </p:attrNameLst>
                                          </p:cBhvr>
                                          <p:tavLst>
                                            <p:tav tm="0">
                                              <p:val>
                                                <p:fltVal val="0"/>
                                              </p:val>
                                            </p:tav>
                                            <p:tav tm="100000">
                                              <p:val>
                                                <p:strVal val="#ppt_w"/>
                                              </p:val>
                                            </p:tav>
                                          </p:tavLst>
                                        </p:anim>
                                        <p:anim calcmode="lin" valueType="num">
                                          <p:cBhvr>
                                            <p:cTn id="8" dur="400" fill="hold"/>
                                            <p:tgtEl>
                                              <p:spTgt spid="11"/>
                                            </p:tgtEl>
                                            <p:attrNameLst>
                                              <p:attrName>ppt_h</p:attrName>
                                            </p:attrNameLst>
                                          </p:cBhvr>
                                          <p:tavLst>
                                            <p:tav tm="0">
                                              <p:val>
                                                <p:fltVal val="0"/>
                                              </p:val>
                                            </p:tav>
                                            <p:tav tm="100000">
                                              <p:val>
                                                <p:strVal val="#ppt_h"/>
                                              </p:val>
                                            </p:tav>
                                          </p:tavLst>
                                        </p:anim>
                                        <p:animEffect transition="in" filter="fade">
                                          <p:cBhvr>
                                            <p:cTn id="9" dur="400"/>
                                            <p:tgtEl>
                                              <p:spTgt spid="11"/>
                                            </p:tgtEl>
                                          </p:cBhvr>
                                        </p:animEffect>
                                      </p:childTnLst>
                                    </p:cTn>
                                  </p:par>
                                </p:childTnLst>
                              </p:cTn>
                            </p:par>
                            <p:par>
                              <p:cTn id="10" fill="hold">
                                <p:stCondLst>
                                  <p:cond delay="750"/>
                                </p:stCondLst>
                                <p:childTnLst>
                                  <p:par>
                                    <p:cTn id="11" presetID="22" presetClass="entr" presetSubtype="1"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350"/>
                                            <p:tgtEl>
                                              <p:spTgt spid="4"/>
                                            </p:tgtEl>
                                          </p:cBhvr>
                                        </p:animEffect>
                                      </p:childTnLst>
                                    </p:cTn>
                                  </p:par>
                                </p:childTnLst>
                              </p:cTn>
                            </p:par>
                            <p:par>
                              <p:cTn id="14" fill="hold">
                                <p:stCondLst>
                                  <p:cond delay="1250"/>
                                </p:stCondLst>
                                <p:childTnLst>
                                  <p:par>
                                    <p:cTn id="15" presetID="53" presetClass="entr" presetSubtype="16"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childTnLst>
                              </p:cTn>
                            </p:par>
                            <p:par>
                              <p:cTn id="20" fill="hold">
                                <p:stCondLst>
                                  <p:cond delay="1750"/>
                                </p:stCondLst>
                                <p:childTnLst>
                                  <p:par>
                                    <p:cTn id="21" presetID="22" presetClass="entr" presetSubtype="8"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childTnLst>
                              </p:cTn>
                            </p:par>
                            <p:par>
                              <p:cTn id="24" fill="hold">
                                <p:stCondLst>
                                  <p:cond delay="2250"/>
                                </p:stCondLst>
                                <p:childTnLst>
                                  <p:par>
                                    <p:cTn id="25" presetID="2" presetClass="entr" presetSubtype="2" fill="hold" nodeType="afterEffect" p14:presetBounceEnd="40000">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14:bounceEnd="40000">
                                          <p:cBhvr additive="base">
                                            <p:cTn id="27" dur="500" fill="hold"/>
                                            <p:tgtEl>
                                              <p:spTgt spid="18"/>
                                            </p:tgtEl>
                                            <p:attrNameLst>
                                              <p:attrName>ppt_x</p:attrName>
                                            </p:attrNameLst>
                                          </p:cBhvr>
                                          <p:tavLst>
                                            <p:tav tm="0">
                                              <p:val>
                                                <p:strVal val="1+#ppt_w/2"/>
                                              </p:val>
                                            </p:tav>
                                            <p:tav tm="100000">
                                              <p:val>
                                                <p:strVal val="#ppt_x"/>
                                              </p:val>
                                            </p:tav>
                                          </p:tavLst>
                                        </p:anim>
                                        <p:anim calcmode="lin" valueType="num" p14:bounceEnd="40000">
                                          <p:cBhvr additive="base">
                                            <p:cTn id="28" dur="500" fill="hold"/>
                                            <p:tgtEl>
                                              <p:spTgt spid="18"/>
                                            </p:tgtEl>
                                            <p:attrNameLst>
                                              <p:attrName>ppt_y</p:attrName>
                                            </p:attrNameLst>
                                          </p:cBhvr>
                                          <p:tavLst>
                                            <p:tav tm="0">
                                              <p:val>
                                                <p:strVal val="#ppt_y"/>
                                              </p:val>
                                            </p:tav>
                                            <p:tav tm="100000">
                                              <p:val>
                                                <p:strVal val="#ppt_y"/>
                                              </p:val>
                                            </p:tav>
                                          </p:tavLst>
                                        </p:anim>
                                      </p:childTnLst>
                                    </p:cTn>
                                  </p:par>
                                </p:childTnLst>
                              </p:cTn>
                            </p:par>
                            <p:par>
                              <p:cTn id="29" fill="hold">
                                <p:stCondLst>
                                  <p:cond delay="2750"/>
                                </p:stCondLst>
                                <p:childTnLst>
                                  <p:par>
                                    <p:cTn id="30" presetID="22" presetClass="entr" presetSubtype="8"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par>
                                    <p:cTn id="36" presetID="53" presetClass="entr" presetSubtype="16" fill="hold" grpId="0" nodeType="withEffect">
                                      <p:stCondLst>
                                        <p:cond delay="750"/>
                                      </p:stCondLst>
                                      <p:childTnLst>
                                        <p:set>
                                          <p:cBhvr>
                                            <p:cTn id="37" dur="1" fill="hold">
                                              <p:stCondLst>
                                                <p:cond delay="0"/>
                                              </p:stCondLst>
                                            </p:cTn>
                                            <p:tgtEl>
                                              <p:spTgt spid="15"/>
                                            </p:tgtEl>
                                            <p:attrNameLst>
                                              <p:attrName>style.visibility</p:attrName>
                                            </p:attrNameLst>
                                          </p:cBhvr>
                                          <p:to>
                                            <p:strVal val="visible"/>
                                          </p:to>
                                        </p:set>
                                        <p:anim calcmode="lin" valueType="num">
                                          <p:cBhvr>
                                            <p:cTn id="38" dur="500" fill="hold"/>
                                            <p:tgtEl>
                                              <p:spTgt spid="15"/>
                                            </p:tgtEl>
                                            <p:attrNameLst>
                                              <p:attrName>ppt_w</p:attrName>
                                            </p:attrNameLst>
                                          </p:cBhvr>
                                          <p:tavLst>
                                            <p:tav tm="0">
                                              <p:val>
                                                <p:fltVal val="0"/>
                                              </p:val>
                                            </p:tav>
                                            <p:tav tm="100000">
                                              <p:val>
                                                <p:strVal val="#ppt_w"/>
                                              </p:val>
                                            </p:tav>
                                          </p:tavLst>
                                        </p:anim>
                                        <p:anim calcmode="lin" valueType="num">
                                          <p:cBhvr>
                                            <p:cTn id="39" dur="500" fill="hold"/>
                                            <p:tgtEl>
                                              <p:spTgt spid="15"/>
                                            </p:tgtEl>
                                            <p:attrNameLst>
                                              <p:attrName>ppt_h</p:attrName>
                                            </p:attrNameLst>
                                          </p:cBhvr>
                                          <p:tavLst>
                                            <p:tav tm="0">
                                              <p:val>
                                                <p:fltVal val="0"/>
                                              </p:val>
                                            </p:tav>
                                            <p:tav tm="100000">
                                              <p:val>
                                                <p:strVal val="#ppt_h"/>
                                              </p:val>
                                            </p:tav>
                                          </p:tavLst>
                                        </p:anim>
                                        <p:animEffect transition="in" filter="fade">
                                          <p:cBhvr>
                                            <p:cTn id="40" dur="500"/>
                                            <p:tgtEl>
                                              <p:spTgt spid="15"/>
                                            </p:tgtEl>
                                          </p:cBhvr>
                                        </p:animEffect>
                                      </p:childTnLst>
                                    </p:cTn>
                                  </p:par>
                                </p:childTnLst>
                              </p:cTn>
                            </p:par>
                            <p:par>
                              <p:cTn id="41" fill="hold">
                                <p:stCondLst>
                                  <p:cond delay="3250"/>
                                </p:stCondLst>
                                <p:childTnLst>
                                  <p:par>
                                    <p:cTn id="42" presetID="22" presetClass="entr" presetSubtype="8"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left)">
                                          <p:cBhvr>
                                            <p:cTn id="44" dur="500"/>
                                            <p:tgtEl>
                                              <p:spTgt spid="7"/>
                                            </p:tgtEl>
                                          </p:cBhvr>
                                        </p:animEffect>
                                      </p:childTnLst>
                                    </p:cTn>
                                  </p:par>
                                </p:childTnLst>
                              </p:cTn>
                            </p:par>
                            <p:par>
                              <p:cTn id="45" fill="hold">
                                <p:stCondLst>
                                  <p:cond delay="3750"/>
                                </p:stCondLst>
                                <p:childTnLst>
                                  <p:par>
                                    <p:cTn id="46" presetID="2" presetClass="entr" presetSubtype="2" fill="hold" nodeType="afterEffect" p14:presetBounceEnd="40000">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14:bounceEnd="40000">
                                          <p:cBhvr additive="base">
                                            <p:cTn id="48" dur="500" fill="hold"/>
                                            <p:tgtEl>
                                              <p:spTgt spid="25"/>
                                            </p:tgtEl>
                                            <p:attrNameLst>
                                              <p:attrName>ppt_x</p:attrName>
                                            </p:attrNameLst>
                                          </p:cBhvr>
                                          <p:tavLst>
                                            <p:tav tm="0">
                                              <p:val>
                                                <p:strVal val="1+#ppt_w/2"/>
                                              </p:val>
                                            </p:tav>
                                            <p:tav tm="100000">
                                              <p:val>
                                                <p:strVal val="#ppt_x"/>
                                              </p:val>
                                            </p:tav>
                                          </p:tavLst>
                                        </p:anim>
                                        <p:anim calcmode="lin" valueType="num" p14:bounceEnd="40000">
                                          <p:cBhvr additive="base">
                                            <p:cTn id="49" dur="500" fill="hold"/>
                                            <p:tgtEl>
                                              <p:spTgt spid="25"/>
                                            </p:tgtEl>
                                            <p:attrNameLst>
                                              <p:attrName>ppt_y</p:attrName>
                                            </p:attrNameLst>
                                          </p:cBhvr>
                                          <p:tavLst>
                                            <p:tav tm="0">
                                              <p:val>
                                                <p:strVal val="#ppt_y"/>
                                              </p:val>
                                            </p:tav>
                                            <p:tav tm="100000">
                                              <p:val>
                                                <p:strVal val="#ppt_y"/>
                                              </p:val>
                                            </p:tav>
                                          </p:tavLst>
                                        </p:anim>
                                      </p:childTnLst>
                                    </p:cTn>
                                  </p:par>
                                </p:childTnLst>
                              </p:cTn>
                            </p:par>
                            <p:par>
                              <p:cTn id="50" fill="hold">
                                <p:stCondLst>
                                  <p:cond delay="4250"/>
                                </p:stCondLst>
                                <p:childTnLst>
                                  <p:par>
                                    <p:cTn id="51" presetID="22" presetClass="entr" presetSubtype="8" fill="hold" grpId="0"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left)">
                                          <p:cBhvr>
                                            <p:cTn id="53" dur="500"/>
                                            <p:tgtEl>
                                              <p:spTgt spid="40"/>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wipe(left)">
                                          <p:cBhvr>
                                            <p:cTn id="56" dur="500"/>
                                            <p:tgtEl>
                                              <p:spTgt spid="41"/>
                                            </p:tgtEl>
                                          </p:cBhvr>
                                        </p:animEffect>
                                      </p:childTnLst>
                                    </p:cTn>
                                  </p:par>
                                  <p:par>
                                    <p:cTn id="57" presetID="53" presetClass="entr" presetSubtype="16" fill="hold" grpId="0" nodeType="withEffect">
                                      <p:stCondLst>
                                        <p:cond delay="750"/>
                                      </p:stCondLst>
                                      <p:childTnLst>
                                        <p:set>
                                          <p:cBhvr>
                                            <p:cTn id="58" dur="1" fill="hold">
                                              <p:stCondLst>
                                                <p:cond delay="0"/>
                                              </p:stCondLst>
                                            </p:cTn>
                                            <p:tgtEl>
                                              <p:spTgt spid="16"/>
                                            </p:tgtEl>
                                            <p:attrNameLst>
                                              <p:attrName>style.visibility</p:attrName>
                                            </p:attrNameLst>
                                          </p:cBhvr>
                                          <p:to>
                                            <p:strVal val="visible"/>
                                          </p:to>
                                        </p:set>
                                        <p:anim calcmode="lin" valueType="num">
                                          <p:cBhvr>
                                            <p:cTn id="59" dur="500" fill="hold"/>
                                            <p:tgtEl>
                                              <p:spTgt spid="16"/>
                                            </p:tgtEl>
                                            <p:attrNameLst>
                                              <p:attrName>ppt_w</p:attrName>
                                            </p:attrNameLst>
                                          </p:cBhvr>
                                          <p:tavLst>
                                            <p:tav tm="0">
                                              <p:val>
                                                <p:fltVal val="0"/>
                                              </p:val>
                                            </p:tav>
                                            <p:tav tm="100000">
                                              <p:val>
                                                <p:strVal val="#ppt_w"/>
                                              </p:val>
                                            </p:tav>
                                          </p:tavLst>
                                        </p:anim>
                                        <p:anim calcmode="lin" valueType="num">
                                          <p:cBhvr>
                                            <p:cTn id="60" dur="500" fill="hold"/>
                                            <p:tgtEl>
                                              <p:spTgt spid="16"/>
                                            </p:tgtEl>
                                            <p:attrNameLst>
                                              <p:attrName>ppt_h</p:attrName>
                                            </p:attrNameLst>
                                          </p:cBhvr>
                                          <p:tavLst>
                                            <p:tav tm="0">
                                              <p:val>
                                                <p:fltVal val="0"/>
                                              </p:val>
                                            </p:tav>
                                            <p:tav tm="100000">
                                              <p:val>
                                                <p:strVal val="#ppt_h"/>
                                              </p:val>
                                            </p:tav>
                                          </p:tavLst>
                                        </p:anim>
                                        <p:animEffect transition="in" filter="fade">
                                          <p:cBhvr>
                                            <p:cTn id="61" dur="500"/>
                                            <p:tgtEl>
                                              <p:spTgt spid="16"/>
                                            </p:tgtEl>
                                          </p:cBhvr>
                                        </p:animEffect>
                                      </p:childTnLst>
                                    </p:cTn>
                                  </p:par>
                                </p:childTnLst>
                              </p:cTn>
                            </p:par>
                            <p:par>
                              <p:cTn id="62" fill="hold">
                                <p:stCondLst>
                                  <p:cond delay="4750"/>
                                </p:stCondLst>
                                <p:childTnLst>
                                  <p:par>
                                    <p:cTn id="63" presetID="22" presetClass="entr" presetSubtype="8" fill="hold" nodeType="after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left)">
                                          <p:cBhvr>
                                            <p:cTn id="65" dur="500"/>
                                            <p:tgtEl>
                                              <p:spTgt spid="8"/>
                                            </p:tgtEl>
                                          </p:cBhvr>
                                        </p:animEffect>
                                      </p:childTnLst>
                                    </p:cTn>
                                  </p:par>
                                </p:childTnLst>
                              </p:cTn>
                            </p:par>
                            <p:par>
                              <p:cTn id="66" fill="hold">
                                <p:stCondLst>
                                  <p:cond delay="5250"/>
                                </p:stCondLst>
                                <p:childTnLst>
                                  <p:par>
                                    <p:cTn id="67" presetID="2" presetClass="entr" presetSubtype="2" fill="hold" nodeType="afterEffect" p14:presetBounceEnd="40000">
                                      <p:stCondLst>
                                        <p:cond delay="0"/>
                                      </p:stCondLst>
                                      <p:childTnLst>
                                        <p:set>
                                          <p:cBhvr>
                                            <p:cTn id="68" dur="1" fill="hold">
                                              <p:stCondLst>
                                                <p:cond delay="0"/>
                                              </p:stCondLst>
                                            </p:cTn>
                                            <p:tgtEl>
                                              <p:spTgt spid="30"/>
                                            </p:tgtEl>
                                            <p:attrNameLst>
                                              <p:attrName>style.visibility</p:attrName>
                                            </p:attrNameLst>
                                          </p:cBhvr>
                                          <p:to>
                                            <p:strVal val="visible"/>
                                          </p:to>
                                        </p:set>
                                        <p:anim calcmode="lin" valueType="num" p14:bounceEnd="40000">
                                          <p:cBhvr additive="base">
                                            <p:cTn id="69" dur="500" fill="hold"/>
                                            <p:tgtEl>
                                              <p:spTgt spid="30"/>
                                            </p:tgtEl>
                                            <p:attrNameLst>
                                              <p:attrName>ppt_x</p:attrName>
                                            </p:attrNameLst>
                                          </p:cBhvr>
                                          <p:tavLst>
                                            <p:tav tm="0">
                                              <p:val>
                                                <p:strVal val="1+#ppt_w/2"/>
                                              </p:val>
                                            </p:tav>
                                            <p:tav tm="100000">
                                              <p:val>
                                                <p:strVal val="#ppt_x"/>
                                              </p:val>
                                            </p:tav>
                                          </p:tavLst>
                                        </p:anim>
                                        <p:anim calcmode="lin" valueType="num" p14:bounceEnd="40000">
                                          <p:cBhvr additive="base">
                                            <p:cTn id="70" dur="500" fill="hold"/>
                                            <p:tgtEl>
                                              <p:spTgt spid="30"/>
                                            </p:tgtEl>
                                            <p:attrNameLst>
                                              <p:attrName>ppt_y</p:attrName>
                                            </p:attrNameLst>
                                          </p:cBhvr>
                                          <p:tavLst>
                                            <p:tav tm="0">
                                              <p:val>
                                                <p:strVal val="#ppt_y"/>
                                              </p:val>
                                            </p:tav>
                                            <p:tav tm="100000">
                                              <p:val>
                                                <p:strVal val="#ppt_y"/>
                                              </p:val>
                                            </p:tav>
                                          </p:tavLst>
                                        </p:anim>
                                      </p:childTnLst>
                                    </p:cTn>
                                  </p:par>
                                </p:childTnLst>
                              </p:cTn>
                            </p:par>
                            <p:par>
                              <p:cTn id="71" fill="hold">
                                <p:stCondLst>
                                  <p:cond delay="5750"/>
                                </p:stCondLst>
                                <p:childTnLst>
                                  <p:par>
                                    <p:cTn id="72" presetID="22" presetClass="entr" presetSubtype="8" fill="hold" grpId="0" nodeType="afterEffect">
                                      <p:stCondLst>
                                        <p:cond delay="0"/>
                                      </p:stCondLst>
                                      <p:childTnLst>
                                        <p:set>
                                          <p:cBhvr>
                                            <p:cTn id="73" dur="1" fill="hold">
                                              <p:stCondLst>
                                                <p:cond delay="0"/>
                                              </p:stCondLst>
                                            </p:cTn>
                                            <p:tgtEl>
                                              <p:spTgt spid="42"/>
                                            </p:tgtEl>
                                            <p:attrNameLst>
                                              <p:attrName>style.visibility</p:attrName>
                                            </p:attrNameLst>
                                          </p:cBhvr>
                                          <p:to>
                                            <p:strVal val="visible"/>
                                          </p:to>
                                        </p:set>
                                        <p:animEffect transition="in" filter="wipe(left)">
                                          <p:cBhvr>
                                            <p:cTn id="74" dur="500"/>
                                            <p:tgtEl>
                                              <p:spTgt spid="42"/>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43"/>
                                            </p:tgtEl>
                                            <p:attrNameLst>
                                              <p:attrName>style.visibility</p:attrName>
                                            </p:attrNameLst>
                                          </p:cBhvr>
                                          <p:to>
                                            <p:strVal val="visible"/>
                                          </p:to>
                                        </p:set>
                                        <p:animEffect transition="in" filter="wipe(left)">
                                          <p:cBhvr>
                                            <p:cTn id="77" dur="500"/>
                                            <p:tgtEl>
                                              <p:spTgt spid="43"/>
                                            </p:tgtEl>
                                          </p:cBhvr>
                                        </p:animEffect>
                                      </p:childTnLst>
                                    </p:cTn>
                                  </p:par>
                                  <p:par>
                                    <p:cTn id="78" presetID="53" presetClass="entr" presetSubtype="16" fill="hold" grpId="0" nodeType="withEffect">
                                      <p:stCondLst>
                                        <p:cond delay="750"/>
                                      </p:stCondLst>
                                      <p:childTnLst>
                                        <p:set>
                                          <p:cBhvr>
                                            <p:cTn id="79" dur="1" fill="hold">
                                              <p:stCondLst>
                                                <p:cond delay="0"/>
                                              </p:stCondLst>
                                            </p:cTn>
                                            <p:tgtEl>
                                              <p:spTgt spid="17"/>
                                            </p:tgtEl>
                                            <p:attrNameLst>
                                              <p:attrName>style.visibility</p:attrName>
                                            </p:attrNameLst>
                                          </p:cBhvr>
                                          <p:to>
                                            <p:strVal val="visible"/>
                                          </p:to>
                                        </p:set>
                                        <p:anim calcmode="lin" valueType="num">
                                          <p:cBhvr>
                                            <p:cTn id="80" dur="500" fill="hold"/>
                                            <p:tgtEl>
                                              <p:spTgt spid="17"/>
                                            </p:tgtEl>
                                            <p:attrNameLst>
                                              <p:attrName>ppt_w</p:attrName>
                                            </p:attrNameLst>
                                          </p:cBhvr>
                                          <p:tavLst>
                                            <p:tav tm="0">
                                              <p:val>
                                                <p:fltVal val="0"/>
                                              </p:val>
                                            </p:tav>
                                            <p:tav tm="100000">
                                              <p:val>
                                                <p:strVal val="#ppt_w"/>
                                              </p:val>
                                            </p:tav>
                                          </p:tavLst>
                                        </p:anim>
                                        <p:anim calcmode="lin" valueType="num">
                                          <p:cBhvr>
                                            <p:cTn id="81" dur="500" fill="hold"/>
                                            <p:tgtEl>
                                              <p:spTgt spid="17"/>
                                            </p:tgtEl>
                                            <p:attrNameLst>
                                              <p:attrName>ppt_h</p:attrName>
                                            </p:attrNameLst>
                                          </p:cBhvr>
                                          <p:tavLst>
                                            <p:tav tm="0">
                                              <p:val>
                                                <p:fltVal val="0"/>
                                              </p:val>
                                            </p:tav>
                                            <p:tav tm="100000">
                                              <p:val>
                                                <p:strVal val="#ppt_h"/>
                                              </p:val>
                                            </p:tav>
                                          </p:tavLst>
                                        </p:anim>
                                        <p:animEffect transition="in" filter="fade">
                                          <p:cBhvr>
                                            <p:cTn id="82" dur="500"/>
                                            <p:tgtEl>
                                              <p:spTgt spid="17"/>
                                            </p:tgtEl>
                                          </p:cBhvr>
                                        </p:animEffect>
                                      </p:childTnLst>
                                    </p:cTn>
                                  </p:par>
                                </p:childTnLst>
                              </p:cTn>
                            </p:par>
                            <p:par>
                              <p:cTn id="83" fill="hold">
                                <p:stCondLst>
                                  <p:cond delay="6250"/>
                                </p:stCondLst>
                                <p:childTnLst>
                                  <p:par>
                                    <p:cTn id="84" presetID="22" presetClass="entr" presetSubtype="8" fill="hold" nodeType="afterEffect">
                                      <p:stCondLst>
                                        <p:cond delay="0"/>
                                      </p:stCondLst>
                                      <p:childTnLst>
                                        <p:set>
                                          <p:cBhvr>
                                            <p:cTn id="85" dur="1" fill="hold">
                                              <p:stCondLst>
                                                <p:cond delay="0"/>
                                              </p:stCondLst>
                                            </p:cTn>
                                            <p:tgtEl>
                                              <p:spTgt spid="6"/>
                                            </p:tgtEl>
                                            <p:attrNameLst>
                                              <p:attrName>style.visibility</p:attrName>
                                            </p:attrNameLst>
                                          </p:cBhvr>
                                          <p:to>
                                            <p:strVal val="visible"/>
                                          </p:to>
                                        </p:set>
                                        <p:animEffect transition="in" filter="wipe(left)">
                                          <p:cBhvr>
                                            <p:cTn id="86" dur="500"/>
                                            <p:tgtEl>
                                              <p:spTgt spid="6"/>
                                            </p:tgtEl>
                                          </p:cBhvr>
                                        </p:animEffect>
                                      </p:childTnLst>
                                    </p:cTn>
                                  </p:par>
                                </p:childTnLst>
                              </p:cTn>
                            </p:par>
                            <p:par>
                              <p:cTn id="87" fill="hold">
                                <p:stCondLst>
                                  <p:cond delay="6750"/>
                                </p:stCondLst>
                                <p:childTnLst>
                                  <p:par>
                                    <p:cTn id="88" presetID="2" presetClass="entr" presetSubtype="2" fill="hold" nodeType="afterEffect" p14:presetBounceEnd="40000">
                                      <p:stCondLst>
                                        <p:cond delay="0"/>
                                      </p:stCondLst>
                                      <p:childTnLst>
                                        <p:set>
                                          <p:cBhvr>
                                            <p:cTn id="89" dur="1" fill="hold">
                                              <p:stCondLst>
                                                <p:cond delay="0"/>
                                              </p:stCondLst>
                                            </p:cTn>
                                            <p:tgtEl>
                                              <p:spTgt spid="35"/>
                                            </p:tgtEl>
                                            <p:attrNameLst>
                                              <p:attrName>style.visibility</p:attrName>
                                            </p:attrNameLst>
                                          </p:cBhvr>
                                          <p:to>
                                            <p:strVal val="visible"/>
                                          </p:to>
                                        </p:set>
                                        <p:anim calcmode="lin" valueType="num" p14:bounceEnd="40000">
                                          <p:cBhvr additive="base">
                                            <p:cTn id="90" dur="500" fill="hold"/>
                                            <p:tgtEl>
                                              <p:spTgt spid="35"/>
                                            </p:tgtEl>
                                            <p:attrNameLst>
                                              <p:attrName>ppt_x</p:attrName>
                                            </p:attrNameLst>
                                          </p:cBhvr>
                                          <p:tavLst>
                                            <p:tav tm="0">
                                              <p:val>
                                                <p:strVal val="1+#ppt_w/2"/>
                                              </p:val>
                                            </p:tav>
                                            <p:tav tm="100000">
                                              <p:val>
                                                <p:strVal val="#ppt_x"/>
                                              </p:val>
                                            </p:tav>
                                          </p:tavLst>
                                        </p:anim>
                                        <p:anim calcmode="lin" valueType="num" p14:bounceEnd="40000">
                                          <p:cBhvr additive="base">
                                            <p:cTn id="91" dur="500" fill="hold"/>
                                            <p:tgtEl>
                                              <p:spTgt spid="35"/>
                                            </p:tgtEl>
                                            <p:attrNameLst>
                                              <p:attrName>ppt_y</p:attrName>
                                            </p:attrNameLst>
                                          </p:cBhvr>
                                          <p:tavLst>
                                            <p:tav tm="0">
                                              <p:val>
                                                <p:strVal val="#ppt_y"/>
                                              </p:val>
                                            </p:tav>
                                            <p:tav tm="100000">
                                              <p:val>
                                                <p:strVal val="#ppt_y"/>
                                              </p:val>
                                            </p:tav>
                                          </p:tavLst>
                                        </p:anim>
                                      </p:childTnLst>
                                    </p:cTn>
                                  </p:par>
                                </p:childTnLst>
                              </p:cTn>
                            </p:par>
                            <p:par>
                              <p:cTn id="92" fill="hold">
                                <p:stCondLst>
                                  <p:cond delay="7250"/>
                                </p:stCondLst>
                                <p:childTnLst>
                                  <p:par>
                                    <p:cTn id="93" presetID="22" presetClass="entr" presetSubtype="8" fill="hold" grpId="0" nodeType="after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wipe(left)">
                                          <p:cBhvr>
                                            <p:cTn id="95" dur="500"/>
                                            <p:tgtEl>
                                              <p:spTgt spid="44"/>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45"/>
                                            </p:tgtEl>
                                            <p:attrNameLst>
                                              <p:attrName>style.visibility</p:attrName>
                                            </p:attrNameLst>
                                          </p:cBhvr>
                                          <p:to>
                                            <p:strVal val="visible"/>
                                          </p:to>
                                        </p:set>
                                        <p:animEffect transition="in" filter="wipe(left)">
                                          <p:cBhvr>
                                            <p:cTn id="9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4" grpId="0" bldLvl="0" animBg="1"/>
          <p:bldP spid="15" grpId="0" bldLvl="0" animBg="1"/>
          <p:bldP spid="16" grpId="0" bldLvl="0" animBg="1"/>
          <p:bldP spid="17" grpId="0" bldLvl="0" animBg="1"/>
          <p:bldP spid="40" grpId="0"/>
          <p:bldP spid="41" grpId="0"/>
          <p:bldP spid="42" grpId="0"/>
          <p:bldP spid="43" grpId="0"/>
          <p:bldP spid="44" grpId="0"/>
          <p:bldP spid="4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400" fill="hold"/>
                                            <p:tgtEl>
                                              <p:spTgt spid="11"/>
                                            </p:tgtEl>
                                            <p:attrNameLst>
                                              <p:attrName>ppt_w</p:attrName>
                                            </p:attrNameLst>
                                          </p:cBhvr>
                                          <p:tavLst>
                                            <p:tav tm="0">
                                              <p:val>
                                                <p:fltVal val="0"/>
                                              </p:val>
                                            </p:tav>
                                            <p:tav tm="100000">
                                              <p:val>
                                                <p:strVal val="#ppt_w"/>
                                              </p:val>
                                            </p:tav>
                                          </p:tavLst>
                                        </p:anim>
                                        <p:anim calcmode="lin" valueType="num">
                                          <p:cBhvr>
                                            <p:cTn id="8" dur="400" fill="hold"/>
                                            <p:tgtEl>
                                              <p:spTgt spid="11"/>
                                            </p:tgtEl>
                                            <p:attrNameLst>
                                              <p:attrName>ppt_h</p:attrName>
                                            </p:attrNameLst>
                                          </p:cBhvr>
                                          <p:tavLst>
                                            <p:tav tm="0">
                                              <p:val>
                                                <p:fltVal val="0"/>
                                              </p:val>
                                            </p:tav>
                                            <p:tav tm="100000">
                                              <p:val>
                                                <p:strVal val="#ppt_h"/>
                                              </p:val>
                                            </p:tav>
                                          </p:tavLst>
                                        </p:anim>
                                        <p:animEffect transition="in" filter="fade">
                                          <p:cBhvr>
                                            <p:cTn id="9" dur="400"/>
                                            <p:tgtEl>
                                              <p:spTgt spid="11"/>
                                            </p:tgtEl>
                                          </p:cBhvr>
                                        </p:animEffect>
                                      </p:childTnLst>
                                    </p:cTn>
                                  </p:par>
                                </p:childTnLst>
                              </p:cTn>
                            </p:par>
                            <p:par>
                              <p:cTn id="10" fill="hold">
                                <p:stCondLst>
                                  <p:cond delay="750"/>
                                </p:stCondLst>
                                <p:childTnLst>
                                  <p:par>
                                    <p:cTn id="11" presetID="22" presetClass="entr" presetSubtype="1"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350"/>
                                            <p:tgtEl>
                                              <p:spTgt spid="4"/>
                                            </p:tgtEl>
                                          </p:cBhvr>
                                        </p:animEffect>
                                      </p:childTnLst>
                                    </p:cTn>
                                  </p:par>
                                </p:childTnLst>
                              </p:cTn>
                            </p:par>
                            <p:par>
                              <p:cTn id="14" fill="hold">
                                <p:stCondLst>
                                  <p:cond delay="1250"/>
                                </p:stCondLst>
                                <p:childTnLst>
                                  <p:par>
                                    <p:cTn id="15" presetID="53" presetClass="entr" presetSubtype="16"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childTnLst>
                              </p:cTn>
                            </p:par>
                            <p:par>
                              <p:cTn id="20" fill="hold">
                                <p:stCondLst>
                                  <p:cond delay="1750"/>
                                </p:stCondLst>
                                <p:childTnLst>
                                  <p:par>
                                    <p:cTn id="21" presetID="22" presetClass="entr" presetSubtype="8"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childTnLst>
                              </p:cTn>
                            </p:par>
                            <p:par>
                              <p:cTn id="24" fill="hold">
                                <p:stCondLst>
                                  <p:cond delay="2250"/>
                                </p:stCondLst>
                                <p:childTnLst>
                                  <p:par>
                                    <p:cTn id="25" presetID="2" presetClass="entr" presetSubtype="2"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1+#ppt_w/2"/>
                                              </p:val>
                                            </p:tav>
                                            <p:tav tm="100000">
                                              <p:val>
                                                <p:strVal val="#ppt_x"/>
                                              </p:val>
                                            </p:tav>
                                          </p:tavLst>
                                        </p:anim>
                                        <p:anim calcmode="lin" valueType="num">
                                          <p:cBhvr additive="base">
                                            <p:cTn id="28" dur="500" fill="hold"/>
                                            <p:tgtEl>
                                              <p:spTgt spid="18"/>
                                            </p:tgtEl>
                                            <p:attrNameLst>
                                              <p:attrName>ppt_y</p:attrName>
                                            </p:attrNameLst>
                                          </p:cBhvr>
                                          <p:tavLst>
                                            <p:tav tm="0">
                                              <p:val>
                                                <p:strVal val="#ppt_y"/>
                                              </p:val>
                                            </p:tav>
                                            <p:tav tm="100000">
                                              <p:val>
                                                <p:strVal val="#ppt_y"/>
                                              </p:val>
                                            </p:tav>
                                          </p:tavLst>
                                        </p:anim>
                                      </p:childTnLst>
                                    </p:cTn>
                                  </p:par>
                                </p:childTnLst>
                              </p:cTn>
                            </p:par>
                            <p:par>
                              <p:cTn id="29" fill="hold">
                                <p:stCondLst>
                                  <p:cond delay="2750"/>
                                </p:stCondLst>
                                <p:childTnLst>
                                  <p:par>
                                    <p:cTn id="30" presetID="22" presetClass="entr" presetSubtype="8"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par>
                                    <p:cTn id="36" presetID="53" presetClass="entr" presetSubtype="16" fill="hold" grpId="0" nodeType="withEffect">
                                      <p:stCondLst>
                                        <p:cond delay="750"/>
                                      </p:stCondLst>
                                      <p:childTnLst>
                                        <p:set>
                                          <p:cBhvr>
                                            <p:cTn id="37" dur="1" fill="hold">
                                              <p:stCondLst>
                                                <p:cond delay="0"/>
                                              </p:stCondLst>
                                            </p:cTn>
                                            <p:tgtEl>
                                              <p:spTgt spid="15"/>
                                            </p:tgtEl>
                                            <p:attrNameLst>
                                              <p:attrName>style.visibility</p:attrName>
                                            </p:attrNameLst>
                                          </p:cBhvr>
                                          <p:to>
                                            <p:strVal val="visible"/>
                                          </p:to>
                                        </p:set>
                                        <p:anim calcmode="lin" valueType="num">
                                          <p:cBhvr>
                                            <p:cTn id="38" dur="500" fill="hold"/>
                                            <p:tgtEl>
                                              <p:spTgt spid="15"/>
                                            </p:tgtEl>
                                            <p:attrNameLst>
                                              <p:attrName>ppt_w</p:attrName>
                                            </p:attrNameLst>
                                          </p:cBhvr>
                                          <p:tavLst>
                                            <p:tav tm="0">
                                              <p:val>
                                                <p:fltVal val="0"/>
                                              </p:val>
                                            </p:tav>
                                            <p:tav tm="100000">
                                              <p:val>
                                                <p:strVal val="#ppt_w"/>
                                              </p:val>
                                            </p:tav>
                                          </p:tavLst>
                                        </p:anim>
                                        <p:anim calcmode="lin" valueType="num">
                                          <p:cBhvr>
                                            <p:cTn id="39" dur="500" fill="hold"/>
                                            <p:tgtEl>
                                              <p:spTgt spid="15"/>
                                            </p:tgtEl>
                                            <p:attrNameLst>
                                              <p:attrName>ppt_h</p:attrName>
                                            </p:attrNameLst>
                                          </p:cBhvr>
                                          <p:tavLst>
                                            <p:tav tm="0">
                                              <p:val>
                                                <p:fltVal val="0"/>
                                              </p:val>
                                            </p:tav>
                                            <p:tav tm="100000">
                                              <p:val>
                                                <p:strVal val="#ppt_h"/>
                                              </p:val>
                                            </p:tav>
                                          </p:tavLst>
                                        </p:anim>
                                        <p:animEffect transition="in" filter="fade">
                                          <p:cBhvr>
                                            <p:cTn id="40" dur="500"/>
                                            <p:tgtEl>
                                              <p:spTgt spid="15"/>
                                            </p:tgtEl>
                                          </p:cBhvr>
                                        </p:animEffect>
                                      </p:childTnLst>
                                    </p:cTn>
                                  </p:par>
                                </p:childTnLst>
                              </p:cTn>
                            </p:par>
                            <p:par>
                              <p:cTn id="41" fill="hold">
                                <p:stCondLst>
                                  <p:cond delay="3250"/>
                                </p:stCondLst>
                                <p:childTnLst>
                                  <p:par>
                                    <p:cTn id="42" presetID="22" presetClass="entr" presetSubtype="8"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left)">
                                          <p:cBhvr>
                                            <p:cTn id="44" dur="500"/>
                                            <p:tgtEl>
                                              <p:spTgt spid="7"/>
                                            </p:tgtEl>
                                          </p:cBhvr>
                                        </p:animEffect>
                                      </p:childTnLst>
                                    </p:cTn>
                                  </p:par>
                                </p:childTnLst>
                              </p:cTn>
                            </p:par>
                            <p:par>
                              <p:cTn id="45" fill="hold">
                                <p:stCondLst>
                                  <p:cond delay="3750"/>
                                </p:stCondLst>
                                <p:childTnLst>
                                  <p:par>
                                    <p:cTn id="46" presetID="2" presetClass="entr" presetSubtype="2" fill="hold" nodeType="after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additive="base">
                                            <p:cTn id="48" dur="500" fill="hold"/>
                                            <p:tgtEl>
                                              <p:spTgt spid="25"/>
                                            </p:tgtEl>
                                            <p:attrNameLst>
                                              <p:attrName>ppt_x</p:attrName>
                                            </p:attrNameLst>
                                          </p:cBhvr>
                                          <p:tavLst>
                                            <p:tav tm="0">
                                              <p:val>
                                                <p:strVal val="1+#ppt_w/2"/>
                                              </p:val>
                                            </p:tav>
                                            <p:tav tm="100000">
                                              <p:val>
                                                <p:strVal val="#ppt_x"/>
                                              </p:val>
                                            </p:tav>
                                          </p:tavLst>
                                        </p:anim>
                                        <p:anim calcmode="lin" valueType="num">
                                          <p:cBhvr additive="base">
                                            <p:cTn id="49" dur="500" fill="hold"/>
                                            <p:tgtEl>
                                              <p:spTgt spid="25"/>
                                            </p:tgtEl>
                                            <p:attrNameLst>
                                              <p:attrName>ppt_y</p:attrName>
                                            </p:attrNameLst>
                                          </p:cBhvr>
                                          <p:tavLst>
                                            <p:tav tm="0">
                                              <p:val>
                                                <p:strVal val="#ppt_y"/>
                                              </p:val>
                                            </p:tav>
                                            <p:tav tm="100000">
                                              <p:val>
                                                <p:strVal val="#ppt_y"/>
                                              </p:val>
                                            </p:tav>
                                          </p:tavLst>
                                        </p:anim>
                                      </p:childTnLst>
                                    </p:cTn>
                                  </p:par>
                                </p:childTnLst>
                              </p:cTn>
                            </p:par>
                            <p:par>
                              <p:cTn id="50" fill="hold">
                                <p:stCondLst>
                                  <p:cond delay="4250"/>
                                </p:stCondLst>
                                <p:childTnLst>
                                  <p:par>
                                    <p:cTn id="51" presetID="22" presetClass="entr" presetSubtype="8" fill="hold" grpId="0"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left)">
                                          <p:cBhvr>
                                            <p:cTn id="53" dur="500"/>
                                            <p:tgtEl>
                                              <p:spTgt spid="40"/>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wipe(left)">
                                          <p:cBhvr>
                                            <p:cTn id="56" dur="500"/>
                                            <p:tgtEl>
                                              <p:spTgt spid="41"/>
                                            </p:tgtEl>
                                          </p:cBhvr>
                                        </p:animEffect>
                                      </p:childTnLst>
                                    </p:cTn>
                                  </p:par>
                                  <p:par>
                                    <p:cTn id="57" presetID="53" presetClass="entr" presetSubtype="16" fill="hold" grpId="0" nodeType="withEffect">
                                      <p:stCondLst>
                                        <p:cond delay="750"/>
                                      </p:stCondLst>
                                      <p:childTnLst>
                                        <p:set>
                                          <p:cBhvr>
                                            <p:cTn id="58" dur="1" fill="hold">
                                              <p:stCondLst>
                                                <p:cond delay="0"/>
                                              </p:stCondLst>
                                            </p:cTn>
                                            <p:tgtEl>
                                              <p:spTgt spid="16"/>
                                            </p:tgtEl>
                                            <p:attrNameLst>
                                              <p:attrName>style.visibility</p:attrName>
                                            </p:attrNameLst>
                                          </p:cBhvr>
                                          <p:to>
                                            <p:strVal val="visible"/>
                                          </p:to>
                                        </p:set>
                                        <p:anim calcmode="lin" valueType="num">
                                          <p:cBhvr>
                                            <p:cTn id="59" dur="500" fill="hold"/>
                                            <p:tgtEl>
                                              <p:spTgt spid="16"/>
                                            </p:tgtEl>
                                            <p:attrNameLst>
                                              <p:attrName>ppt_w</p:attrName>
                                            </p:attrNameLst>
                                          </p:cBhvr>
                                          <p:tavLst>
                                            <p:tav tm="0">
                                              <p:val>
                                                <p:fltVal val="0"/>
                                              </p:val>
                                            </p:tav>
                                            <p:tav tm="100000">
                                              <p:val>
                                                <p:strVal val="#ppt_w"/>
                                              </p:val>
                                            </p:tav>
                                          </p:tavLst>
                                        </p:anim>
                                        <p:anim calcmode="lin" valueType="num">
                                          <p:cBhvr>
                                            <p:cTn id="60" dur="500" fill="hold"/>
                                            <p:tgtEl>
                                              <p:spTgt spid="16"/>
                                            </p:tgtEl>
                                            <p:attrNameLst>
                                              <p:attrName>ppt_h</p:attrName>
                                            </p:attrNameLst>
                                          </p:cBhvr>
                                          <p:tavLst>
                                            <p:tav tm="0">
                                              <p:val>
                                                <p:fltVal val="0"/>
                                              </p:val>
                                            </p:tav>
                                            <p:tav tm="100000">
                                              <p:val>
                                                <p:strVal val="#ppt_h"/>
                                              </p:val>
                                            </p:tav>
                                          </p:tavLst>
                                        </p:anim>
                                        <p:animEffect transition="in" filter="fade">
                                          <p:cBhvr>
                                            <p:cTn id="61" dur="500"/>
                                            <p:tgtEl>
                                              <p:spTgt spid="16"/>
                                            </p:tgtEl>
                                          </p:cBhvr>
                                        </p:animEffect>
                                      </p:childTnLst>
                                    </p:cTn>
                                  </p:par>
                                </p:childTnLst>
                              </p:cTn>
                            </p:par>
                            <p:par>
                              <p:cTn id="62" fill="hold">
                                <p:stCondLst>
                                  <p:cond delay="4750"/>
                                </p:stCondLst>
                                <p:childTnLst>
                                  <p:par>
                                    <p:cTn id="63" presetID="22" presetClass="entr" presetSubtype="8" fill="hold" nodeType="after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left)">
                                          <p:cBhvr>
                                            <p:cTn id="65" dur="500"/>
                                            <p:tgtEl>
                                              <p:spTgt spid="8"/>
                                            </p:tgtEl>
                                          </p:cBhvr>
                                        </p:animEffect>
                                      </p:childTnLst>
                                    </p:cTn>
                                  </p:par>
                                </p:childTnLst>
                              </p:cTn>
                            </p:par>
                            <p:par>
                              <p:cTn id="66" fill="hold">
                                <p:stCondLst>
                                  <p:cond delay="5250"/>
                                </p:stCondLst>
                                <p:childTnLst>
                                  <p:par>
                                    <p:cTn id="67" presetID="2" presetClass="entr" presetSubtype="2" fill="hold" nodeType="afterEffect">
                                      <p:stCondLst>
                                        <p:cond delay="0"/>
                                      </p:stCondLst>
                                      <p:childTnLst>
                                        <p:set>
                                          <p:cBhvr>
                                            <p:cTn id="68" dur="1" fill="hold">
                                              <p:stCondLst>
                                                <p:cond delay="0"/>
                                              </p:stCondLst>
                                            </p:cTn>
                                            <p:tgtEl>
                                              <p:spTgt spid="30"/>
                                            </p:tgtEl>
                                            <p:attrNameLst>
                                              <p:attrName>style.visibility</p:attrName>
                                            </p:attrNameLst>
                                          </p:cBhvr>
                                          <p:to>
                                            <p:strVal val="visible"/>
                                          </p:to>
                                        </p:set>
                                        <p:anim calcmode="lin" valueType="num">
                                          <p:cBhvr additive="base">
                                            <p:cTn id="69" dur="500" fill="hold"/>
                                            <p:tgtEl>
                                              <p:spTgt spid="30"/>
                                            </p:tgtEl>
                                            <p:attrNameLst>
                                              <p:attrName>ppt_x</p:attrName>
                                            </p:attrNameLst>
                                          </p:cBhvr>
                                          <p:tavLst>
                                            <p:tav tm="0">
                                              <p:val>
                                                <p:strVal val="1+#ppt_w/2"/>
                                              </p:val>
                                            </p:tav>
                                            <p:tav tm="100000">
                                              <p:val>
                                                <p:strVal val="#ppt_x"/>
                                              </p:val>
                                            </p:tav>
                                          </p:tavLst>
                                        </p:anim>
                                        <p:anim calcmode="lin" valueType="num">
                                          <p:cBhvr additive="base">
                                            <p:cTn id="70" dur="500" fill="hold"/>
                                            <p:tgtEl>
                                              <p:spTgt spid="30"/>
                                            </p:tgtEl>
                                            <p:attrNameLst>
                                              <p:attrName>ppt_y</p:attrName>
                                            </p:attrNameLst>
                                          </p:cBhvr>
                                          <p:tavLst>
                                            <p:tav tm="0">
                                              <p:val>
                                                <p:strVal val="#ppt_y"/>
                                              </p:val>
                                            </p:tav>
                                            <p:tav tm="100000">
                                              <p:val>
                                                <p:strVal val="#ppt_y"/>
                                              </p:val>
                                            </p:tav>
                                          </p:tavLst>
                                        </p:anim>
                                      </p:childTnLst>
                                    </p:cTn>
                                  </p:par>
                                </p:childTnLst>
                              </p:cTn>
                            </p:par>
                            <p:par>
                              <p:cTn id="71" fill="hold">
                                <p:stCondLst>
                                  <p:cond delay="5750"/>
                                </p:stCondLst>
                                <p:childTnLst>
                                  <p:par>
                                    <p:cTn id="72" presetID="22" presetClass="entr" presetSubtype="8" fill="hold" grpId="0" nodeType="afterEffect">
                                      <p:stCondLst>
                                        <p:cond delay="0"/>
                                      </p:stCondLst>
                                      <p:childTnLst>
                                        <p:set>
                                          <p:cBhvr>
                                            <p:cTn id="73" dur="1" fill="hold">
                                              <p:stCondLst>
                                                <p:cond delay="0"/>
                                              </p:stCondLst>
                                            </p:cTn>
                                            <p:tgtEl>
                                              <p:spTgt spid="42"/>
                                            </p:tgtEl>
                                            <p:attrNameLst>
                                              <p:attrName>style.visibility</p:attrName>
                                            </p:attrNameLst>
                                          </p:cBhvr>
                                          <p:to>
                                            <p:strVal val="visible"/>
                                          </p:to>
                                        </p:set>
                                        <p:animEffect transition="in" filter="wipe(left)">
                                          <p:cBhvr>
                                            <p:cTn id="74" dur="500"/>
                                            <p:tgtEl>
                                              <p:spTgt spid="42"/>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43"/>
                                            </p:tgtEl>
                                            <p:attrNameLst>
                                              <p:attrName>style.visibility</p:attrName>
                                            </p:attrNameLst>
                                          </p:cBhvr>
                                          <p:to>
                                            <p:strVal val="visible"/>
                                          </p:to>
                                        </p:set>
                                        <p:animEffect transition="in" filter="wipe(left)">
                                          <p:cBhvr>
                                            <p:cTn id="77" dur="500"/>
                                            <p:tgtEl>
                                              <p:spTgt spid="43"/>
                                            </p:tgtEl>
                                          </p:cBhvr>
                                        </p:animEffect>
                                      </p:childTnLst>
                                    </p:cTn>
                                  </p:par>
                                  <p:par>
                                    <p:cTn id="78" presetID="53" presetClass="entr" presetSubtype="16" fill="hold" grpId="0" nodeType="withEffect">
                                      <p:stCondLst>
                                        <p:cond delay="750"/>
                                      </p:stCondLst>
                                      <p:childTnLst>
                                        <p:set>
                                          <p:cBhvr>
                                            <p:cTn id="79" dur="1" fill="hold">
                                              <p:stCondLst>
                                                <p:cond delay="0"/>
                                              </p:stCondLst>
                                            </p:cTn>
                                            <p:tgtEl>
                                              <p:spTgt spid="17"/>
                                            </p:tgtEl>
                                            <p:attrNameLst>
                                              <p:attrName>style.visibility</p:attrName>
                                            </p:attrNameLst>
                                          </p:cBhvr>
                                          <p:to>
                                            <p:strVal val="visible"/>
                                          </p:to>
                                        </p:set>
                                        <p:anim calcmode="lin" valueType="num">
                                          <p:cBhvr>
                                            <p:cTn id="80" dur="500" fill="hold"/>
                                            <p:tgtEl>
                                              <p:spTgt spid="17"/>
                                            </p:tgtEl>
                                            <p:attrNameLst>
                                              <p:attrName>ppt_w</p:attrName>
                                            </p:attrNameLst>
                                          </p:cBhvr>
                                          <p:tavLst>
                                            <p:tav tm="0">
                                              <p:val>
                                                <p:fltVal val="0"/>
                                              </p:val>
                                            </p:tav>
                                            <p:tav tm="100000">
                                              <p:val>
                                                <p:strVal val="#ppt_w"/>
                                              </p:val>
                                            </p:tav>
                                          </p:tavLst>
                                        </p:anim>
                                        <p:anim calcmode="lin" valueType="num">
                                          <p:cBhvr>
                                            <p:cTn id="81" dur="500" fill="hold"/>
                                            <p:tgtEl>
                                              <p:spTgt spid="17"/>
                                            </p:tgtEl>
                                            <p:attrNameLst>
                                              <p:attrName>ppt_h</p:attrName>
                                            </p:attrNameLst>
                                          </p:cBhvr>
                                          <p:tavLst>
                                            <p:tav tm="0">
                                              <p:val>
                                                <p:fltVal val="0"/>
                                              </p:val>
                                            </p:tav>
                                            <p:tav tm="100000">
                                              <p:val>
                                                <p:strVal val="#ppt_h"/>
                                              </p:val>
                                            </p:tav>
                                          </p:tavLst>
                                        </p:anim>
                                        <p:animEffect transition="in" filter="fade">
                                          <p:cBhvr>
                                            <p:cTn id="82" dur="500"/>
                                            <p:tgtEl>
                                              <p:spTgt spid="17"/>
                                            </p:tgtEl>
                                          </p:cBhvr>
                                        </p:animEffect>
                                      </p:childTnLst>
                                    </p:cTn>
                                  </p:par>
                                </p:childTnLst>
                              </p:cTn>
                            </p:par>
                            <p:par>
                              <p:cTn id="83" fill="hold">
                                <p:stCondLst>
                                  <p:cond delay="6250"/>
                                </p:stCondLst>
                                <p:childTnLst>
                                  <p:par>
                                    <p:cTn id="84" presetID="22" presetClass="entr" presetSubtype="8" fill="hold" nodeType="afterEffect">
                                      <p:stCondLst>
                                        <p:cond delay="0"/>
                                      </p:stCondLst>
                                      <p:childTnLst>
                                        <p:set>
                                          <p:cBhvr>
                                            <p:cTn id="85" dur="1" fill="hold">
                                              <p:stCondLst>
                                                <p:cond delay="0"/>
                                              </p:stCondLst>
                                            </p:cTn>
                                            <p:tgtEl>
                                              <p:spTgt spid="6"/>
                                            </p:tgtEl>
                                            <p:attrNameLst>
                                              <p:attrName>style.visibility</p:attrName>
                                            </p:attrNameLst>
                                          </p:cBhvr>
                                          <p:to>
                                            <p:strVal val="visible"/>
                                          </p:to>
                                        </p:set>
                                        <p:animEffect transition="in" filter="wipe(left)">
                                          <p:cBhvr>
                                            <p:cTn id="86" dur="500"/>
                                            <p:tgtEl>
                                              <p:spTgt spid="6"/>
                                            </p:tgtEl>
                                          </p:cBhvr>
                                        </p:animEffect>
                                      </p:childTnLst>
                                    </p:cTn>
                                  </p:par>
                                </p:childTnLst>
                              </p:cTn>
                            </p:par>
                            <p:par>
                              <p:cTn id="87" fill="hold">
                                <p:stCondLst>
                                  <p:cond delay="6750"/>
                                </p:stCondLst>
                                <p:childTnLst>
                                  <p:par>
                                    <p:cTn id="88" presetID="2" presetClass="entr" presetSubtype="2" fill="hold" nodeType="afterEffect">
                                      <p:stCondLst>
                                        <p:cond delay="0"/>
                                      </p:stCondLst>
                                      <p:childTnLst>
                                        <p:set>
                                          <p:cBhvr>
                                            <p:cTn id="89" dur="1" fill="hold">
                                              <p:stCondLst>
                                                <p:cond delay="0"/>
                                              </p:stCondLst>
                                            </p:cTn>
                                            <p:tgtEl>
                                              <p:spTgt spid="35"/>
                                            </p:tgtEl>
                                            <p:attrNameLst>
                                              <p:attrName>style.visibility</p:attrName>
                                            </p:attrNameLst>
                                          </p:cBhvr>
                                          <p:to>
                                            <p:strVal val="visible"/>
                                          </p:to>
                                        </p:set>
                                        <p:anim calcmode="lin" valueType="num">
                                          <p:cBhvr additive="base">
                                            <p:cTn id="90" dur="500" fill="hold"/>
                                            <p:tgtEl>
                                              <p:spTgt spid="35"/>
                                            </p:tgtEl>
                                            <p:attrNameLst>
                                              <p:attrName>ppt_x</p:attrName>
                                            </p:attrNameLst>
                                          </p:cBhvr>
                                          <p:tavLst>
                                            <p:tav tm="0">
                                              <p:val>
                                                <p:strVal val="1+#ppt_w/2"/>
                                              </p:val>
                                            </p:tav>
                                            <p:tav tm="100000">
                                              <p:val>
                                                <p:strVal val="#ppt_x"/>
                                              </p:val>
                                            </p:tav>
                                          </p:tavLst>
                                        </p:anim>
                                        <p:anim calcmode="lin" valueType="num">
                                          <p:cBhvr additive="base">
                                            <p:cTn id="91" dur="500" fill="hold"/>
                                            <p:tgtEl>
                                              <p:spTgt spid="35"/>
                                            </p:tgtEl>
                                            <p:attrNameLst>
                                              <p:attrName>ppt_y</p:attrName>
                                            </p:attrNameLst>
                                          </p:cBhvr>
                                          <p:tavLst>
                                            <p:tav tm="0">
                                              <p:val>
                                                <p:strVal val="#ppt_y"/>
                                              </p:val>
                                            </p:tav>
                                            <p:tav tm="100000">
                                              <p:val>
                                                <p:strVal val="#ppt_y"/>
                                              </p:val>
                                            </p:tav>
                                          </p:tavLst>
                                        </p:anim>
                                      </p:childTnLst>
                                    </p:cTn>
                                  </p:par>
                                </p:childTnLst>
                              </p:cTn>
                            </p:par>
                            <p:par>
                              <p:cTn id="92" fill="hold">
                                <p:stCondLst>
                                  <p:cond delay="7250"/>
                                </p:stCondLst>
                                <p:childTnLst>
                                  <p:par>
                                    <p:cTn id="93" presetID="22" presetClass="entr" presetSubtype="8" fill="hold" grpId="0" nodeType="after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wipe(left)">
                                          <p:cBhvr>
                                            <p:cTn id="95" dur="500"/>
                                            <p:tgtEl>
                                              <p:spTgt spid="44"/>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45"/>
                                            </p:tgtEl>
                                            <p:attrNameLst>
                                              <p:attrName>style.visibility</p:attrName>
                                            </p:attrNameLst>
                                          </p:cBhvr>
                                          <p:to>
                                            <p:strVal val="visible"/>
                                          </p:to>
                                        </p:set>
                                        <p:animEffect transition="in" filter="wipe(left)">
                                          <p:cBhvr>
                                            <p:cTn id="9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4" grpId="0" bldLvl="0" animBg="1"/>
          <p:bldP spid="15" grpId="0" bldLvl="0" animBg="1"/>
          <p:bldP spid="16" grpId="0" bldLvl="0" animBg="1"/>
          <p:bldP spid="17" grpId="0" bldLvl="0" animBg="1"/>
          <p:bldP spid="40" grpId="0"/>
          <p:bldP spid="41" grpId="0"/>
          <p:bldP spid="42" grpId="0"/>
          <p:bldP spid="43" grpId="0"/>
          <p:bldP spid="44" grpId="0"/>
          <p:bldP spid="45"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92150" y="749300"/>
            <a:ext cx="6760210" cy="3248025"/>
          </a:xfrm>
        </p:spPr>
        <p:txBody>
          <a:bodyPr>
            <a:normAutofit fontScale="90000" lnSpcReduction="20000"/>
          </a:bodyPr>
          <a:p>
            <a:pPr>
              <a:buFont typeface="Wingdings" panose="05000000000000000000" charset="0"/>
              <a:buChar char="u"/>
            </a:pPr>
            <a:r>
              <a:rPr lang="zh-CN" altLang="en-US" sz="1600">
                <a:solidFill>
                  <a:schemeClr val="tx1">
                    <a:lumMod val="75000"/>
                    <a:lumOff val="25000"/>
                  </a:schemeClr>
                </a:solidFill>
              </a:rPr>
              <a:t>基于完全深度语义的网络模型。</a:t>
            </a:r>
            <a:endParaRPr lang="zh-CN" altLang="en-US" sz="1600">
              <a:solidFill>
                <a:schemeClr val="tx1">
                  <a:lumMod val="75000"/>
                  <a:lumOff val="25000"/>
                </a:schemeClr>
              </a:solidFill>
            </a:endParaRPr>
          </a:p>
          <a:p>
            <a:pPr algn="l"/>
            <a:r>
              <a:rPr lang="zh-CN" altLang="en-US" sz="1400">
                <a:solidFill>
                  <a:srgbClr val="C00000"/>
                </a:solidFill>
              </a:rPr>
              <a:t>DSW使用先进的技术对对象进行赋义，可进行线性与空间向量的自由转换。</a:t>
            </a:r>
            <a:endParaRPr lang="zh-CN" altLang="en-US" sz="1400">
              <a:solidFill>
                <a:srgbClr val="C00000"/>
              </a:solidFill>
            </a:endParaRPr>
          </a:p>
          <a:p>
            <a:pPr marL="0" indent="0" algn="l">
              <a:buNone/>
            </a:pPr>
            <a:endParaRPr lang="zh-CN" altLang="en-US" sz="1400">
              <a:solidFill>
                <a:srgbClr val="C00000"/>
              </a:solidFill>
            </a:endParaRPr>
          </a:p>
          <a:p>
            <a:pPr>
              <a:buFont typeface="Wingdings" panose="05000000000000000000" charset="0"/>
              <a:buChar char="u"/>
            </a:pPr>
            <a:r>
              <a:rPr lang="zh-CN" altLang="en-US" sz="1600">
                <a:solidFill>
                  <a:schemeClr val="tx1">
                    <a:lumMod val="75000"/>
                    <a:lumOff val="25000"/>
                  </a:schemeClr>
                </a:solidFill>
              </a:rPr>
              <a:t>将人工智能“知识驱动”与“数据驱动”两个方法结合起来的模型。</a:t>
            </a:r>
            <a:endParaRPr lang="zh-CN" altLang="en-US" sz="1600">
              <a:solidFill>
                <a:schemeClr val="tx1">
                  <a:lumMod val="75000"/>
                  <a:lumOff val="25000"/>
                </a:schemeClr>
              </a:solidFill>
            </a:endParaRPr>
          </a:p>
          <a:p>
            <a:r>
              <a:rPr lang="zh-CN" altLang="en-US" sz="1400">
                <a:solidFill>
                  <a:srgbClr val="C00000"/>
                </a:solidFill>
              </a:rPr>
              <a:t>克服了深度学习概率统计方法带来的困难；</a:t>
            </a:r>
            <a:endParaRPr lang="zh-CN" altLang="en-US" sz="1400">
              <a:solidFill>
                <a:srgbClr val="C00000"/>
              </a:solidFill>
            </a:endParaRPr>
          </a:p>
          <a:p>
            <a:r>
              <a:rPr lang="en-US" altLang="zh-CN" sz="1400">
                <a:solidFill>
                  <a:srgbClr val="C00000"/>
                </a:solidFill>
              </a:rPr>
              <a:t>“</a:t>
            </a:r>
            <a:r>
              <a:rPr lang="zh-CN" altLang="en-US" sz="1400">
                <a:solidFill>
                  <a:srgbClr val="C00000"/>
                </a:solidFill>
              </a:rPr>
              <a:t>知识驱动”</a:t>
            </a:r>
            <a:r>
              <a:rPr lang="en-US" altLang="zh-CN" sz="1400">
                <a:solidFill>
                  <a:srgbClr val="C00000"/>
                </a:solidFill>
              </a:rPr>
              <a:t>=</a:t>
            </a:r>
            <a:r>
              <a:rPr lang="zh-CN" altLang="en-US" sz="1400">
                <a:solidFill>
                  <a:srgbClr val="C00000"/>
                </a:solidFill>
                <a:sym typeface="+mn-ea"/>
              </a:rPr>
              <a:t>离散符号</a:t>
            </a:r>
            <a:r>
              <a:rPr lang="en-US" altLang="zh-CN" sz="1400">
                <a:solidFill>
                  <a:srgbClr val="C00000"/>
                </a:solidFill>
                <a:sym typeface="+mn-ea"/>
              </a:rPr>
              <a:t>+</a:t>
            </a:r>
            <a:r>
              <a:rPr lang="zh-CN" altLang="en-US" sz="1400">
                <a:solidFill>
                  <a:srgbClr val="C00000"/>
                </a:solidFill>
              </a:rPr>
              <a:t>语义，可理解；</a:t>
            </a:r>
            <a:endParaRPr lang="zh-CN" altLang="en-US" sz="1400">
              <a:solidFill>
                <a:srgbClr val="C00000"/>
              </a:solidFill>
            </a:endParaRPr>
          </a:p>
          <a:p>
            <a:r>
              <a:rPr lang="en-US" altLang="zh-CN" sz="1400">
                <a:solidFill>
                  <a:srgbClr val="C00000"/>
                </a:solidFill>
              </a:rPr>
              <a:t>”</a:t>
            </a:r>
            <a:r>
              <a:rPr lang="zh-CN" altLang="en-US" sz="1400">
                <a:solidFill>
                  <a:srgbClr val="C00000"/>
                </a:solidFill>
              </a:rPr>
              <a:t>数据驱动”</a:t>
            </a:r>
            <a:r>
              <a:rPr lang="en-US" altLang="zh-CN" sz="1400">
                <a:solidFill>
                  <a:srgbClr val="C00000"/>
                </a:solidFill>
              </a:rPr>
              <a:t>=</a:t>
            </a:r>
            <a:r>
              <a:rPr lang="zh-CN" altLang="en-US" sz="1400">
                <a:solidFill>
                  <a:srgbClr val="C00000"/>
                </a:solidFill>
                <a:sym typeface="+mn-ea"/>
              </a:rPr>
              <a:t>高维向量</a:t>
            </a:r>
            <a:r>
              <a:rPr lang="en-US" altLang="zh-CN" sz="1400">
                <a:solidFill>
                  <a:srgbClr val="C00000"/>
                </a:solidFill>
                <a:sym typeface="+mn-ea"/>
              </a:rPr>
              <a:t>+</a:t>
            </a:r>
            <a:r>
              <a:rPr lang="zh-CN" altLang="en-US" sz="1400">
                <a:solidFill>
                  <a:srgbClr val="C00000"/>
                </a:solidFill>
              </a:rPr>
              <a:t>黑箱</a:t>
            </a:r>
            <a:r>
              <a:rPr lang="zh-CN" altLang="en-US" sz="1400">
                <a:solidFill>
                  <a:srgbClr val="C00000"/>
                </a:solidFill>
                <a:sym typeface="+mn-ea"/>
              </a:rPr>
              <a:t>模型</a:t>
            </a:r>
            <a:r>
              <a:rPr lang="zh-CN" altLang="en-US" sz="1400">
                <a:solidFill>
                  <a:srgbClr val="C00000"/>
                </a:solidFill>
              </a:rPr>
              <a:t>，不可理解。</a:t>
            </a:r>
            <a:endParaRPr lang="zh-CN" altLang="en-US" sz="1400">
              <a:solidFill>
                <a:srgbClr val="C00000"/>
              </a:solidFill>
            </a:endParaRPr>
          </a:p>
          <a:p>
            <a:pPr marL="0" indent="0">
              <a:buNone/>
            </a:pPr>
            <a:endParaRPr lang="zh-CN" altLang="en-US" sz="1400">
              <a:solidFill>
                <a:srgbClr val="C00000"/>
              </a:solidFill>
            </a:endParaRPr>
          </a:p>
          <a:p>
            <a:pPr>
              <a:buFont typeface="Wingdings" panose="05000000000000000000" charset="0"/>
              <a:buChar char="u"/>
            </a:pPr>
            <a:r>
              <a:rPr lang="zh-CN" altLang="en-US" sz="1600">
                <a:solidFill>
                  <a:schemeClr val="tx1">
                    <a:lumMod val="75000"/>
                    <a:lumOff val="25000"/>
                  </a:schemeClr>
                </a:solidFill>
                <a:sym typeface="+mn-ea"/>
              </a:rPr>
              <a:t>基于“小数据”的人工智能模型。</a:t>
            </a:r>
            <a:endParaRPr lang="zh-CN" altLang="en-US" sz="1400">
              <a:sym typeface="+mn-ea"/>
            </a:endParaRPr>
          </a:p>
          <a:p>
            <a:pPr algn="l"/>
            <a:r>
              <a:rPr lang="zh-CN" altLang="en-US" sz="1400">
                <a:solidFill>
                  <a:srgbClr val="C00000"/>
                </a:solidFill>
                <a:sym typeface="+mn-ea"/>
              </a:rPr>
              <a:t>DSW模仿人类的学习方式，使用“有限数据”，而非“大数据”进行学习；</a:t>
            </a:r>
            <a:endParaRPr lang="zh-CN" altLang="en-US" sz="1400">
              <a:solidFill>
                <a:srgbClr val="C00000"/>
              </a:solidFill>
              <a:sym typeface="+mn-ea"/>
            </a:endParaRPr>
          </a:p>
          <a:p>
            <a:pPr algn="l"/>
            <a:r>
              <a:rPr lang="zh-CN" altLang="en-US" sz="1400">
                <a:solidFill>
                  <a:srgbClr val="C00000"/>
                </a:solidFill>
                <a:sym typeface="+mn-ea"/>
              </a:rPr>
              <a:t>鲁棒性非常强，不怕垃圾</a:t>
            </a:r>
            <a:r>
              <a:rPr lang="zh-CN" altLang="en-US" sz="1400">
                <a:solidFill>
                  <a:srgbClr val="C00000"/>
                </a:solidFill>
              </a:rPr>
              <a:t>数据、数据量不够带来的问题。</a:t>
            </a:r>
            <a:endParaRPr lang="zh-CN" altLang="en-US" sz="1400">
              <a:solidFill>
                <a:srgbClr val="C00000"/>
              </a:solidFill>
            </a:endParaRPr>
          </a:p>
          <a:p>
            <a:pPr marL="0" indent="0" algn="l">
              <a:buNone/>
            </a:pPr>
            <a:endParaRPr lang="zh-CN" altLang="en-US" sz="1400">
              <a:solidFill>
                <a:srgbClr val="C00000"/>
              </a:solidFill>
            </a:endParaRPr>
          </a:p>
          <a:p>
            <a:pPr algn="l">
              <a:buFont typeface="Wingdings" panose="05000000000000000000" charset="0"/>
              <a:buChar char="u"/>
            </a:pPr>
            <a:r>
              <a:rPr lang="zh-CN" altLang="en-US" sz="1600">
                <a:solidFill>
                  <a:schemeClr val="tx1">
                    <a:lumMod val="75000"/>
                    <a:lumOff val="25000"/>
                  </a:schemeClr>
                </a:solidFill>
              </a:rPr>
              <a:t>具有较强推广、领域迁移</a:t>
            </a:r>
            <a:r>
              <a:rPr lang="zh-CN" altLang="en-US" sz="1600">
                <a:solidFill>
                  <a:schemeClr val="tx1">
                    <a:lumMod val="75000"/>
                    <a:lumOff val="25000"/>
                  </a:schemeClr>
                </a:solidFill>
                <a:sym typeface="+mn-ea"/>
              </a:rPr>
              <a:t>能力</a:t>
            </a:r>
            <a:r>
              <a:rPr lang="zh-CN" altLang="en-US" sz="1600">
                <a:solidFill>
                  <a:schemeClr val="tx1">
                    <a:lumMod val="75000"/>
                    <a:lumOff val="25000"/>
                  </a:schemeClr>
                </a:solidFill>
              </a:rPr>
              <a:t>的模型。</a:t>
            </a:r>
            <a:endParaRPr lang="zh-CN" altLang="en-US" sz="1400">
              <a:solidFill>
                <a:srgbClr val="C00000"/>
              </a:solidFill>
            </a:endParaRPr>
          </a:p>
          <a:p>
            <a:pPr algn="l"/>
            <a:r>
              <a:rPr lang="zh-CN" altLang="en-US" sz="1400">
                <a:solidFill>
                  <a:srgbClr val="C00000"/>
                </a:solidFill>
              </a:rPr>
              <a:t>当前的深度学习方法都是就事论事，很难推广到不同领域；</a:t>
            </a:r>
            <a:endParaRPr lang="zh-CN" altLang="en-US" sz="1400">
              <a:solidFill>
                <a:srgbClr val="C00000"/>
              </a:solidFill>
            </a:endParaRPr>
          </a:p>
          <a:p>
            <a:pPr algn="l"/>
            <a:r>
              <a:rPr lang="en-US" altLang="zh-CN" sz="1400">
                <a:solidFill>
                  <a:srgbClr val="C00000"/>
                </a:solidFill>
              </a:rPr>
              <a:t>DSW</a:t>
            </a:r>
            <a:r>
              <a:rPr lang="zh-CN" altLang="en-US" sz="1400">
                <a:solidFill>
                  <a:srgbClr val="C00000"/>
                </a:solidFill>
              </a:rPr>
              <a:t>使用了先进的领域管理技术，可以使知识的领域迁移和推广轻而易举。</a:t>
            </a:r>
            <a:endParaRPr lang="zh-CN" altLang="en-US" sz="1400">
              <a:solidFill>
                <a:srgbClr val="C00000"/>
              </a:solidFill>
            </a:endParaRPr>
          </a:p>
        </p:txBody>
      </p:sp>
      <p:sp>
        <p:nvSpPr>
          <p:cNvPr id="4" name="矩形 3"/>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Text Box 18"/>
          <p:cNvSpPr txBox="1">
            <a:spLocks noChangeArrowheads="1"/>
          </p:cNvSpPr>
          <p:nvPr/>
        </p:nvSpPr>
        <p:spPr bwMode="gray">
          <a:xfrm>
            <a:off x="511810" y="63500"/>
            <a:ext cx="6538595"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sz="2000" dirty="0" smtClean="0">
                <a:solidFill>
                  <a:schemeClr val="bg1"/>
                </a:solidFill>
                <a:latin typeface="微软雅黑" panose="020B0503020204020204" pitchFamily="34" charset="-122"/>
                <a:ea typeface="微软雅黑" panose="020B0503020204020204" pitchFamily="34" charset="-122"/>
                <a:sym typeface="+mn-ea"/>
              </a:rPr>
              <a:t>技术优势/0</a:t>
            </a:r>
            <a:r>
              <a:rPr lang="en-US" altLang="zh-CN" sz="2000" dirty="0" smtClean="0">
                <a:solidFill>
                  <a:schemeClr val="bg1"/>
                </a:solidFill>
                <a:latin typeface="微软雅黑" panose="020B0503020204020204" pitchFamily="34" charset="-122"/>
                <a:ea typeface="微软雅黑" panose="020B0503020204020204" pitchFamily="34" charset="-122"/>
                <a:sym typeface="+mn-ea"/>
              </a:rPr>
              <a:t>4</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女娲理解模型的四大技术优势</a:t>
            </a:r>
            <a:endParaRPr lang="zh-CN" altLang="en-US" sz="2000" dirty="0" smtClean="0">
              <a:solidFill>
                <a:schemeClr val="bg1"/>
              </a:solidFill>
              <a:latin typeface="微软雅黑" panose="020B0503020204020204" pitchFamily="34" charset="-122"/>
              <a:ea typeface="微软雅黑" panose="020B0503020204020204" pitchFamily="34" charset="-122"/>
            </a:endParaRPr>
          </a:p>
        </p:txBody>
      </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grpSp>
        <p:nvGrpSpPr>
          <p:cNvPr id="2" name="组合 1"/>
          <p:cNvGrpSpPr/>
          <p:nvPr/>
        </p:nvGrpSpPr>
        <p:grpSpPr>
          <a:xfrm>
            <a:off x="6095365" y="1891665"/>
            <a:ext cx="2964815" cy="2477135"/>
            <a:chOff x="1976" y="3585"/>
            <a:chExt cx="7035" cy="5148"/>
          </a:xfrm>
        </p:grpSpPr>
        <p:pic>
          <p:nvPicPr>
            <p:cNvPr id="16387" name="图片 18435" descr="QQ截图20150304095327"/>
            <p:cNvPicPr>
              <a:picLocks noChangeAspect="1"/>
            </p:cNvPicPr>
            <p:nvPr/>
          </p:nvPicPr>
          <p:blipFill>
            <a:blip r:embed="rId2">
              <a:clrChange>
                <a:clrFrom>
                  <a:srgbClr val="000000"/>
                </a:clrFrom>
                <a:clrTo>
                  <a:srgbClr val="000000">
                    <a:alpha val="0"/>
                  </a:srgbClr>
                </a:clrTo>
              </a:clrChange>
            </a:blip>
            <a:stretch>
              <a:fillRect/>
            </a:stretch>
          </p:blipFill>
          <p:spPr>
            <a:xfrm>
              <a:off x="1976" y="3585"/>
              <a:ext cx="7035" cy="5148"/>
            </a:xfrm>
            <a:prstGeom prst="rect">
              <a:avLst/>
            </a:prstGeom>
            <a:noFill/>
            <a:ln w="9525">
              <a:noFill/>
            </a:ln>
          </p:spPr>
        </p:pic>
        <p:sp>
          <p:nvSpPr>
            <p:cNvPr id="16388" name="文本框 18436"/>
            <p:cNvSpPr txBox="1"/>
            <p:nvPr/>
          </p:nvSpPr>
          <p:spPr>
            <a:xfrm>
              <a:off x="2301" y="5669"/>
              <a:ext cx="1940" cy="950"/>
            </a:xfrm>
            <a:prstGeom prst="rect">
              <a:avLst/>
            </a:prstGeom>
            <a:noFill/>
            <a:ln w="9525">
              <a:noFill/>
            </a:ln>
          </p:spPr>
          <p:txBody>
            <a:bodyPr wrap="square" anchor="t">
              <a:spAutoFit/>
            </a:bodyPr>
            <a:p>
              <a:pPr lvl="0" indent="0"/>
              <a:r>
                <a:rPr lang="zh-CN" altLang="en-US" sz="800" b="1" dirty="0">
                  <a:solidFill>
                    <a:schemeClr val="bg1"/>
                  </a:solidFill>
                  <a:latin typeface="Arial" panose="020B0604020202020204" pitchFamily="34" charset="0"/>
                  <a:ea typeface="宋体" panose="02010600030101010101" pitchFamily="2" charset="-122"/>
                </a:rPr>
                <a:t>我们项目本身做的就是问答系统。</a:t>
              </a:r>
              <a:endParaRPr lang="zh-CN" altLang="en-US" sz="800" b="1" dirty="0">
                <a:solidFill>
                  <a:schemeClr val="bg1"/>
                </a:solidFill>
                <a:latin typeface="Arial" panose="020B0604020202020204" pitchFamily="34" charset="0"/>
                <a:ea typeface="宋体" panose="02010600030101010101" pitchFamily="2" charset="-122"/>
              </a:endParaRPr>
            </a:p>
          </p:txBody>
        </p:sp>
        <p:sp>
          <p:nvSpPr>
            <p:cNvPr id="16389" name="文本框 18437"/>
            <p:cNvSpPr txBox="1"/>
            <p:nvPr/>
          </p:nvSpPr>
          <p:spPr>
            <a:xfrm>
              <a:off x="4727" y="4374"/>
              <a:ext cx="1940" cy="950"/>
            </a:xfrm>
            <a:prstGeom prst="rect">
              <a:avLst/>
            </a:prstGeom>
            <a:noFill/>
            <a:ln w="9525">
              <a:noFill/>
            </a:ln>
          </p:spPr>
          <p:txBody>
            <a:bodyPr wrap="square" anchor="t">
              <a:spAutoFit/>
            </a:bodyPr>
            <a:p>
              <a:pPr lvl="0" indent="0"/>
              <a:r>
                <a:rPr lang="zh-CN" altLang="en-US" sz="800" b="1" dirty="0">
                  <a:solidFill>
                    <a:schemeClr val="bg1"/>
                  </a:solidFill>
                  <a:latin typeface="Arial" panose="020B0604020202020204" pitchFamily="34" charset="0"/>
                  <a:ea typeface="宋体" panose="02010600030101010101" pitchFamily="2" charset="-122"/>
                </a:rPr>
                <a:t>项目通过不断的深入，可实现多形式产品。</a:t>
              </a:r>
              <a:endParaRPr lang="zh-CN" altLang="en-US" sz="800" b="1" dirty="0">
                <a:solidFill>
                  <a:schemeClr val="bg1"/>
                </a:solidFill>
                <a:latin typeface="Arial" panose="020B0604020202020204" pitchFamily="34" charset="0"/>
                <a:ea typeface="宋体" panose="02010600030101010101" pitchFamily="2" charset="-122"/>
              </a:endParaRPr>
            </a:p>
          </p:txBody>
        </p:sp>
        <p:sp>
          <p:nvSpPr>
            <p:cNvPr id="16390" name="文本框 18438"/>
            <p:cNvSpPr txBox="1"/>
            <p:nvPr/>
          </p:nvSpPr>
          <p:spPr>
            <a:xfrm>
              <a:off x="4808" y="7035"/>
              <a:ext cx="1940" cy="697"/>
            </a:xfrm>
            <a:prstGeom prst="rect">
              <a:avLst/>
            </a:prstGeom>
            <a:noFill/>
            <a:ln w="9525">
              <a:noFill/>
            </a:ln>
          </p:spPr>
          <p:txBody>
            <a:bodyPr wrap="square" anchor="t">
              <a:spAutoFit/>
            </a:bodyPr>
            <a:p>
              <a:pPr lvl="0" indent="0"/>
              <a:r>
                <a:rPr lang="zh-CN" altLang="en-US" sz="800" b="1" dirty="0">
                  <a:solidFill>
                    <a:schemeClr val="bg1"/>
                  </a:solidFill>
                  <a:latin typeface="Arial" panose="020B0604020202020204" pitchFamily="34" charset="0"/>
                  <a:ea typeface="宋体" panose="02010600030101010101" pitchFamily="2" charset="-122"/>
                </a:rPr>
                <a:t>先进的技术理论体系。</a:t>
              </a:r>
              <a:endParaRPr lang="zh-CN" altLang="en-US" sz="800" b="1" dirty="0">
                <a:solidFill>
                  <a:schemeClr val="bg1"/>
                </a:solidFill>
                <a:latin typeface="Arial" panose="020B0604020202020204" pitchFamily="34" charset="0"/>
                <a:ea typeface="宋体" panose="02010600030101010101" pitchFamily="2" charset="-122"/>
              </a:endParaRPr>
            </a:p>
          </p:txBody>
        </p:sp>
        <p:sp>
          <p:nvSpPr>
            <p:cNvPr id="16391" name="文本框 18439"/>
            <p:cNvSpPr txBox="1"/>
            <p:nvPr/>
          </p:nvSpPr>
          <p:spPr>
            <a:xfrm>
              <a:off x="4241" y="6028"/>
              <a:ext cx="1535" cy="443"/>
            </a:xfrm>
            <a:prstGeom prst="rect">
              <a:avLst/>
            </a:prstGeom>
            <a:noFill/>
            <a:ln w="9525">
              <a:noFill/>
            </a:ln>
          </p:spPr>
          <p:txBody>
            <a:bodyPr wrap="square" anchor="t">
              <a:spAutoFit/>
            </a:bodyPr>
            <a:p>
              <a:pPr lvl="0" indent="0"/>
              <a:r>
                <a:rPr lang="zh-CN" altLang="en-US" sz="800" b="1" dirty="0">
                  <a:solidFill>
                    <a:srgbClr val="333333"/>
                  </a:solidFill>
                  <a:latin typeface="Arial" panose="020B0604020202020204" pitchFamily="34" charset="0"/>
                  <a:ea typeface="宋体" panose="02010600030101010101" pitchFamily="2" charset="-122"/>
                </a:rPr>
                <a:t>自身优势</a:t>
              </a:r>
              <a:endParaRPr lang="zh-CN" altLang="en-US" sz="800" b="1" dirty="0">
                <a:solidFill>
                  <a:srgbClr val="333333"/>
                </a:solidFill>
                <a:latin typeface="Arial" panose="020B0604020202020204" pitchFamily="34" charset="0"/>
                <a:ea typeface="宋体" panose="02010600030101010101" pitchFamily="2" charset="-122"/>
              </a:endParaRPr>
            </a:p>
          </p:txBody>
        </p:sp>
        <p:sp>
          <p:nvSpPr>
            <p:cNvPr id="16392" name="文本框 18440"/>
            <p:cNvSpPr txBox="1"/>
            <p:nvPr/>
          </p:nvSpPr>
          <p:spPr>
            <a:xfrm>
              <a:off x="6749" y="4734"/>
              <a:ext cx="1535" cy="443"/>
            </a:xfrm>
            <a:prstGeom prst="rect">
              <a:avLst/>
            </a:prstGeom>
            <a:noFill/>
            <a:ln w="9525">
              <a:noFill/>
            </a:ln>
          </p:spPr>
          <p:txBody>
            <a:bodyPr wrap="square" anchor="t">
              <a:spAutoFit/>
            </a:bodyPr>
            <a:p>
              <a:pPr lvl="0" indent="0"/>
              <a:r>
                <a:rPr lang="zh-CN" altLang="en-US" sz="800" b="1" dirty="0">
                  <a:solidFill>
                    <a:srgbClr val="333333"/>
                  </a:solidFill>
                  <a:latin typeface="Arial" panose="020B0604020202020204" pitchFamily="34" charset="0"/>
                  <a:ea typeface="宋体" panose="02010600030101010101" pitchFamily="2" charset="-122"/>
                </a:rPr>
                <a:t>扩展优势</a:t>
              </a:r>
              <a:endParaRPr lang="zh-CN" altLang="en-US" sz="800" b="1" dirty="0">
                <a:solidFill>
                  <a:srgbClr val="333333"/>
                </a:solidFill>
                <a:latin typeface="Arial" panose="020B0604020202020204" pitchFamily="34" charset="0"/>
                <a:ea typeface="宋体" panose="02010600030101010101" pitchFamily="2" charset="-122"/>
              </a:endParaRPr>
            </a:p>
          </p:txBody>
        </p:sp>
        <p:sp>
          <p:nvSpPr>
            <p:cNvPr id="16393" name="文本框 18441"/>
            <p:cNvSpPr txBox="1"/>
            <p:nvPr/>
          </p:nvSpPr>
          <p:spPr>
            <a:xfrm>
              <a:off x="6749" y="7321"/>
              <a:ext cx="1535" cy="443"/>
            </a:xfrm>
            <a:prstGeom prst="rect">
              <a:avLst/>
            </a:prstGeom>
            <a:noFill/>
            <a:ln w="9525">
              <a:noFill/>
            </a:ln>
          </p:spPr>
          <p:txBody>
            <a:bodyPr wrap="square" anchor="t">
              <a:spAutoFit/>
            </a:bodyPr>
            <a:p>
              <a:pPr lvl="0" indent="0"/>
              <a:r>
                <a:rPr lang="zh-CN" altLang="en-US" sz="800" b="1" dirty="0">
                  <a:solidFill>
                    <a:srgbClr val="333333"/>
                  </a:solidFill>
                  <a:latin typeface="Arial" panose="020B0604020202020204" pitchFamily="34" charset="0"/>
                  <a:ea typeface="宋体" panose="02010600030101010101" pitchFamily="2" charset="-122"/>
                </a:rPr>
                <a:t>技术优势</a:t>
              </a:r>
              <a:endParaRPr lang="zh-CN" altLang="en-US" sz="800" b="1" dirty="0">
                <a:solidFill>
                  <a:srgbClr val="333333"/>
                </a:solidFill>
                <a:latin typeface="Arial" panose="020B0604020202020204" pitchFamily="34" charset="0"/>
                <a:ea typeface="宋体" panose="02010600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4"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trips(downLeft)">
                                      <p:cBhvr>
                                        <p:cTn id="7" dur="500"/>
                                        <p:tgtEl>
                                          <p:spTgt spid="3">
                                            <p:txEl>
                                              <p:pRg st="0" end="0"/>
                                            </p:txEl>
                                          </p:spTgt>
                                        </p:tgtEl>
                                      </p:cBhvr>
                                    </p:animEffect>
                                  </p:childTnLst>
                                </p:cTn>
                              </p:par>
                            </p:childTnLst>
                          </p:cTn>
                        </p:par>
                        <p:par>
                          <p:cTn id="8" fill="hold">
                            <p:stCondLst>
                              <p:cond delay="500"/>
                            </p:stCondLst>
                            <p:childTnLst>
                              <p:par>
                                <p:cTn id="9" presetID="18" presetClass="entr" presetSubtype="12" fill="hold" grpId="4"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strips(downLeft)">
                                      <p:cBhvr>
                                        <p:cTn id="11" dur="500"/>
                                        <p:tgtEl>
                                          <p:spTgt spid="3">
                                            <p:txEl>
                                              <p:pRg st="1" end="1"/>
                                            </p:txEl>
                                          </p:spTgt>
                                        </p:tgtEl>
                                      </p:cBhvr>
                                    </p:animEffect>
                                  </p:childTnLst>
                                </p:cTn>
                              </p:par>
                            </p:childTnLst>
                          </p:cTn>
                        </p:par>
                        <p:par>
                          <p:cTn id="12" fill="hold">
                            <p:stCondLst>
                              <p:cond delay="1000"/>
                            </p:stCondLst>
                            <p:childTnLst>
                              <p:par>
                                <p:cTn id="13" presetID="18" presetClass="entr" presetSubtype="12" fill="hold" grpId="4"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strips(downLeft)">
                                      <p:cBhvr>
                                        <p:cTn id="15" dur="500"/>
                                        <p:tgtEl>
                                          <p:spTgt spid="3">
                                            <p:txEl>
                                              <p:pRg st="3" end="3"/>
                                            </p:txEl>
                                          </p:spTgt>
                                        </p:tgtEl>
                                      </p:cBhvr>
                                    </p:animEffect>
                                  </p:childTnLst>
                                </p:cTn>
                              </p:par>
                            </p:childTnLst>
                          </p:cTn>
                        </p:par>
                        <p:par>
                          <p:cTn id="16" fill="hold">
                            <p:stCondLst>
                              <p:cond delay="1500"/>
                            </p:stCondLst>
                            <p:childTnLst>
                              <p:par>
                                <p:cTn id="17" presetID="18" presetClass="entr" presetSubtype="12" fill="hold" grpId="4"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strips(downLeft)">
                                      <p:cBhvr>
                                        <p:cTn id="19" dur="500"/>
                                        <p:tgtEl>
                                          <p:spTgt spid="3">
                                            <p:txEl>
                                              <p:pRg st="4" end="4"/>
                                            </p:txEl>
                                          </p:spTgt>
                                        </p:tgtEl>
                                      </p:cBhvr>
                                    </p:animEffect>
                                  </p:childTnLst>
                                </p:cTn>
                              </p:par>
                            </p:childTnLst>
                          </p:cTn>
                        </p:par>
                        <p:par>
                          <p:cTn id="20" fill="hold">
                            <p:stCondLst>
                              <p:cond delay="2000"/>
                            </p:stCondLst>
                            <p:childTnLst>
                              <p:par>
                                <p:cTn id="21" presetID="18" presetClass="entr" presetSubtype="12" fill="hold" grpId="4" nodeType="after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strips(downLeft)">
                                      <p:cBhvr>
                                        <p:cTn id="23" dur="500"/>
                                        <p:tgtEl>
                                          <p:spTgt spid="3">
                                            <p:txEl>
                                              <p:pRg st="5" end="5"/>
                                            </p:txEl>
                                          </p:spTgt>
                                        </p:tgtEl>
                                      </p:cBhvr>
                                    </p:animEffect>
                                  </p:childTnLst>
                                </p:cTn>
                              </p:par>
                            </p:childTnLst>
                          </p:cTn>
                        </p:par>
                        <p:par>
                          <p:cTn id="24" fill="hold">
                            <p:stCondLst>
                              <p:cond delay="2500"/>
                            </p:stCondLst>
                            <p:childTnLst>
                              <p:par>
                                <p:cTn id="25" presetID="18" presetClass="entr" presetSubtype="12" fill="hold" grpId="4" nodeType="after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strips(downLeft)">
                                      <p:cBhvr>
                                        <p:cTn id="27" dur="500"/>
                                        <p:tgtEl>
                                          <p:spTgt spid="3">
                                            <p:txEl>
                                              <p:pRg st="6" end="6"/>
                                            </p:txEl>
                                          </p:spTgt>
                                        </p:tgtEl>
                                      </p:cBhvr>
                                    </p:animEffect>
                                  </p:childTnLst>
                                </p:cTn>
                              </p:par>
                            </p:childTnLst>
                          </p:cTn>
                        </p:par>
                        <p:par>
                          <p:cTn id="28" fill="hold">
                            <p:stCondLst>
                              <p:cond delay="3000"/>
                            </p:stCondLst>
                            <p:childTnLst>
                              <p:par>
                                <p:cTn id="29" presetID="18" presetClass="entr" presetSubtype="12" fill="hold" grpId="4" nodeType="after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strips(downLeft)">
                                      <p:cBhvr>
                                        <p:cTn id="31" dur="500"/>
                                        <p:tgtEl>
                                          <p:spTgt spid="3">
                                            <p:txEl>
                                              <p:pRg st="8" end="8"/>
                                            </p:txEl>
                                          </p:spTgt>
                                        </p:tgtEl>
                                      </p:cBhvr>
                                    </p:animEffect>
                                  </p:childTnLst>
                                </p:cTn>
                              </p:par>
                            </p:childTnLst>
                          </p:cTn>
                        </p:par>
                        <p:par>
                          <p:cTn id="32" fill="hold">
                            <p:stCondLst>
                              <p:cond delay="3500"/>
                            </p:stCondLst>
                            <p:childTnLst>
                              <p:par>
                                <p:cTn id="33" presetID="18" presetClass="entr" presetSubtype="12" fill="hold" grpId="4" nodeType="after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strips(downLeft)">
                                      <p:cBhvr>
                                        <p:cTn id="35" dur="500"/>
                                        <p:tgtEl>
                                          <p:spTgt spid="3">
                                            <p:txEl>
                                              <p:pRg st="9" end="9"/>
                                            </p:txEl>
                                          </p:spTgt>
                                        </p:tgtEl>
                                      </p:cBhvr>
                                    </p:animEffect>
                                  </p:childTnLst>
                                </p:cTn>
                              </p:par>
                            </p:childTnLst>
                          </p:cTn>
                        </p:par>
                        <p:par>
                          <p:cTn id="36" fill="hold">
                            <p:stCondLst>
                              <p:cond delay="4000"/>
                            </p:stCondLst>
                            <p:childTnLst>
                              <p:par>
                                <p:cTn id="37" presetID="18" presetClass="entr" presetSubtype="12" fill="hold" grpId="4" nodeType="after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strips(downLeft)">
                                      <p:cBhvr>
                                        <p:cTn id="39" dur="500"/>
                                        <p:tgtEl>
                                          <p:spTgt spid="3">
                                            <p:txEl>
                                              <p:pRg st="10" end="10"/>
                                            </p:txEl>
                                          </p:spTgt>
                                        </p:tgtEl>
                                      </p:cBhvr>
                                    </p:animEffect>
                                  </p:childTnLst>
                                </p:cTn>
                              </p:par>
                            </p:childTnLst>
                          </p:cTn>
                        </p:par>
                        <p:par>
                          <p:cTn id="40" fill="hold">
                            <p:stCondLst>
                              <p:cond delay="4500"/>
                            </p:stCondLst>
                            <p:childTnLst>
                              <p:par>
                                <p:cTn id="41" presetID="18" presetClass="entr" presetSubtype="12" fill="hold" grpId="4" nodeType="after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strips(downLeft)">
                                      <p:cBhvr>
                                        <p:cTn id="43" dur="500"/>
                                        <p:tgtEl>
                                          <p:spTgt spid="3">
                                            <p:txEl>
                                              <p:pRg st="12" end="12"/>
                                            </p:txEl>
                                          </p:spTgt>
                                        </p:tgtEl>
                                      </p:cBhvr>
                                    </p:animEffect>
                                  </p:childTnLst>
                                </p:cTn>
                              </p:par>
                            </p:childTnLst>
                          </p:cTn>
                        </p:par>
                        <p:par>
                          <p:cTn id="44" fill="hold">
                            <p:stCondLst>
                              <p:cond delay="5000"/>
                            </p:stCondLst>
                            <p:childTnLst>
                              <p:par>
                                <p:cTn id="45" presetID="18" presetClass="entr" presetSubtype="12" fill="hold" grpId="4" nodeType="afterEffect">
                                  <p:stCondLst>
                                    <p:cond delay="0"/>
                                  </p:stCondLst>
                                  <p:childTnLst>
                                    <p:set>
                                      <p:cBhvr>
                                        <p:cTn id="46" dur="1" fill="hold">
                                          <p:stCondLst>
                                            <p:cond delay="0"/>
                                          </p:stCondLst>
                                        </p:cTn>
                                        <p:tgtEl>
                                          <p:spTgt spid="3">
                                            <p:txEl>
                                              <p:pRg st="13" end="13"/>
                                            </p:txEl>
                                          </p:spTgt>
                                        </p:tgtEl>
                                        <p:attrNameLst>
                                          <p:attrName>style.visibility</p:attrName>
                                        </p:attrNameLst>
                                      </p:cBhvr>
                                      <p:to>
                                        <p:strVal val="visible"/>
                                      </p:to>
                                    </p:set>
                                    <p:animEffect transition="in" filter="strips(downLeft)">
                                      <p:cBhvr>
                                        <p:cTn id="47" dur="500"/>
                                        <p:tgtEl>
                                          <p:spTgt spid="3">
                                            <p:txEl>
                                              <p:pRg st="13" end="13"/>
                                            </p:txEl>
                                          </p:spTgt>
                                        </p:tgtEl>
                                      </p:cBhvr>
                                    </p:animEffect>
                                  </p:childTnLst>
                                </p:cTn>
                              </p:par>
                            </p:childTnLst>
                          </p:cTn>
                        </p:par>
                        <p:par>
                          <p:cTn id="48" fill="hold">
                            <p:stCondLst>
                              <p:cond delay="5500"/>
                            </p:stCondLst>
                            <p:childTnLst>
                              <p:par>
                                <p:cTn id="49" presetID="18" presetClass="entr" presetSubtype="12" fill="hold" grpId="4" nodeType="afterEffect">
                                  <p:stCondLst>
                                    <p:cond delay="0"/>
                                  </p:stCondLst>
                                  <p:childTnLst>
                                    <p:set>
                                      <p:cBhvr>
                                        <p:cTn id="50" dur="1" fill="hold">
                                          <p:stCondLst>
                                            <p:cond delay="0"/>
                                          </p:stCondLst>
                                        </p:cTn>
                                        <p:tgtEl>
                                          <p:spTgt spid="3">
                                            <p:txEl>
                                              <p:pRg st="14" end="14"/>
                                            </p:txEl>
                                          </p:spTgt>
                                        </p:tgtEl>
                                        <p:attrNameLst>
                                          <p:attrName>style.visibility</p:attrName>
                                        </p:attrNameLst>
                                      </p:cBhvr>
                                      <p:to>
                                        <p:strVal val="visible"/>
                                      </p:to>
                                    </p:set>
                                    <p:animEffect transition="in" filter="strips(downLeft)">
                                      <p:cBhvr>
                                        <p:cTn id="51" dur="500"/>
                                        <p:tgtEl>
                                          <p:spTgt spid="3">
                                            <p:txEl>
                                              <p:pRg st="14" end="14"/>
                                            </p:txEl>
                                          </p:spTgt>
                                        </p:tgtEl>
                                      </p:cBhvr>
                                    </p:animEffect>
                                  </p:childTnLst>
                                </p:cTn>
                              </p:par>
                            </p:childTnLst>
                          </p:cTn>
                        </p:par>
                        <p:par>
                          <p:cTn id="52" fill="hold">
                            <p:stCondLst>
                              <p:cond delay="6000"/>
                            </p:stCondLst>
                            <p:childTnLst>
                              <p:par>
                                <p:cTn id="53" presetID="22" presetClass="entr" presetSubtype="4" fill="hold" nodeType="after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wipe(down)">
                                      <p:cBhvr>
                                        <p:cTn id="5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2" build="p"/>
      <p:bldP spid="3" grpId="3" build="p"/>
      <p:bldP spid="3" grpId="4"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Text Box 18"/>
          <p:cNvSpPr txBox="1">
            <a:spLocks noChangeArrowheads="1"/>
          </p:cNvSpPr>
          <p:nvPr/>
        </p:nvSpPr>
        <p:spPr bwMode="gray">
          <a:xfrm>
            <a:off x="511810" y="63500"/>
            <a:ext cx="5788660"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sz="2000" dirty="0" smtClean="0">
                <a:solidFill>
                  <a:schemeClr val="bg1"/>
                </a:solidFill>
                <a:latin typeface="微软雅黑" panose="020B0503020204020204" pitchFamily="34" charset="-122"/>
                <a:ea typeface="微软雅黑" panose="020B0503020204020204" pitchFamily="34" charset="-122"/>
                <a:sym typeface="+mn-ea"/>
              </a:rPr>
              <a:t>技术优势/</a:t>
            </a:r>
            <a:r>
              <a:rPr lang="en-US" altLang="zh-CN" sz="2000" dirty="0" smtClean="0">
                <a:solidFill>
                  <a:schemeClr val="bg1"/>
                </a:solidFill>
                <a:latin typeface="微软雅黑" panose="020B0503020204020204" pitchFamily="34" charset="-122"/>
                <a:ea typeface="微软雅黑" panose="020B0503020204020204" pitchFamily="34" charset="-122"/>
                <a:sym typeface="+mn-ea"/>
              </a:rPr>
              <a:t>05</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NvwaBot涉及的相关技术</a:t>
            </a:r>
            <a:endParaRPr lang="zh-CN" altLang="en-US" sz="2000" dirty="0" smtClean="0">
              <a:solidFill>
                <a:schemeClr val="bg1"/>
              </a:solidFill>
              <a:latin typeface="微软雅黑" panose="020B0503020204020204" pitchFamily="34" charset="-122"/>
              <a:ea typeface="微软雅黑" panose="020B0503020204020204" pitchFamily="34" charset="-122"/>
            </a:endParaRPr>
          </a:p>
        </p:txBody>
      </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sp>
        <p:nvSpPr>
          <p:cNvPr id="14" name="椭圆 13"/>
          <p:cNvSpPr/>
          <p:nvPr/>
        </p:nvSpPr>
        <p:spPr>
          <a:xfrm>
            <a:off x="1131570" y="1163955"/>
            <a:ext cx="1478280" cy="1373505"/>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solidFill>
                  <a:prstClr val="white"/>
                </a:solidFill>
                <a:latin typeface="+mj-ea"/>
                <a:ea typeface="+mj-ea"/>
              </a:rPr>
              <a:t>自然语言语义解析</a:t>
            </a:r>
            <a:endParaRPr lang="zh-CN" altLang="en-US" sz="1200" dirty="0">
              <a:solidFill>
                <a:prstClr val="white"/>
              </a:solidFill>
              <a:latin typeface="+mj-ea"/>
              <a:ea typeface="+mj-ea"/>
            </a:endParaRPr>
          </a:p>
        </p:txBody>
      </p:sp>
      <p:sp>
        <p:nvSpPr>
          <p:cNvPr id="2" name="椭圆 1"/>
          <p:cNvSpPr/>
          <p:nvPr/>
        </p:nvSpPr>
        <p:spPr>
          <a:xfrm>
            <a:off x="2747645" y="1163955"/>
            <a:ext cx="1478280" cy="1373505"/>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r>
              <a:rPr lang="zh-CN" altLang="en-US" sz="1200" dirty="0">
                <a:solidFill>
                  <a:prstClr val="white"/>
                </a:solidFill>
                <a:latin typeface="+mj-ea"/>
                <a:ea typeface="+mj-ea"/>
                <a:sym typeface="+mn-ea"/>
              </a:rPr>
              <a:t>机器学习深度语义</a:t>
            </a:r>
            <a:endParaRPr lang="zh-CN" altLang="en-US" sz="1200" dirty="0">
              <a:solidFill>
                <a:prstClr val="white"/>
              </a:solidFill>
              <a:latin typeface="+mj-ea"/>
              <a:ea typeface="+mj-ea"/>
              <a:sym typeface="+mn-ea"/>
            </a:endParaRPr>
          </a:p>
        </p:txBody>
      </p:sp>
      <p:sp>
        <p:nvSpPr>
          <p:cNvPr id="3" name="椭圆 2"/>
          <p:cNvSpPr/>
          <p:nvPr/>
        </p:nvSpPr>
        <p:spPr>
          <a:xfrm>
            <a:off x="4497705" y="1163955"/>
            <a:ext cx="1478280" cy="1373505"/>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solidFill>
                  <a:prstClr val="white"/>
                </a:solidFill>
                <a:latin typeface="+mj-ea"/>
                <a:ea typeface="+mj-ea"/>
              </a:rPr>
              <a:t>状态管理多轮对话</a:t>
            </a:r>
            <a:endParaRPr lang="zh-CN" altLang="en-US" sz="1200" dirty="0">
              <a:solidFill>
                <a:prstClr val="white"/>
              </a:solidFill>
              <a:latin typeface="+mj-ea"/>
              <a:ea typeface="+mj-ea"/>
            </a:endParaRPr>
          </a:p>
        </p:txBody>
      </p:sp>
      <p:sp>
        <p:nvSpPr>
          <p:cNvPr id="5" name="椭圆 4"/>
          <p:cNvSpPr/>
          <p:nvPr/>
        </p:nvSpPr>
        <p:spPr>
          <a:xfrm>
            <a:off x="6282690" y="1163955"/>
            <a:ext cx="1478280" cy="1373505"/>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solidFill>
                  <a:prstClr val="white"/>
                </a:solidFill>
                <a:latin typeface="+mj-ea"/>
                <a:ea typeface="+mj-ea"/>
              </a:rPr>
              <a:t>词库识别与抽取</a:t>
            </a:r>
            <a:endParaRPr lang="zh-CN" altLang="en-US" sz="1200" dirty="0">
              <a:solidFill>
                <a:prstClr val="white"/>
              </a:solidFill>
              <a:latin typeface="+mj-ea"/>
              <a:ea typeface="+mj-ea"/>
            </a:endParaRPr>
          </a:p>
        </p:txBody>
      </p:sp>
      <p:sp>
        <p:nvSpPr>
          <p:cNvPr id="6" name="椭圆 5"/>
          <p:cNvSpPr/>
          <p:nvPr/>
        </p:nvSpPr>
        <p:spPr>
          <a:xfrm>
            <a:off x="1138555" y="2934970"/>
            <a:ext cx="1478280" cy="1373505"/>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solidFill>
                  <a:prstClr val="white"/>
                </a:solidFill>
                <a:latin typeface="+mj-ea"/>
                <a:ea typeface="+mj-ea"/>
                <a:sym typeface="+mn-ea"/>
              </a:rPr>
              <a:t>对话引擎</a:t>
            </a:r>
            <a:endParaRPr lang="zh-CN" altLang="en-US" sz="1200" dirty="0">
              <a:solidFill>
                <a:prstClr val="white"/>
              </a:solidFill>
              <a:latin typeface="+mj-ea"/>
              <a:ea typeface="+mj-ea"/>
              <a:sym typeface="+mn-ea"/>
            </a:endParaRPr>
          </a:p>
        </p:txBody>
      </p:sp>
      <p:sp>
        <p:nvSpPr>
          <p:cNvPr id="7" name="椭圆 6"/>
          <p:cNvSpPr/>
          <p:nvPr/>
        </p:nvSpPr>
        <p:spPr>
          <a:xfrm>
            <a:off x="2747645" y="2934970"/>
            <a:ext cx="1478280" cy="1373505"/>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solidFill>
                  <a:prstClr val="white"/>
                </a:solidFill>
                <a:latin typeface="+mj-ea"/>
                <a:ea typeface="+mj-ea"/>
              </a:rPr>
              <a:t>模式识别与自动学习</a:t>
            </a:r>
            <a:endParaRPr lang="zh-CN" altLang="en-US" sz="1200" dirty="0">
              <a:solidFill>
                <a:prstClr val="white"/>
              </a:solidFill>
              <a:latin typeface="+mj-ea"/>
              <a:ea typeface="+mj-ea"/>
            </a:endParaRPr>
          </a:p>
        </p:txBody>
      </p:sp>
      <p:sp>
        <p:nvSpPr>
          <p:cNvPr id="8" name="椭圆 7"/>
          <p:cNvSpPr/>
          <p:nvPr/>
        </p:nvSpPr>
        <p:spPr>
          <a:xfrm>
            <a:off x="4497705" y="2934970"/>
            <a:ext cx="1478280" cy="1373505"/>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solidFill>
                  <a:prstClr val="white"/>
                </a:solidFill>
                <a:latin typeface="+mj-ea"/>
                <a:ea typeface="+mj-ea"/>
              </a:rPr>
              <a:t>自我认知与情感计算</a:t>
            </a:r>
            <a:endParaRPr lang="zh-CN" altLang="en-US" sz="1200" dirty="0">
              <a:solidFill>
                <a:prstClr val="white"/>
              </a:solidFill>
              <a:latin typeface="+mj-ea"/>
              <a:ea typeface="+mj-ea"/>
            </a:endParaRPr>
          </a:p>
        </p:txBody>
      </p:sp>
      <p:sp>
        <p:nvSpPr>
          <p:cNvPr id="9" name="椭圆 8"/>
          <p:cNvSpPr/>
          <p:nvPr/>
        </p:nvSpPr>
        <p:spPr>
          <a:xfrm>
            <a:off x="6289675" y="2934970"/>
            <a:ext cx="1478280" cy="1373505"/>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solidFill>
                  <a:prstClr val="white"/>
                </a:solidFill>
                <a:latin typeface="+mj-ea"/>
                <a:ea typeface="+mj-ea"/>
              </a:rPr>
              <a:t>微信钉钉等平台接入</a:t>
            </a:r>
            <a:endParaRPr lang="zh-CN" altLang="en-US" sz="1200" dirty="0">
              <a:solidFill>
                <a:prstClr val="white"/>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0-#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0-#ppt_w/2"/>
                                          </p:val>
                                        </p:tav>
                                        <p:tav tm="100000">
                                          <p:val>
                                            <p:strVal val="#ppt_x"/>
                                          </p:val>
                                        </p:tav>
                                      </p:tavLst>
                                    </p:anim>
                                    <p:anim calcmode="lin" valueType="num">
                                      <p:cBhvr additive="base">
                                        <p:cTn id="23" dur="500" fill="hold"/>
                                        <p:tgtEl>
                                          <p:spTgt spid="5"/>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0-#ppt_w/2"/>
                                          </p:val>
                                        </p:tav>
                                        <p:tav tm="100000">
                                          <p:val>
                                            <p:strVal val="#ppt_x"/>
                                          </p:val>
                                        </p:tav>
                                      </p:tavLst>
                                    </p:anim>
                                    <p:anim calcmode="lin" valueType="num">
                                      <p:cBhvr additive="base">
                                        <p:cTn id="28" dur="500" fill="hold"/>
                                        <p:tgtEl>
                                          <p:spTgt spid="6"/>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0-#ppt_w/2"/>
                                          </p:val>
                                        </p:tav>
                                        <p:tav tm="100000">
                                          <p:val>
                                            <p:strVal val="#ppt_x"/>
                                          </p:val>
                                        </p:tav>
                                      </p:tavLst>
                                    </p:anim>
                                    <p:anim calcmode="lin" valueType="num">
                                      <p:cBhvr additive="base">
                                        <p:cTn id="33" dur="500" fill="hold"/>
                                        <p:tgtEl>
                                          <p:spTgt spid="7"/>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0-#ppt_w/2"/>
                                          </p:val>
                                        </p:tav>
                                        <p:tav tm="100000">
                                          <p:val>
                                            <p:strVal val="#ppt_x"/>
                                          </p:val>
                                        </p:tav>
                                      </p:tavLst>
                                    </p:anim>
                                    <p:anim calcmode="lin" valueType="num">
                                      <p:cBhvr additive="base">
                                        <p:cTn id="38" dur="500" fill="hold"/>
                                        <p:tgtEl>
                                          <p:spTgt spid="8"/>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8"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0-#ppt_w/2"/>
                                          </p:val>
                                        </p:tav>
                                        <p:tav tm="100000">
                                          <p:val>
                                            <p:strVal val="#ppt_x"/>
                                          </p:val>
                                        </p:tav>
                                      </p:tavLst>
                                    </p:anim>
                                    <p:anim calcmode="lin" valueType="num">
                                      <p:cBhvr additive="base">
                                        <p:cTn id="43"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 grpId="0" bldLvl="0" animBg="1"/>
      <p:bldP spid="3" grpId="0" animBg="1"/>
      <p:bldP spid="5" grpId="0" animBg="1"/>
      <p:bldP spid="6" grpId="0" animBg="1"/>
      <p:bldP spid="7" grpId="0" bldLvl="0" animBg="1"/>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28650" y="2334895"/>
            <a:ext cx="7886700" cy="919480"/>
          </a:xfrm>
        </p:spPr>
        <p:txBody>
          <a:bodyPr>
            <a:normAutofit/>
          </a:bodyPr>
          <a:p>
            <a:r>
              <a:rPr lang="zh-CN" altLang="en-US" sz="1200">
                <a:solidFill>
                  <a:srgbClr val="C00000"/>
                </a:solidFill>
              </a:rPr>
              <a:t>深度学习不是</a:t>
            </a:r>
            <a:r>
              <a:rPr lang="en-US" altLang="zh-CN" sz="1200">
                <a:solidFill>
                  <a:srgbClr val="C00000"/>
                </a:solidFill>
              </a:rPr>
              <a:t>“</a:t>
            </a:r>
            <a:r>
              <a:rPr lang="zh-CN" altLang="en-US" sz="1200">
                <a:solidFill>
                  <a:srgbClr val="C00000"/>
                </a:solidFill>
              </a:rPr>
              <a:t>语义的</a:t>
            </a:r>
            <a:r>
              <a:rPr lang="en-US" altLang="zh-CN" sz="1200">
                <a:solidFill>
                  <a:srgbClr val="C00000"/>
                </a:solidFill>
              </a:rPr>
              <a:t>”——</a:t>
            </a:r>
            <a:r>
              <a:rPr lang="zh-CN" altLang="en-US" sz="1200">
                <a:solidFill>
                  <a:srgbClr val="C00000"/>
                </a:solidFill>
              </a:rPr>
              <a:t>基于已有答案库</a:t>
            </a:r>
            <a:r>
              <a:rPr lang="zh-CN" altLang="en-US" sz="1200">
                <a:solidFill>
                  <a:srgbClr val="C00000"/>
                </a:solidFill>
                <a:sym typeface="+mn-ea"/>
              </a:rPr>
              <a:t>的</a:t>
            </a:r>
            <a:r>
              <a:rPr lang="zh-CN" altLang="en-US" sz="1200">
                <a:solidFill>
                  <a:srgbClr val="C00000"/>
                </a:solidFill>
              </a:rPr>
              <a:t>抽取，不知道含义；</a:t>
            </a:r>
            <a:endParaRPr lang="zh-CN" altLang="en-US" sz="1200">
              <a:solidFill>
                <a:srgbClr val="C00000"/>
              </a:solidFill>
            </a:endParaRPr>
          </a:p>
          <a:p>
            <a:r>
              <a:rPr lang="zh-CN" altLang="en-US" sz="1200">
                <a:solidFill>
                  <a:srgbClr val="C00000"/>
                </a:solidFill>
              </a:rPr>
              <a:t>深度学习不是</a:t>
            </a:r>
            <a:r>
              <a:rPr lang="en-US" altLang="zh-CN" sz="1200">
                <a:solidFill>
                  <a:srgbClr val="C00000"/>
                </a:solidFill>
              </a:rPr>
              <a:t>“</a:t>
            </a:r>
            <a:r>
              <a:rPr lang="zh-CN" altLang="en-US" sz="1200">
                <a:solidFill>
                  <a:srgbClr val="C00000"/>
                </a:solidFill>
              </a:rPr>
              <a:t>可理解的</a:t>
            </a:r>
            <a:r>
              <a:rPr lang="en-US" altLang="zh-CN" sz="1200">
                <a:solidFill>
                  <a:srgbClr val="C00000"/>
                </a:solidFill>
              </a:rPr>
              <a:t>”——</a:t>
            </a:r>
            <a:r>
              <a:rPr lang="zh-CN" altLang="en-US" sz="1200">
                <a:solidFill>
                  <a:srgbClr val="C00000"/>
                </a:solidFill>
              </a:rPr>
              <a:t>基于黑盒概率连接值，人类读不懂；</a:t>
            </a:r>
            <a:endParaRPr lang="zh-CN" altLang="en-US" sz="1200">
              <a:solidFill>
                <a:srgbClr val="C00000"/>
              </a:solidFill>
            </a:endParaRPr>
          </a:p>
          <a:p>
            <a:r>
              <a:rPr lang="zh-CN" altLang="en-US" sz="1200">
                <a:solidFill>
                  <a:srgbClr val="C00000"/>
                </a:solidFill>
              </a:rPr>
              <a:t>深度学习不是</a:t>
            </a:r>
            <a:r>
              <a:rPr lang="en-US" altLang="zh-CN" sz="1200">
                <a:solidFill>
                  <a:srgbClr val="C00000"/>
                </a:solidFill>
              </a:rPr>
              <a:t>“</a:t>
            </a:r>
            <a:r>
              <a:rPr lang="zh-CN" altLang="en-US" sz="1200">
                <a:solidFill>
                  <a:srgbClr val="C00000"/>
                </a:solidFill>
              </a:rPr>
              <a:t>无监督、自动的</a:t>
            </a:r>
            <a:r>
              <a:rPr lang="en-US" altLang="zh-CN" sz="1200">
                <a:solidFill>
                  <a:srgbClr val="C00000"/>
                </a:solidFill>
              </a:rPr>
              <a:t>”——</a:t>
            </a:r>
            <a:r>
              <a:rPr lang="zh-CN" altLang="en-US" sz="1200">
                <a:solidFill>
                  <a:srgbClr val="C00000"/>
                </a:solidFill>
              </a:rPr>
              <a:t>基于人类标注（指导），无法自动化。</a:t>
            </a:r>
            <a:endParaRPr lang="zh-CN" altLang="en-US" sz="1200">
              <a:sym typeface="+mn-ea"/>
            </a:endParaRPr>
          </a:p>
        </p:txBody>
      </p:sp>
      <p:sp>
        <p:nvSpPr>
          <p:cNvPr id="4" name="矩形 3"/>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Text Box 18"/>
          <p:cNvSpPr txBox="1">
            <a:spLocks noChangeArrowheads="1"/>
          </p:cNvSpPr>
          <p:nvPr/>
        </p:nvSpPr>
        <p:spPr bwMode="gray">
          <a:xfrm>
            <a:off x="511810" y="63500"/>
            <a:ext cx="830707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sz="2000" dirty="0" smtClean="0">
                <a:solidFill>
                  <a:schemeClr val="bg1"/>
                </a:solidFill>
                <a:latin typeface="微软雅黑" panose="020B0503020204020204" pitchFamily="34" charset="-122"/>
                <a:ea typeface="微软雅黑" panose="020B0503020204020204" pitchFamily="34" charset="-122"/>
                <a:sym typeface="+mn-ea"/>
              </a:rPr>
              <a:t>技术优势/0</a:t>
            </a:r>
            <a:r>
              <a:rPr lang="en-US" altLang="zh-CN" sz="2000" dirty="0" smtClean="0">
                <a:solidFill>
                  <a:schemeClr val="bg1"/>
                </a:solidFill>
                <a:latin typeface="微软雅黑" panose="020B0503020204020204" pitchFamily="34" charset="-122"/>
                <a:ea typeface="微软雅黑" panose="020B0503020204020204" pitchFamily="34" charset="-122"/>
                <a:sym typeface="+mn-ea"/>
              </a:rPr>
              <a:t>6</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深度学习等技术在理解对话领域已被证明“走不通”！</a:t>
            </a:r>
            <a:endParaRPr lang="zh-CN" altLang="en-US" sz="2000" dirty="0" smtClean="0">
              <a:solidFill>
                <a:schemeClr val="bg1"/>
              </a:solidFill>
              <a:latin typeface="微软雅黑" panose="020B0503020204020204" pitchFamily="34" charset="-122"/>
              <a:ea typeface="微软雅黑" panose="020B0503020204020204" pitchFamily="34" charset="-122"/>
            </a:endParaRPr>
          </a:p>
        </p:txBody>
      </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sp>
        <p:nvSpPr>
          <p:cNvPr id="5" name="文本框 4"/>
          <p:cNvSpPr txBox="1"/>
          <p:nvPr/>
        </p:nvSpPr>
        <p:spPr>
          <a:xfrm>
            <a:off x="628650" y="634365"/>
            <a:ext cx="1635760" cy="243840"/>
          </a:xfrm>
          <a:prstGeom prst="rect">
            <a:avLst/>
          </a:prstGeom>
          <a:noFill/>
        </p:spPr>
        <p:txBody>
          <a:bodyPr wrap="none" lIns="0" tIns="0" rIns="0" bIns="0" rtlCol="0" anchor="t">
            <a:spAutoFit/>
          </a:bodyPr>
          <a:p>
            <a:r>
              <a:rPr lang="zh-CN" altLang="en-US" sz="1600" b="1">
                <a:solidFill>
                  <a:srgbClr val="C00000"/>
                </a:solidFill>
                <a:sym typeface="+mn-ea"/>
              </a:rPr>
              <a:t>以深度学习为例：</a:t>
            </a:r>
            <a:endParaRPr lang="zh-CN" altLang="en-US" sz="1600" b="1" dirty="0" smtClean="0">
              <a:solidFill>
                <a:srgbClr val="C00000"/>
              </a:solidFill>
              <a:latin typeface="微软雅黑" panose="020B0503020204020204" pitchFamily="34" charset="-122"/>
              <a:ea typeface="微软雅黑" panose="020B0503020204020204" pitchFamily="34" charset="-122"/>
              <a:sym typeface="+mn-ea"/>
            </a:endParaRPr>
          </a:p>
        </p:txBody>
      </p:sp>
      <p:sp>
        <p:nvSpPr>
          <p:cNvPr id="6" name="文本框 5"/>
          <p:cNvSpPr txBox="1"/>
          <p:nvPr/>
        </p:nvSpPr>
        <p:spPr>
          <a:xfrm>
            <a:off x="611505" y="1069340"/>
            <a:ext cx="7710170" cy="1074883"/>
          </a:xfrm>
          <a:prstGeom prst="roundRect">
            <a:avLst/>
          </a:prstGeom>
          <a:noFill/>
          <a:ln>
            <a:solidFill>
              <a:schemeClr val="accent3"/>
            </a:solidFill>
          </a:ln>
        </p:spPr>
        <p:txBody>
          <a:bodyPr wrap="square" lIns="0" tIns="0" rIns="0" bIns="0" rtlCol="0" anchor="t">
            <a:spAutoFit/>
          </a:bodyPr>
          <a:p>
            <a:pPr algn="l"/>
            <a:r>
              <a:rPr lang="zh-CN" altLang="en-US" sz="1400" b="1">
                <a:solidFill>
                  <a:schemeClr val="tx1">
                    <a:lumMod val="75000"/>
                    <a:lumOff val="25000"/>
                  </a:schemeClr>
                </a:solidFill>
                <a:sym typeface="+mn-ea"/>
              </a:rPr>
              <a:t>原百度首席科学家吴恩达（</a:t>
            </a:r>
            <a:r>
              <a:rPr lang="en-US" altLang="zh-CN" sz="1400" b="1">
                <a:solidFill>
                  <a:schemeClr val="tx1">
                    <a:lumMod val="75000"/>
                    <a:lumOff val="25000"/>
                  </a:schemeClr>
                </a:solidFill>
                <a:sym typeface="+mn-ea"/>
              </a:rPr>
              <a:t>Andrew Ng</a:t>
            </a:r>
            <a:r>
              <a:rPr lang="zh-CN" altLang="en-US" sz="1400" b="1">
                <a:solidFill>
                  <a:schemeClr val="tx1">
                    <a:lumMod val="75000"/>
                    <a:lumOff val="25000"/>
                  </a:schemeClr>
                </a:solidFill>
                <a:sym typeface="+mn-ea"/>
              </a:rPr>
              <a:t>）：</a:t>
            </a:r>
            <a:endParaRPr lang="zh-CN" altLang="en-US" sz="1400" b="1">
              <a:solidFill>
                <a:schemeClr val="tx1">
                  <a:lumMod val="75000"/>
                  <a:lumOff val="25000"/>
                </a:schemeClr>
              </a:solidFill>
              <a:sym typeface="+mn-ea"/>
            </a:endParaRPr>
          </a:p>
          <a:p>
            <a:pPr algn="just">
              <a:lnSpc>
                <a:spcPct val="150000"/>
              </a:lnSpc>
            </a:pPr>
            <a:r>
              <a:rPr lang="zh-CN" altLang="en-US" sz="1000" b="1">
                <a:sym typeface="+mn-ea"/>
              </a:rPr>
              <a:t>  </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sym typeface="+mn-ea"/>
              </a:rPr>
              <a:t>  深度学习一个无法做到的事情是：实现一段有意义的对话。</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gn="just">
              <a:lnSpc>
                <a:spcPct val="15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sym typeface="+mn-ea"/>
              </a:rPr>
              <a:t>   有一些演示，如果你挑一些对话片段出来，它看上去貌似一段有意义的对话，</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gn="just">
              <a:lnSpc>
                <a:spcPct val="15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sym typeface="+mn-ea"/>
              </a:rPr>
              <a:t>   但其实如果你真的自己来尝试一番，你会发现它很快就脱轨了。</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721995" y="3393440"/>
            <a:ext cx="7998460" cy="1280160"/>
          </a:xfrm>
          <a:prstGeom prst="rect">
            <a:avLst/>
          </a:prstGeom>
          <a:noFill/>
        </p:spPr>
        <p:txBody>
          <a:bodyPr wrap="square" lIns="0" tIns="0" rIns="0" bIns="0" rtlCol="0" anchor="t">
            <a:spAutoFit/>
          </a:bodyPr>
          <a:p>
            <a:r>
              <a:rPr lang="zh-CN" altLang="en-US" sz="1200">
                <a:solidFill>
                  <a:schemeClr val="tx1">
                    <a:lumMod val="75000"/>
                    <a:lumOff val="25000"/>
                  </a:schemeClr>
                </a:solidFill>
                <a:sym typeface="+mn-ea"/>
              </a:rPr>
              <a:t>综上，深度学习反映的是概率统计关联性，找出来的并不是本质上的特征、语义上的特征；</a:t>
            </a:r>
            <a:endParaRPr lang="zh-CN" altLang="en-US" sz="1200">
              <a:solidFill>
                <a:schemeClr val="tx1">
                  <a:lumMod val="75000"/>
                  <a:lumOff val="25000"/>
                </a:schemeClr>
              </a:solidFill>
              <a:sym typeface="+mn-ea"/>
            </a:endParaRPr>
          </a:p>
          <a:p>
            <a:r>
              <a:rPr lang="zh-CN" altLang="en-US" sz="1200">
                <a:solidFill>
                  <a:schemeClr val="tx1">
                    <a:lumMod val="75000"/>
                    <a:lumOff val="25000"/>
                  </a:schemeClr>
                </a:solidFill>
                <a:sym typeface="+mn-ea"/>
              </a:rPr>
              <a:t>找出来的关系，也并不都是因果关系，而是关联关系。</a:t>
            </a:r>
            <a:endParaRPr lang="zh-CN" altLang="en-US" sz="1200">
              <a:solidFill>
                <a:schemeClr val="tx1">
                  <a:lumMod val="75000"/>
                  <a:lumOff val="25000"/>
                </a:schemeClr>
              </a:solidFill>
              <a:sym typeface="+mn-ea"/>
            </a:endParaRPr>
          </a:p>
          <a:p>
            <a:r>
              <a:rPr lang="zh-CN" altLang="en-US" sz="1200">
                <a:solidFill>
                  <a:schemeClr val="tx1">
                    <a:lumMod val="75000"/>
                    <a:lumOff val="25000"/>
                  </a:schemeClr>
                </a:solidFill>
                <a:sym typeface="+mn-ea"/>
              </a:rPr>
              <a:t>也就是说深度学习区分物体的依据是重复的模式，而人类大脑区分物体的依据是语义上的特征，两者有本质的区别。</a:t>
            </a:r>
            <a:endParaRPr lang="zh-CN" altLang="en-US" sz="1200">
              <a:solidFill>
                <a:schemeClr val="tx1">
                  <a:lumMod val="75000"/>
                  <a:lumOff val="25000"/>
                </a:schemeClr>
              </a:solidFill>
              <a:sym typeface="+mn-ea"/>
            </a:endParaRPr>
          </a:p>
          <a:p>
            <a:endPar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endPar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endPar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注：根据中国科学院院士，教授，博士生导师，智能技术与系统国家重点实验室名誉主任 张钹 文章整理</a:t>
            </a:r>
            <a:endPar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2000"/>
                                        <p:tgtEl>
                                          <p:spTgt spid="6"/>
                                        </p:tgtEl>
                                      </p:cBhvr>
                                    </p:animEffect>
                                  </p:childTnLst>
                                </p:cTn>
                              </p:par>
                            </p:childTnLst>
                          </p:cTn>
                        </p:par>
                        <p:par>
                          <p:cTn id="8" fill="hold">
                            <p:stCondLst>
                              <p:cond delay="2000"/>
                            </p:stCondLst>
                            <p:childTnLst>
                              <p:par>
                                <p:cTn id="9" presetID="2" presetClass="entr" presetSubtype="4"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2500"/>
                            </p:stCondLst>
                            <p:childTnLst>
                              <p:par>
                                <p:cTn id="14" presetID="2" presetClass="entr" presetSubtype="4" fill="hold" grpId="0"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8" fill="hold">
                            <p:stCondLst>
                              <p:cond delay="3000"/>
                            </p:stCondLst>
                            <p:childTnLst>
                              <p:par>
                                <p:cTn id="19" presetID="2" presetClass="entr" presetSubtype="4" fill="hold" grpId="0"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3" fill="hold">
                            <p:stCondLst>
                              <p:cond delay="3500"/>
                            </p:stCondLst>
                            <p:childTnLst>
                              <p:par>
                                <p:cTn id="24" presetID="2" presetClass="entr" presetSubtype="4"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uiExpand="1" build="p"/>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文本框 25601"/>
          <p:cNvSpPr txBox="1"/>
          <p:nvPr/>
        </p:nvSpPr>
        <p:spPr>
          <a:xfrm>
            <a:off x="1865313" y="680324"/>
            <a:ext cx="4968479" cy="414020"/>
          </a:xfrm>
          <a:prstGeom prst="rect">
            <a:avLst/>
          </a:prstGeom>
          <a:noFill/>
          <a:ln w="9525">
            <a:noFill/>
          </a:ln>
        </p:spPr>
        <p:txBody>
          <a:bodyPr wrap="square" anchor="t">
            <a:spAutoFit/>
          </a:bodyPr>
          <a:p>
            <a:pPr lvl="0" indent="0"/>
            <a:r>
              <a:rPr lang="zh-CN" altLang="en-US" sz="2100" b="1" dirty="0">
                <a:solidFill>
                  <a:srgbClr val="093988"/>
                </a:solidFill>
                <a:latin typeface="微软雅黑" panose="020B0503020204020204" pitchFamily="34" charset="-122"/>
                <a:ea typeface="微软雅黑" panose="020B0503020204020204" pitchFamily="34" charset="-122"/>
              </a:rPr>
              <a:t>女娲</a:t>
            </a:r>
            <a:r>
              <a:rPr lang="zh-CN" altLang="en-US" sz="2100" b="1" dirty="0">
                <a:solidFill>
                  <a:srgbClr val="093988"/>
                </a:solidFill>
                <a:latin typeface="Arial" panose="020B0604020202020204" pitchFamily="34" charset="0"/>
                <a:ea typeface="微软雅黑" panose="020B0503020204020204" pitchFamily="34" charset="-122"/>
              </a:rPr>
              <a:t>智能理解系统的视频演示</a:t>
            </a:r>
            <a:endParaRPr lang="zh-CN" altLang="en-US" sz="2100" b="1" dirty="0">
              <a:solidFill>
                <a:srgbClr val="093988"/>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 name="矩形 1"/>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Text Box 18"/>
          <p:cNvSpPr txBox="1">
            <a:spLocks noChangeArrowheads="1"/>
          </p:cNvSpPr>
          <p:nvPr/>
        </p:nvSpPr>
        <p:spPr bwMode="gray">
          <a:xfrm>
            <a:off x="511810" y="63500"/>
            <a:ext cx="830707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sz="2000" dirty="0" smtClean="0">
                <a:solidFill>
                  <a:schemeClr val="bg1"/>
                </a:solidFill>
                <a:latin typeface="微软雅黑" panose="020B0503020204020204" pitchFamily="34" charset="-122"/>
                <a:ea typeface="微软雅黑" panose="020B0503020204020204" pitchFamily="34" charset="-122"/>
                <a:sym typeface="+mn-ea"/>
              </a:rPr>
              <a:t>技术优势/0</a:t>
            </a:r>
            <a:r>
              <a:rPr lang="en-US" altLang="zh-CN" sz="2000" dirty="0" smtClean="0">
                <a:solidFill>
                  <a:schemeClr val="bg1"/>
                </a:solidFill>
                <a:latin typeface="微软雅黑" panose="020B0503020204020204" pitchFamily="34" charset="-122"/>
                <a:ea typeface="微软雅黑" panose="020B0503020204020204" pitchFamily="34" charset="-122"/>
                <a:sym typeface="+mn-ea"/>
              </a:rPr>
              <a:t>6</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女娲智能理解系统的视频演示</a:t>
            </a:r>
            <a:endParaRPr lang="zh-CN" altLang="en-US" sz="2000" dirty="0" smtClean="0">
              <a:solidFill>
                <a:schemeClr val="bg1"/>
              </a:solidFill>
              <a:latin typeface="微软雅黑" panose="020B0503020204020204" pitchFamily="34" charset="-122"/>
              <a:ea typeface="微软雅黑" panose="020B0503020204020204" pitchFamily="34" charset="-122"/>
              <a:sym typeface="+mn-ea"/>
            </a:endParaRPr>
          </a:p>
        </p:txBody>
      </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pic>
        <p:nvPicPr>
          <p:cNvPr id="3" name="视频演示操作">
            <a:hlinkClick r:id="" action="ppaction://media"/>
          </p:cNvPr>
          <p:cNvPicPr/>
          <p:nvPr>
            <a:videoFile r:link="rId2"/>
            <p:extLst>
              <p:ext uri="{DAA4B4D4-6D71-4841-9C94-3DE7FCFB9230}">
                <p14:media xmlns:p14="http://schemas.microsoft.com/office/powerpoint/2010/main" r:link="rId3"/>
              </p:ext>
            </p:extLst>
          </p:nvPr>
        </p:nvPicPr>
        <p:blipFill>
          <a:blip r:embed="rId4"/>
          <a:stretch>
            <a:fillRect/>
          </a:stretch>
        </p:blipFill>
        <p:spPr>
          <a:xfrm>
            <a:off x="1035685" y="1113790"/>
            <a:ext cx="6785610" cy="3901440"/>
          </a:xfrm>
          <a:prstGeom prst="rect">
            <a:avLst/>
          </a:prstGeom>
        </p:spPr>
      </p:pic>
      <p:sp>
        <p:nvSpPr>
          <p:cNvPr id="183" name=" 183">
            <a:hlinkClick r:id="rId5" action="ppaction://hlinkfile"/>
          </p:cNvPr>
          <p:cNvSpPr/>
          <p:nvPr/>
        </p:nvSpPr>
        <p:spPr>
          <a:xfrm>
            <a:off x="8093710" y="4149725"/>
            <a:ext cx="935990" cy="359410"/>
          </a:xfrm>
          <a:prstGeom prst="roundRect">
            <a:avLst>
              <a:gd name="adj" fmla="val 3430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1200">
                <a:solidFill>
                  <a:srgbClr val="FFFFFF"/>
                </a:solidFill>
              </a:rPr>
              <a:t>点击全屏</a:t>
            </a:r>
            <a:endParaRPr lang="zh-CN" altLang="en-US" sz="1200">
              <a:solidFill>
                <a:srgbClr val="FFFFFF"/>
              </a:solidFill>
            </a:endParaRPr>
          </a:p>
        </p:txBody>
      </p:sp>
    </p:spTree>
    <p:custDataLst>
      <p:tags r:id="rId6"/>
    </p:custDataLst>
  </p:cSld>
  <p:clrMapOvr>
    <a:masterClrMapping/>
  </p:clrMapOvr>
  <p:transition/>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80531" y="3780901"/>
            <a:ext cx="677676" cy="677676"/>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2628235" y="3613169"/>
            <a:ext cx="824609" cy="824609"/>
            <a:chOff x="304800" y="673100"/>
            <a:chExt cx="4000500" cy="4000500"/>
          </a:xfrm>
          <a:effectLst>
            <a:outerShdw blurRad="317500" dist="190500" dir="8100000" algn="tr" rotWithShape="0">
              <a:prstClr val="black">
                <a:alpha val="50000"/>
              </a:prstClr>
            </a:outerShdw>
          </a:effectLst>
        </p:grpSpPr>
        <p:sp>
          <p:nvSpPr>
            <p:cNvPr id="4" name="同心圆 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椭圆 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圆角矩形 5"/>
          <p:cNvSpPr/>
          <p:nvPr/>
        </p:nvSpPr>
        <p:spPr>
          <a:xfrm flipV="1">
            <a:off x="0" y="2239382"/>
            <a:ext cx="9144000" cy="4571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356242" y="743582"/>
            <a:ext cx="465036" cy="1261318"/>
          </a:xfrm>
          <a:prstGeom prst="rect">
            <a:avLst/>
          </a:prstGeom>
        </p:spPr>
      </p:pic>
      <p:grpSp>
        <p:nvGrpSpPr>
          <p:cNvPr id="8" name="组合 7"/>
          <p:cNvGrpSpPr/>
          <p:nvPr/>
        </p:nvGrpSpPr>
        <p:grpSpPr>
          <a:xfrm>
            <a:off x="1259632" y="1989230"/>
            <a:ext cx="500304" cy="500304"/>
            <a:chOff x="1259632" y="1989230"/>
            <a:chExt cx="500304" cy="500304"/>
          </a:xfrm>
        </p:grpSpPr>
        <p:grpSp>
          <p:nvGrpSpPr>
            <p:cNvPr id="9" name="组合 8"/>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12" name="同心圆 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椭圆 9"/>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01</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2272869" y="1989230"/>
            <a:ext cx="500304" cy="500304"/>
            <a:chOff x="1259632" y="1989230"/>
            <a:chExt cx="500304" cy="500304"/>
          </a:xfrm>
        </p:grpSpPr>
        <p:grpSp>
          <p:nvGrpSpPr>
            <p:cNvPr id="15" name="组合 14"/>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椭圆 15"/>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02</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3286106" y="1989230"/>
            <a:ext cx="500304" cy="500304"/>
            <a:chOff x="1259632" y="1989230"/>
            <a:chExt cx="500304" cy="500304"/>
          </a:xfrm>
        </p:grpSpPr>
        <p:grpSp>
          <p:nvGrpSpPr>
            <p:cNvPr id="21" name="组合 20"/>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24" name="同心圆 2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椭圆 21"/>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文本框 22"/>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03</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4299343" y="1989230"/>
            <a:ext cx="500304" cy="500304"/>
            <a:chOff x="1259632" y="1989230"/>
            <a:chExt cx="500304" cy="500304"/>
          </a:xfrm>
        </p:grpSpPr>
        <p:grpSp>
          <p:nvGrpSpPr>
            <p:cNvPr id="27" name="组合 26"/>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30" name="同心圆 2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椭圆 27"/>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04</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5312580" y="1989230"/>
            <a:ext cx="500304" cy="500304"/>
            <a:chOff x="1259632" y="1989230"/>
            <a:chExt cx="500304" cy="500304"/>
          </a:xfrm>
        </p:grpSpPr>
        <p:grpSp>
          <p:nvGrpSpPr>
            <p:cNvPr id="33" name="组合 32"/>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椭圆 33"/>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05</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6325817" y="1989230"/>
            <a:ext cx="500304" cy="500304"/>
            <a:chOff x="1259632" y="1989230"/>
            <a:chExt cx="500304" cy="500304"/>
          </a:xfrm>
        </p:grpSpPr>
        <p:grpSp>
          <p:nvGrpSpPr>
            <p:cNvPr id="39" name="组合 38"/>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42" name="同心圆 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椭圆 39"/>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文本框 40"/>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06</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44" name="组合 43"/>
          <p:cNvGrpSpPr/>
          <p:nvPr/>
        </p:nvGrpSpPr>
        <p:grpSpPr>
          <a:xfrm>
            <a:off x="7339053" y="1989230"/>
            <a:ext cx="500304" cy="500304"/>
            <a:chOff x="1259632" y="1989230"/>
            <a:chExt cx="500304" cy="500304"/>
          </a:xfrm>
        </p:grpSpPr>
        <p:grpSp>
          <p:nvGrpSpPr>
            <p:cNvPr id="45" name="组合 44"/>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文本框 46"/>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07</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sp>
        <p:nvSpPr>
          <p:cNvPr id="50" name="TextBox 24"/>
          <p:cNvSpPr txBox="1"/>
          <p:nvPr/>
        </p:nvSpPr>
        <p:spPr>
          <a:xfrm>
            <a:off x="1081469" y="2570754"/>
            <a:ext cx="847090" cy="295275"/>
          </a:xfrm>
          <a:prstGeom prst="rect">
            <a:avLst/>
          </a:prstGeom>
          <a:noFill/>
        </p:spPr>
        <p:txBody>
          <a:bodyPr wrap="none" lIns="68571" tIns="34285" rIns="68571" bIns="34285" rtlCol="0">
            <a:spAutoFit/>
          </a:bodyPr>
          <a:lstStyle/>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项目概要</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1" name="TextBox 24"/>
          <p:cNvSpPr txBox="1"/>
          <p:nvPr/>
        </p:nvSpPr>
        <p:spPr>
          <a:xfrm>
            <a:off x="2094706" y="2570754"/>
            <a:ext cx="847090" cy="295275"/>
          </a:xfrm>
          <a:prstGeom prst="rect">
            <a:avLst/>
          </a:prstGeom>
          <a:noFill/>
        </p:spPr>
        <p:txBody>
          <a:bodyPr wrap="none" lIns="68571" tIns="34285" rIns="68571" bIns="34285" rtlCol="0">
            <a:spAutoFit/>
          </a:bodyPr>
          <a:lstStyle/>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市场价值</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2" name="TextBox 24"/>
          <p:cNvSpPr txBox="1"/>
          <p:nvPr/>
        </p:nvSpPr>
        <p:spPr>
          <a:xfrm>
            <a:off x="3107943" y="2570754"/>
            <a:ext cx="847090" cy="295275"/>
          </a:xfrm>
          <a:prstGeom prst="rect">
            <a:avLst/>
          </a:prstGeom>
          <a:noFill/>
        </p:spPr>
        <p:txBody>
          <a:bodyPr wrap="none" lIns="68571" tIns="34285" rIns="68571" bIns="34285" rtlCol="0">
            <a:spAutoFit/>
          </a:bodyPr>
          <a:lstStyle/>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技术优势</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3" name="TextBox 24"/>
          <p:cNvSpPr txBox="1"/>
          <p:nvPr/>
        </p:nvSpPr>
        <p:spPr>
          <a:xfrm>
            <a:off x="4102845" y="2570754"/>
            <a:ext cx="847090" cy="295275"/>
          </a:xfrm>
          <a:prstGeom prst="rect">
            <a:avLst/>
          </a:prstGeom>
          <a:noFill/>
        </p:spPr>
        <p:txBody>
          <a:bodyPr wrap="none" lIns="68571" tIns="34285" rIns="68571" bIns="34285" rtlCol="0">
            <a:spAutoFit/>
          </a:bodyPr>
          <a:lstStyle/>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团队介绍</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4" name="TextBox 24"/>
          <p:cNvSpPr txBox="1"/>
          <p:nvPr/>
        </p:nvSpPr>
        <p:spPr>
          <a:xfrm>
            <a:off x="5097747" y="2570754"/>
            <a:ext cx="847090" cy="295275"/>
          </a:xfrm>
          <a:prstGeom prst="rect">
            <a:avLst/>
          </a:prstGeom>
          <a:noFill/>
        </p:spPr>
        <p:txBody>
          <a:bodyPr wrap="none" lIns="68571" tIns="34285" rIns="68571" bIns="34285" rtlCol="0">
            <a:spAutoFit/>
          </a:bodyPr>
          <a:lstStyle/>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盈利模式</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5" name="TextBox 24"/>
          <p:cNvSpPr txBox="1"/>
          <p:nvPr/>
        </p:nvSpPr>
        <p:spPr>
          <a:xfrm>
            <a:off x="6147654" y="2570754"/>
            <a:ext cx="856627" cy="284683"/>
          </a:xfrm>
          <a:prstGeom prst="rect">
            <a:avLst/>
          </a:prstGeom>
          <a:noFill/>
        </p:spPr>
        <p:txBody>
          <a:bodyPr wrap="none" lIns="68571" tIns="34285" rIns="68571" bIns="34285" rtlCol="0">
            <a:spAutoFit/>
          </a:bodyPr>
          <a:lstStyle/>
          <a:p>
            <a:r>
              <a:rPr lang="zh-CN" altLang="en-US" sz="1400" b="1" dirty="0" smtClean="0">
                <a:solidFill>
                  <a:srgbClr val="C00000"/>
                </a:solidFill>
                <a:latin typeface="微软雅黑" panose="020B0503020204020204" pitchFamily="34" charset="-122"/>
                <a:ea typeface="微软雅黑" panose="020B0503020204020204" pitchFamily="34" charset="-122"/>
              </a:rPr>
              <a:t>发展规划</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6" name="TextBox 24"/>
          <p:cNvSpPr txBox="1"/>
          <p:nvPr/>
        </p:nvSpPr>
        <p:spPr>
          <a:xfrm>
            <a:off x="7020272" y="2570754"/>
            <a:ext cx="1215699" cy="284683"/>
          </a:xfrm>
          <a:prstGeom prst="rect">
            <a:avLst/>
          </a:prstGeom>
          <a:noFill/>
        </p:spPr>
        <p:txBody>
          <a:bodyPr wrap="none" lIns="68571" tIns="34285" rIns="68571" bIns="34285" rtlCol="0">
            <a:spAutoFit/>
          </a:bodyPr>
          <a:lstStyle/>
          <a:p>
            <a:r>
              <a:rPr lang="zh-CN" altLang="en-US" sz="1400" b="1" dirty="0" smtClean="0">
                <a:solidFill>
                  <a:srgbClr val="C00000"/>
                </a:solidFill>
                <a:latin typeface="微软雅黑" panose="020B0503020204020204" pitchFamily="34" charset="-122"/>
                <a:ea typeface="微软雅黑" panose="020B0503020204020204" pitchFamily="34" charset="-122"/>
              </a:rPr>
              <a:t>融资上市规划</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grpSp>
        <p:nvGrpSpPr>
          <p:cNvPr id="57" name="组合 56"/>
          <p:cNvGrpSpPr/>
          <p:nvPr/>
        </p:nvGrpSpPr>
        <p:grpSpPr>
          <a:xfrm>
            <a:off x="7176899" y="259776"/>
            <a:ext cx="824609" cy="824609"/>
            <a:chOff x="304800" y="673100"/>
            <a:chExt cx="4000500" cy="4000500"/>
          </a:xfrm>
          <a:effectLst>
            <a:outerShdw blurRad="317500" dist="190500" dir="8100000" algn="tr" rotWithShape="0">
              <a:prstClr val="black">
                <a:alpha val="50000"/>
              </a:prstClr>
            </a:outerShdw>
          </a:effectLst>
        </p:grpSpPr>
        <p:sp>
          <p:nvSpPr>
            <p:cNvPr id="58" name="同心圆 5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 name="椭圆 5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椭圆 59"/>
          <p:cNvSpPr/>
          <p:nvPr/>
        </p:nvSpPr>
        <p:spPr>
          <a:xfrm>
            <a:off x="4925553" y="356555"/>
            <a:ext cx="387027" cy="387027"/>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6237129" y="4626522"/>
            <a:ext cx="351095" cy="351095"/>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2" name="组合 61"/>
          <p:cNvGrpSpPr/>
          <p:nvPr/>
        </p:nvGrpSpPr>
        <p:grpSpPr>
          <a:xfrm>
            <a:off x="129431" y="98485"/>
            <a:ext cx="1067578" cy="275000"/>
            <a:chOff x="129431" y="98485"/>
            <a:chExt cx="1067578" cy="275000"/>
          </a:xfrm>
        </p:grpSpPr>
        <p:sp>
          <p:nvSpPr>
            <p:cNvPr id="63" name="TextBox 24"/>
            <p:cNvSpPr txBox="1"/>
            <p:nvPr/>
          </p:nvSpPr>
          <p:spPr>
            <a:xfrm>
              <a:off x="451519" y="110595"/>
              <a:ext cx="745490" cy="262890"/>
            </a:xfrm>
            <a:prstGeom prst="rect">
              <a:avLst/>
            </a:prstGeom>
            <a:noFill/>
          </p:spPr>
          <p:txBody>
            <a:bodyPr wrap="none" lIns="68571" tIns="34285" rIns="68571" bIns="34285" rtlCol="0">
              <a:spAutoFit/>
            </a:bodyPr>
            <a:lstStyle/>
            <a:p>
              <a:r>
                <a:rPr lang="zh-CN" altLang="en-US" sz="1200" b="1" dirty="0">
                  <a:solidFill>
                    <a:schemeClr val="bg2">
                      <a:lumMod val="75000"/>
                    </a:schemeClr>
                  </a:solidFill>
                  <a:latin typeface="微软雅黑" panose="020B0503020204020204" pitchFamily="34" charset="-122"/>
                  <a:ea typeface="微软雅黑" panose="020B0503020204020204" pitchFamily="34" charset="-122"/>
                </a:rPr>
                <a:t>女娲智能</a:t>
              </a:r>
              <a:endParaRPr lang="zh-CN" altLang="en-US" sz="1200" b="1" dirty="0">
                <a:solidFill>
                  <a:schemeClr val="bg2">
                    <a:lumMod val="75000"/>
                  </a:schemeClr>
                </a:solidFill>
                <a:latin typeface="微软雅黑" panose="020B0503020204020204" pitchFamily="34" charset="-122"/>
                <a:ea typeface="微软雅黑" panose="020B0503020204020204" pitchFamily="34" charset="-122"/>
              </a:endParaRPr>
            </a:p>
          </p:txBody>
        </p:sp>
        <p:grpSp>
          <p:nvGrpSpPr>
            <p:cNvPr id="64" name="组合 63"/>
            <p:cNvGrpSpPr/>
            <p:nvPr/>
          </p:nvGrpSpPr>
          <p:grpSpPr>
            <a:xfrm>
              <a:off x="129431" y="98485"/>
              <a:ext cx="324354" cy="235357"/>
              <a:chOff x="41046" y="32137"/>
              <a:chExt cx="651590" cy="472805"/>
            </a:xfrm>
          </p:grpSpPr>
          <p:sp>
            <p:nvSpPr>
              <p:cNvPr id="65" name="椭圆 64"/>
              <p:cNvSpPr/>
              <p:nvPr/>
            </p:nvSpPr>
            <p:spPr>
              <a:xfrm>
                <a:off x="41046" y="32137"/>
                <a:ext cx="651590" cy="472805"/>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6" name="图片 65"/>
              <p:cNvPicPr>
                <a:picLocks noChangeAspect="1"/>
              </p:cNvPicPr>
              <p:nvPr/>
            </p:nvPicPr>
            <p:blipFill rotWithShape="1">
              <a:blip r:embed="rId2" cstate="print">
                <a:extLst>
                  <a:ext uri="{28A0092B-C50C-407E-A947-70E740481C1C}">
                    <a14:useLocalDpi xmlns:a14="http://schemas.microsoft.com/office/drawing/2010/main" val="0"/>
                  </a:ext>
                </a:extLst>
              </a:blip>
              <a:srcRect l="-137" t="-1125" r="137" b="77334"/>
              <a:stretch>
                <a:fillRect/>
              </a:stretch>
            </p:blipFill>
            <p:spPr>
              <a:xfrm>
                <a:off x="96374" y="61372"/>
                <a:ext cx="536380" cy="414682"/>
              </a:xfrm>
              <a:prstGeom prst="rect">
                <a:avLst/>
              </a:prstGeom>
            </p:spPr>
          </p:pic>
        </p:grpSp>
      </p:grpSp>
    </p:spTree>
  </p:cSld>
  <p:clrMapOvr>
    <a:masterClrMapping/>
  </p:clrMapOvr>
  <mc:AlternateContent xmlns:mc="http://schemas.openxmlformats.org/markup-compatibility/2006">
    <mc:Choice xmlns:p14="http://schemas.microsoft.com/office/powerpoint/2010/main" Requires="p14">
      <p:transition spd="med" p14:dur="125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0"/>
                                  </p:stCondLst>
                                  <p:childTnLst>
                                    <p:animMotion origin="layout" path="M -3.33333E-6 4.69136E-6 L 0.10868 4.69136E-6 " pathEditMode="relative" rAng="0" ptsTypes="AA">
                                      <p:cBhvr>
                                        <p:cTn id="6" dur="2000" fill="hold"/>
                                        <p:tgtEl>
                                          <p:spTgt spid="7"/>
                                        </p:tgtEl>
                                        <p:attrNameLst>
                                          <p:attrName>ppt_x</p:attrName>
                                          <p:attrName>ppt_y</p:attrName>
                                        </p:attrNameLst>
                                      </p:cBhvr>
                                      <p:rCtr x="543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83590" y="2355726"/>
            <a:ext cx="5092866" cy="2263140"/>
          </a:xfrm>
          <a:prstGeom prst="rect">
            <a:avLst/>
          </a:prstGeom>
          <a:noFill/>
        </p:spPr>
        <p:txBody>
          <a:bodyPr wrap="square" lIns="0" tIns="0" rIns="0" bIns="0" rtlCol="0">
            <a:spAutoFit/>
          </a:bodyPr>
          <a:lstStyle/>
          <a:p>
            <a:pPr algn="just">
              <a:lnSpc>
                <a:spcPct val="150000"/>
              </a:lnSpc>
            </a:pP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  我们的</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sym typeface="+mn-ea"/>
              </a:rPr>
              <a:t>团队来自中科院、中兴通讯、东软，包括毕业于哈工大、东北大学的博士、硕士。</a:t>
            </a:r>
            <a:endParaRPr lang="en-US" altLang="zh-CN" sz="11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just">
              <a:lnSpc>
                <a:spcPct val="150000"/>
              </a:lnSpc>
            </a:pPr>
            <a:r>
              <a:rPr lang="zh-CN" altLang="en-US" sz="1100" b="1" dirty="0" smtClean="0">
                <a:solidFill>
                  <a:schemeClr val="tx1">
                    <a:lumMod val="75000"/>
                    <a:lumOff val="25000"/>
                  </a:schemeClr>
                </a:solidFill>
                <a:latin typeface="微软雅黑" panose="020B0503020204020204" pitchFamily="34" charset="-122"/>
                <a:ea typeface="微软雅黑" panose="020B0503020204020204" pitchFamily="34" charset="-122"/>
              </a:rPr>
              <a:t>       我们</a:t>
            </a:r>
            <a:r>
              <a:rPr lang="zh-CN" altLang="en-US" sz="1100" b="1" dirty="0">
                <a:solidFill>
                  <a:schemeClr val="tx1">
                    <a:lumMod val="75000"/>
                    <a:lumOff val="25000"/>
                  </a:schemeClr>
                </a:solidFill>
                <a:latin typeface="微软雅黑" panose="020B0503020204020204" pitchFamily="34" charset="-122"/>
                <a:ea typeface="微软雅黑" panose="020B0503020204020204" pitchFamily="34" charset="-122"/>
              </a:rPr>
              <a:t>是一支专业的团队。</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我们的成员拥有多年的人工智能、互联网开发的技术背景，来自国内知名公司的一线骨干</a:t>
            </a: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1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just">
              <a:lnSpc>
                <a:spcPct val="150000"/>
              </a:lnSpc>
            </a:pP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100" b="1" dirty="0" smtClean="0">
                <a:solidFill>
                  <a:schemeClr val="tx1">
                    <a:lumMod val="75000"/>
                    <a:lumOff val="25000"/>
                  </a:schemeClr>
                </a:solidFill>
                <a:latin typeface="微软雅黑" panose="020B0503020204020204" pitchFamily="34" charset="-122"/>
                <a:ea typeface="微软雅黑" panose="020B0503020204020204" pitchFamily="34" charset="-122"/>
              </a:rPr>
              <a:t>我们</a:t>
            </a:r>
            <a:r>
              <a:rPr lang="zh-CN" altLang="en-US" sz="1100" b="1" dirty="0">
                <a:solidFill>
                  <a:schemeClr val="tx1">
                    <a:lumMod val="75000"/>
                    <a:lumOff val="25000"/>
                  </a:schemeClr>
                </a:solidFill>
                <a:latin typeface="微软雅黑" panose="020B0503020204020204" pitchFamily="34" charset="-122"/>
                <a:ea typeface="微软雅黑" panose="020B0503020204020204" pitchFamily="34" charset="-122"/>
              </a:rPr>
              <a:t>是一支年轻的团队</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。我们的平均年龄仅有</a:t>
            </a: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32</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岁，充满了朝气和创新精神</a:t>
            </a: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1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just">
              <a:lnSpc>
                <a:spcPct val="150000"/>
              </a:lnSpc>
            </a:pP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100" b="1" dirty="0" smtClean="0">
                <a:solidFill>
                  <a:schemeClr val="tx1">
                    <a:lumMod val="75000"/>
                    <a:lumOff val="25000"/>
                  </a:schemeClr>
                </a:solidFill>
                <a:latin typeface="微软雅黑" panose="020B0503020204020204" pitchFamily="34" charset="-122"/>
                <a:ea typeface="微软雅黑" panose="020B0503020204020204" pitchFamily="34" charset="-122"/>
              </a:rPr>
              <a:t>我们</a:t>
            </a:r>
            <a:r>
              <a:rPr lang="zh-CN" altLang="en-US" sz="1100" b="1" dirty="0">
                <a:solidFill>
                  <a:schemeClr val="tx1">
                    <a:lumMod val="75000"/>
                    <a:lumOff val="25000"/>
                  </a:schemeClr>
                </a:solidFill>
                <a:latin typeface="微软雅黑" panose="020B0503020204020204" pitchFamily="34" charset="-122"/>
                <a:ea typeface="微软雅黑" panose="020B0503020204020204" pitchFamily="34" charset="-122"/>
              </a:rPr>
              <a:t>是一支专注的团队</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。我们坚信，人工智能必将创造人类更美好的明天。只有专注，才能做好人工智能</a:t>
            </a: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1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just">
              <a:lnSpc>
                <a:spcPct val="150000"/>
              </a:lnSpc>
            </a:pP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100" b="1" dirty="0" smtClean="0">
                <a:solidFill>
                  <a:schemeClr val="tx1">
                    <a:lumMod val="75000"/>
                    <a:lumOff val="25000"/>
                  </a:schemeClr>
                </a:solidFill>
                <a:latin typeface="微软雅黑" panose="020B0503020204020204" pitchFamily="34" charset="-122"/>
                <a:ea typeface="微软雅黑" panose="020B0503020204020204" pitchFamily="34" charset="-122"/>
              </a:rPr>
              <a:t>我们</a:t>
            </a:r>
            <a:r>
              <a:rPr lang="zh-CN" altLang="en-US" sz="1100" b="1" dirty="0">
                <a:solidFill>
                  <a:schemeClr val="tx1">
                    <a:lumMod val="75000"/>
                    <a:lumOff val="25000"/>
                  </a:schemeClr>
                </a:solidFill>
                <a:latin typeface="微软雅黑" panose="020B0503020204020204" pitchFamily="34" charset="-122"/>
                <a:ea typeface="微软雅黑" panose="020B0503020204020204" pitchFamily="34" charset="-122"/>
              </a:rPr>
              <a:t>是一支有梦想的团队</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。我们来自五湖四海，因为一个共同的梦想：做真正的人工智能系统，让人类世界更美好。</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645881" y="1131590"/>
            <a:ext cx="2593340" cy="3462301"/>
          </a:xfrm>
          <a:prstGeom prst="rect">
            <a:avLst/>
          </a:prstGeom>
          <a:blipFill dpi="0" rotWithShape="1">
            <a:blip r:embed="rId1">
              <a:extLst>
                <a:ext uri="{BEBA8EAE-BF5A-486C-A8C5-ECC9F3942E4B}">
                  <a14:imgProps xmlns:a14="http://schemas.microsoft.com/office/drawing/2010/main">
                    <a14:imgLayer r:embed="rId2">
                      <a14:imgEffect>
                        <a14:artisticPencilGrayscale/>
                      </a14:imgEffect>
                    </a14:imgLayer>
                  </a14:imgProps>
                </a:ext>
              </a:extLst>
            </a:blip>
            <a:srcRect/>
            <a:stretch>
              <a:fillRect r="-5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4" name="斜纹 3"/>
          <p:cNvSpPr/>
          <p:nvPr/>
        </p:nvSpPr>
        <p:spPr>
          <a:xfrm>
            <a:off x="607781" y="1100634"/>
            <a:ext cx="359773" cy="359773"/>
          </a:xfrm>
          <a:prstGeom prst="diagStrip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5" name="斜纹 4"/>
          <p:cNvSpPr/>
          <p:nvPr/>
        </p:nvSpPr>
        <p:spPr>
          <a:xfrm rot="10800000">
            <a:off x="2911232" y="4263457"/>
            <a:ext cx="359773" cy="359773"/>
          </a:xfrm>
          <a:prstGeom prst="diagStrip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grpSp>
        <p:nvGrpSpPr>
          <p:cNvPr id="6" name="组合 5"/>
          <p:cNvGrpSpPr/>
          <p:nvPr/>
        </p:nvGrpSpPr>
        <p:grpSpPr>
          <a:xfrm>
            <a:off x="3851920" y="1164846"/>
            <a:ext cx="1172844" cy="902720"/>
            <a:chOff x="5027106" y="2345385"/>
            <a:chExt cx="1172844" cy="902720"/>
          </a:xfrm>
        </p:grpSpPr>
        <p:grpSp>
          <p:nvGrpSpPr>
            <p:cNvPr id="7" name="组合 6"/>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9"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33"/>
            <p:cNvSpPr>
              <a:spLocks noChangeArrowheads="1"/>
            </p:cNvSpPr>
            <p:nvPr/>
          </p:nvSpPr>
          <p:spPr bwMode="auto">
            <a:xfrm>
              <a:off x="5141166" y="2640364"/>
              <a:ext cx="6788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2200" b="1" dirty="0" smtClean="0">
                  <a:solidFill>
                    <a:srgbClr val="C00000"/>
                  </a:solidFill>
                  <a:latin typeface="微软雅黑" panose="020B0503020204020204" pitchFamily="34" charset="-122"/>
                  <a:ea typeface="微软雅黑" panose="020B0503020204020204" pitchFamily="34" charset="-122"/>
                </a:rPr>
                <a:t>专业</a:t>
              </a:r>
              <a:endParaRPr lang="zh-CN" altLang="en-US" sz="2200" b="1" dirty="0">
                <a:solidFill>
                  <a:srgbClr val="C00000"/>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5044683" y="1147646"/>
            <a:ext cx="1172844" cy="902720"/>
            <a:chOff x="5027106" y="2345385"/>
            <a:chExt cx="1172844" cy="902720"/>
          </a:xfrm>
        </p:grpSpPr>
        <p:grpSp>
          <p:nvGrpSpPr>
            <p:cNvPr id="12" name="组合 11"/>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14"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TextBox 33"/>
            <p:cNvSpPr>
              <a:spLocks noChangeArrowheads="1"/>
            </p:cNvSpPr>
            <p:nvPr/>
          </p:nvSpPr>
          <p:spPr bwMode="auto">
            <a:xfrm>
              <a:off x="5141166" y="2640364"/>
              <a:ext cx="6788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2200" b="1" dirty="0" smtClean="0">
                  <a:solidFill>
                    <a:srgbClr val="C00000"/>
                  </a:solidFill>
                  <a:latin typeface="微软雅黑" panose="020B0503020204020204" pitchFamily="34" charset="-122"/>
                  <a:ea typeface="微软雅黑" panose="020B0503020204020204" pitchFamily="34" charset="-122"/>
                </a:rPr>
                <a:t>年轻</a:t>
              </a:r>
              <a:endParaRPr lang="zh-CN" altLang="en-US" sz="2200" b="1" dirty="0">
                <a:solidFill>
                  <a:srgbClr val="C00000"/>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6211512" y="1177742"/>
            <a:ext cx="1172844" cy="902720"/>
            <a:chOff x="5027106" y="2345385"/>
            <a:chExt cx="1172844" cy="902720"/>
          </a:xfrm>
        </p:grpSpPr>
        <p:grpSp>
          <p:nvGrpSpPr>
            <p:cNvPr id="17" name="组合 16"/>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19"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33"/>
            <p:cNvSpPr>
              <a:spLocks noChangeArrowheads="1"/>
            </p:cNvSpPr>
            <p:nvPr/>
          </p:nvSpPr>
          <p:spPr bwMode="auto">
            <a:xfrm>
              <a:off x="5046808" y="2656266"/>
              <a:ext cx="84249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b="1" dirty="0" smtClean="0">
                  <a:solidFill>
                    <a:srgbClr val="C00000"/>
                  </a:solidFill>
                  <a:latin typeface="微软雅黑" panose="020B0503020204020204" pitchFamily="34" charset="-122"/>
                  <a:ea typeface="微软雅黑" panose="020B0503020204020204" pitchFamily="34" charset="-122"/>
                </a:rPr>
                <a:t>有梦想</a:t>
              </a:r>
              <a:endParaRPr lang="zh-CN" altLang="en-US" b="1" dirty="0">
                <a:solidFill>
                  <a:srgbClr val="C00000"/>
                </a:solidFill>
                <a:latin typeface="微软雅黑" panose="020B0503020204020204" pitchFamily="34" charset="-122"/>
                <a:ea typeface="微软雅黑" panose="020B0503020204020204" pitchFamily="34" charset="-122"/>
              </a:endParaRPr>
            </a:p>
          </p:txBody>
        </p:sp>
      </p:grpSp>
      <p:grpSp>
        <p:nvGrpSpPr>
          <p:cNvPr id="21" name="组合 20"/>
          <p:cNvGrpSpPr/>
          <p:nvPr/>
        </p:nvGrpSpPr>
        <p:grpSpPr>
          <a:xfrm>
            <a:off x="7385411" y="1189305"/>
            <a:ext cx="1172844" cy="902720"/>
            <a:chOff x="5027106" y="2345385"/>
            <a:chExt cx="1172844" cy="902720"/>
          </a:xfrm>
        </p:grpSpPr>
        <p:grpSp>
          <p:nvGrpSpPr>
            <p:cNvPr id="22" name="组合 21"/>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24"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33"/>
            <p:cNvSpPr>
              <a:spLocks noChangeArrowheads="1"/>
            </p:cNvSpPr>
            <p:nvPr/>
          </p:nvSpPr>
          <p:spPr bwMode="auto">
            <a:xfrm>
              <a:off x="5125264" y="2525067"/>
              <a:ext cx="67882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b="1" dirty="0" smtClean="0">
                  <a:solidFill>
                    <a:srgbClr val="C00000"/>
                  </a:solidFill>
                  <a:latin typeface="微软雅黑" panose="020B0503020204020204" pitchFamily="34" charset="-122"/>
                  <a:ea typeface="微软雅黑" panose="020B0503020204020204" pitchFamily="34" charset="-122"/>
                </a:rPr>
                <a:t>行动力强</a:t>
              </a:r>
              <a:endParaRPr lang="zh-CN" altLang="en-US" b="1" dirty="0">
                <a:solidFill>
                  <a:srgbClr val="C00000"/>
                </a:solidFill>
                <a:latin typeface="微软雅黑" panose="020B0503020204020204" pitchFamily="34" charset="-122"/>
                <a:ea typeface="微软雅黑" panose="020B0503020204020204" pitchFamily="34" charset="-122"/>
              </a:endParaRPr>
            </a:p>
          </p:txBody>
        </p:sp>
      </p:grpSp>
      <p:sp>
        <p:nvSpPr>
          <p:cNvPr id="26" name="矩形 25"/>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 Box 18"/>
          <p:cNvSpPr txBox="1">
            <a:spLocks noChangeArrowheads="1"/>
          </p:cNvSpPr>
          <p:nvPr/>
        </p:nvSpPr>
        <p:spPr bwMode="gray">
          <a:xfrm>
            <a:off x="511612" y="63373"/>
            <a:ext cx="3268300"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smtClean="0">
                <a:solidFill>
                  <a:schemeClr val="bg1"/>
                </a:solidFill>
                <a:latin typeface="微软雅黑" panose="020B0503020204020204" pitchFamily="34" charset="-122"/>
                <a:ea typeface="微软雅黑" panose="020B0503020204020204" pitchFamily="34" charset="-122"/>
              </a:rPr>
              <a:t>团队介绍</a:t>
            </a:r>
            <a:r>
              <a:rPr lang="en-US" altLang="zh-CN" sz="2000" dirty="0" smtClean="0">
                <a:solidFill>
                  <a:schemeClr val="bg1"/>
                </a:solidFill>
                <a:latin typeface="微软雅黑" panose="020B0503020204020204" pitchFamily="34" charset="-122"/>
                <a:ea typeface="微软雅黑" panose="020B0503020204020204" pitchFamily="34" charset="-122"/>
              </a:rPr>
              <a:t>/01</a:t>
            </a:r>
            <a:r>
              <a:rPr lang="zh-CN" altLang="en-US" sz="2000" dirty="0" smtClean="0">
                <a:solidFill>
                  <a:schemeClr val="bg1"/>
                </a:solidFill>
                <a:latin typeface="微软雅黑" panose="020B0503020204020204" pitchFamily="34" charset="-122"/>
                <a:ea typeface="微软雅黑" panose="020B0503020204020204" pitchFamily="34" charset="-122"/>
              </a:rPr>
              <a:t>概况</a:t>
            </a:r>
            <a:endParaRPr lang="zh-CN" altLang="en-US" sz="2000" dirty="0" smtClean="0">
              <a:solidFill>
                <a:schemeClr val="bg1"/>
              </a:solidFill>
              <a:latin typeface="微软雅黑" panose="020B0503020204020204" pitchFamily="34" charset="-122"/>
              <a:ea typeface="微软雅黑" panose="020B0503020204020204" pitchFamily="34" charset="-122"/>
            </a:endParaRPr>
          </a:p>
        </p:txBody>
      </p:sp>
      <p:pic>
        <p:nvPicPr>
          <p:cNvPr id="28" name="图片 27"/>
          <p:cNvPicPr>
            <a:picLocks noChangeAspect="1"/>
          </p:cNvPicPr>
          <p:nvPr/>
        </p:nvPicPr>
        <p:blipFill rotWithShape="1">
          <a:blip r:embed="rId3"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25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par>
                          <p:cTn id="16" fill="hold">
                            <p:stCondLst>
                              <p:cond delay="1500"/>
                            </p:stCondLst>
                            <p:childTnLst>
                              <p:par>
                                <p:cTn id="17" presetID="12" presetClass="entr" presetSubtype="2"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p:tgtEl>
                                          <p:spTgt spid="6"/>
                                        </p:tgtEl>
                                        <p:attrNameLst>
                                          <p:attrName>ppt_x</p:attrName>
                                        </p:attrNameLst>
                                      </p:cBhvr>
                                      <p:tavLst>
                                        <p:tav tm="0">
                                          <p:val>
                                            <p:strVal val="#ppt_x+#ppt_w*1.125000"/>
                                          </p:val>
                                        </p:tav>
                                        <p:tav tm="100000">
                                          <p:val>
                                            <p:strVal val="#ppt_x"/>
                                          </p:val>
                                        </p:tav>
                                      </p:tavLst>
                                    </p:anim>
                                    <p:animEffect transition="in" filter="wipe(left)">
                                      <p:cBhvr>
                                        <p:cTn id="20" dur="500"/>
                                        <p:tgtEl>
                                          <p:spTgt spid="6"/>
                                        </p:tgtEl>
                                      </p:cBhvr>
                                    </p:animEffect>
                                  </p:childTnLst>
                                </p:cTn>
                              </p:par>
                              <p:par>
                                <p:cTn id="21" presetID="12" presetClass="entr" presetSubtype="2" fill="hold" nodeType="withEffect">
                                  <p:stCondLst>
                                    <p:cond delay="2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p:tgtEl>
                                          <p:spTgt spid="11"/>
                                        </p:tgtEl>
                                        <p:attrNameLst>
                                          <p:attrName>ppt_x</p:attrName>
                                        </p:attrNameLst>
                                      </p:cBhvr>
                                      <p:tavLst>
                                        <p:tav tm="0">
                                          <p:val>
                                            <p:strVal val="#ppt_x+#ppt_w*1.125000"/>
                                          </p:val>
                                        </p:tav>
                                        <p:tav tm="100000">
                                          <p:val>
                                            <p:strVal val="#ppt_x"/>
                                          </p:val>
                                        </p:tav>
                                      </p:tavLst>
                                    </p:anim>
                                    <p:animEffect transition="in" filter="wipe(left)">
                                      <p:cBhvr>
                                        <p:cTn id="24" dur="500"/>
                                        <p:tgtEl>
                                          <p:spTgt spid="11"/>
                                        </p:tgtEl>
                                      </p:cBhvr>
                                    </p:animEffect>
                                  </p:childTnLst>
                                </p:cTn>
                              </p:par>
                              <p:par>
                                <p:cTn id="25" presetID="12" presetClass="entr" presetSubtype="2" fill="hold" nodeType="withEffect">
                                  <p:stCondLst>
                                    <p:cond delay="40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p:tgtEl>
                                          <p:spTgt spid="16"/>
                                        </p:tgtEl>
                                        <p:attrNameLst>
                                          <p:attrName>ppt_x</p:attrName>
                                        </p:attrNameLst>
                                      </p:cBhvr>
                                      <p:tavLst>
                                        <p:tav tm="0">
                                          <p:val>
                                            <p:strVal val="#ppt_x+#ppt_w*1.125000"/>
                                          </p:val>
                                        </p:tav>
                                        <p:tav tm="100000">
                                          <p:val>
                                            <p:strVal val="#ppt_x"/>
                                          </p:val>
                                        </p:tav>
                                      </p:tavLst>
                                    </p:anim>
                                    <p:animEffect transition="in" filter="wipe(left)">
                                      <p:cBhvr>
                                        <p:cTn id="28" dur="500"/>
                                        <p:tgtEl>
                                          <p:spTgt spid="16"/>
                                        </p:tgtEl>
                                      </p:cBhvr>
                                    </p:animEffect>
                                  </p:childTnLst>
                                </p:cTn>
                              </p:par>
                              <p:par>
                                <p:cTn id="29" presetID="12" presetClass="entr" presetSubtype="2" fill="hold" nodeType="withEffect">
                                  <p:stCondLst>
                                    <p:cond delay="60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p:tgtEl>
                                          <p:spTgt spid="21"/>
                                        </p:tgtEl>
                                        <p:attrNameLst>
                                          <p:attrName>ppt_x</p:attrName>
                                        </p:attrNameLst>
                                      </p:cBhvr>
                                      <p:tavLst>
                                        <p:tav tm="0">
                                          <p:val>
                                            <p:strVal val="#ppt_x+#ppt_w*1.125000"/>
                                          </p:val>
                                        </p:tav>
                                        <p:tav tm="100000">
                                          <p:val>
                                            <p:strVal val="#ppt_x"/>
                                          </p:val>
                                        </p:tav>
                                      </p:tavLst>
                                    </p:anim>
                                    <p:animEffect transition="in" filter="wipe(left)">
                                      <p:cBhvr>
                                        <p:cTn id="32" dur="500"/>
                                        <p:tgtEl>
                                          <p:spTgt spid="21"/>
                                        </p:tgtEl>
                                      </p:cBhvr>
                                    </p:animEffect>
                                  </p:childTnLst>
                                </p:cTn>
                              </p:par>
                            </p:childTnLst>
                          </p:cTn>
                        </p:par>
                        <p:par>
                          <p:cTn id="33" fill="hold">
                            <p:stCondLst>
                              <p:cond delay="2000"/>
                            </p:stCondLst>
                            <p:childTnLst>
                              <p:par>
                                <p:cTn id="34" presetID="2" presetClass="entr" presetSubtype="2" fill="hold" grpId="0" nodeType="afterEffect">
                                  <p:stCondLst>
                                    <p:cond delay="0"/>
                                  </p:stCondLst>
                                  <p:childTnLst>
                                    <p:set>
                                      <p:cBhvr>
                                        <p:cTn id="35" dur="1" fill="hold">
                                          <p:stCondLst>
                                            <p:cond delay="0"/>
                                          </p:stCondLst>
                                        </p:cTn>
                                        <p:tgtEl>
                                          <p:spTgt spid="2">
                                            <p:txEl>
                                              <p:pRg st="0" end="0"/>
                                            </p:txEl>
                                          </p:spTgt>
                                        </p:tgtEl>
                                        <p:attrNameLst>
                                          <p:attrName>style.visibility</p:attrName>
                                        </p:attrNameLst>
                                      </p:cBhvr>
                                      <p:to>
                                        <p:strVal val="visible"/>
                                      </p:to>
                                    </p:set>
                                    <p:anim calcmode="lin" valueType="num">
                                      <p:cBhvr additive="base">
                                        <p:cTn id="36" dur="500" fill="hold"/>
                                        <p:tgtEl>
                                          <p:spTgt spid="2">
                                            <p:txEl>
                                              <p:pRg st="0" end="0"/>
                                            </p:txEl>
                                          </p:spTgt>
                                        </p:tgtEl>
                                        <p:attrNameLst>
                                          <p:attrName>ppt_x</p:attrName>
                                        </p:attrNameLst>
                                      </p:cBhvr>
                                      <p:tavLst>
                                        <p:tav tm="0">
                                          <p:val>
                                            <p:strVal val="1+#ppt_w/2"/>
                                          </p:val>
                                        </p:tav>
                                        <p:tav tm="100000">
                                          <p:val>
                                            <p:strVal val="#ppt_x"/>
                                          </p:val>
                                        </p:tav>
                                      </p:tavLst>
                                    </p:anim>
                                    <p:anim calcmode="lin" valueType="num">
                                      <p:cBhvr additive="base">
                                        <p:cTn id="37" dur="500" fill="hold"/>
                                        <p:tgtEl>
                                          <p:spTgt spid="2">
                                            <p:txEl>
                                              <p:pRg st="0" end="0"/>
                                            </p:txEl>
                                          </p:spTgt>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100"/>
                                  </p:stCondLst>
                                  <p:childTnLst>
                                    <p:set>
                                      <p:cBhvr>
                                        <p:cTn id="39" dur="1" fill="hold">
                                          <p:stCondLst>
                                            <p:cond delay="0"/>
                                          </p:stCondLst>
                                        </p:cTn>
                                        <p:tgtEl>
                                          <p:spTgt spid="2">
                                            <p:txEl>
                                              <p:pRg st="1" end="1"/>
                                            </p:txEl>
                                          </p:spTgt>
                                        </p:tgtEl>
                                        <p:attrNameLst>
                                          <p:attrName>style.visibility</p:attrName>
                                        </p:attrNameLst>
                                      </p:cBhvr>
                                      <p:to>
                                        <p:strVal val="visible"/>
                                      </p:to>
                                    </p:set>
                                    <p:anim calcmode="lin" valueType="num">
                                      <p:cBhvr additive="base">
                                        <p:cTn id="40" dur="500" fill="hold"/>
                                        <p:tgtEl>
                                          <p:spTgt spid="2">
                                            <p:txEl>
                                              <p:pRg st="1" end="1"/>
                                            </p:txEl>
                                          </p:spTgt>
                                        </p:tgtEl>
                                        <p:attrNameLst>
                                          <p:attrName>ppt_x</p:attrName>
                                        </p:attrNameLst>
                                      </p:cBhvr>
                                      <p:tavLst>
                                        <p:tav tm="0">
                                          <p:val>
                                            <p:strVal val="1+#ppt_w/2"/>
                                          </p:val>
                                        </p:tav>
                                        <p:tav tm="100000">
                                          <p:val>
                                            <p:strVal val="#ppt_x"/>
                                          </p:val>
                                        </p:tav>
                                      </p:tavLst>
                                    </p:anim>
                                    <p:anim calcmode="lin" valueType="num">
                                      <p:cBhvr additive="base">
                                        <p:cTn id="41" dur="500" fill="hold"/>
                                        <p:tgtEl>
                                          <p:spTgt spid="2">
                                            <p:txEl>
                                              <p:pRg st="1" end="1"/>
                                            </p:txEl>
                                          </p:spTgt>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200"/>
                                  </p:stCondLst>
                                  <p:childTnLst>
                                    <p:set>
                                      <p:cBhvr>
                                        <p:cTn id="43" dur="1" fill="hold">
                                          <p:stCondLst>
                                            <p:cond delay="0"/>
                                          </p:stCondLst>
                                        </p:cTn>
                                        <p:tgtEl>
                                          <p:spTgt spid="2">
                                            <p:txEl>
                                              <p:pRg st="2" end="2"/>
                                            </p:txEl>
                                          </p:spTgt>
                                        </p:tgtEl>
                                        <p:attrNameLst>
                                          <p:attrName>style.visibility</p:attrName>
                                        </p:attrNameLst>
                                      </p:cBhvr>
                                      <p:to>
                                        <p:strVal val="visible"/>
                                      </p:to>
                                    </p:set>
                                    <p:anim calcmode="lin" valueType="num">
                                      <p:cBhvr additive="base">
                                        <p:cTn id="44" dur="500" fill="hold"/>
                                        <p:tgtEl>
                                          <p:spTgt spid="2">
                                            <p:txEl>
                                              <p:pRg st="2" end="2"/>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2">
                                            <p:txEl>
                                              <p:pRg st="2" end="2"/>
                                            </p:txEl>
                                          </p:spTgt>
                                        </p:tgtEl>
                                        <p:attrNameLst>
                                          <p:attrName>ppt_y</p:attrName>
                                        </p:attrNameLst>
                                      </p:cBhvr>
                                      <p:tavLst>
                                        <p:tav tm="0">
                                          <p:val>
                                            <p:strVal val="#ppt_y"/>
                                          </p:val>
                                        </p:tav>
                                        <p:tav tm="100000">
                                          <p:val>
                                            <p:strVal val="#ppt_y"/>
                                          </p:val>
                                        </p:tav>
                                      </p:tavLst>
                                    </p:anim>
                                  </p:childTnLst>
                                </p:cTn>
                              </p:par>
                              <p:par>
                                <p:cTn id="46" presetID="2" presetClass="entr" presetSubtype="2" fill="hold" grpId="0" nodeType="withEffect">
                                  <p:stCondLst>
                                    <p:cond delay="300"/>
                                  </p:stCondLst>
                                  <p:childTnLst>
                                    <p:set>
                                      <p:cBhvr>
                                        <p:cTn id="47" dur="1" fill="hold">
                                          <p:stCondLst>
                                            <p:cond delay="0"/>
                                          </p:stCondLst>
                                        </p:cTn>
                                        <p:tgtEl>
                                          <p:spTgt spid="2">
                                            <p:txEl>
                                              <p:pRg st="3" end="3"/>
                                            </p:txEl>
                                          </p:spTgt>
                                        </p:tgtEl>
                                        <p:attrNameLst>
                                          <p:attrName>style.visibility</p:attrName>
                                        </p:attrNameLst>
                                      </p:cBhvr>
                                      <p:to>
                                        <p:strVal val="visible"/>
                                      </p:to>
                                    </p:set>
                                    <p:anim calcmode="lin" valueType="num">
                                      <p:cBhvr additive="base">
                                        <p:cTn id="48" dur="500" fill="hold"/>
                                        <p:tgtEl>
                                          <p:spTgt spid="2">
                                            <p:txEl>
                                              <p:pRg st="3" end="3"/>
                                            </p:txEl>
                                          </p:spTgt>
                                        </p:tgtEl>
                                        <p:attrNameLst>
                                          <p:attrName>ppt_x</p:attrName>
                                        </p:attrNameLst>
                                      </p:cBhvr>
                                      <p:tavLst>
                                        <p:tav tm="0">
                                          <p:val>
                                            <p:strVal val="1+#ppt_w/2"/>
                                          </p:val>
                                        </p:tav>
                                        <p:tav tm="100000">
                                          <p:val>
                                            <p:strVal val="#ppt_x"/>
                                          </p:val>
                                        </p:tav>
                                      </p:tavLst>
                                    </p:anim>
                                    <p:anim calcmode="lin" valueType="num">
                                      <p:cBhvr additive="base">
                                        <p:cTn id="49" dur="500" fill="hold"/>
                                        <p:tgtEl>
                                          <p:spTgt spid="2">
                                            <p:txEl>
                                              <p:pRg st="3" end="3"/>
                                            </p:txEl>
                                          </p:spTgt>
                                        </p:tgtEl>
                                        <p:attrNameLst>
                                          <p:attrName>ppt_y</p:attrName>
                                        </p:attrNameLst>
                                      </p:cBhvr>
                                      <p:tavLst>
                                        <p:tav tm="0">
                                          <p:val>
                                            <p:strVal val="#ppt_y"/>
                                          </p:val>
                                        </p:tav>
                                        <p:tav tm="100000">
                                          <p:val>
                                            <p:strVal val="#ppt_y"/>
                                          </p:val>
                                        </p:tav>
                                      </p:tavLst>
                                    </p:anim>
                                  </p:childTnLst>
                                </p:cTn>
                              </p:par>
                              <p:par>
                                <p:cTn id="50" presetID="2" presetClass="entr" presetSubtype="2" fill="hold" grpId="0" nodeType="withEffect">
                                  <p:stCondLst>
                                    <p:cond delay="400"/>
                                  </p:stCondLst>
                                  <p:childTnLst>
                                    <p:set>
                                      <p:cBhvr>
                                        <p:cTn id="51" dur="1" fill="hold">
                                          <p:stCondLst>
                                            <p:cond delay="0"/>
                                          </p:stCondLst>
                                        </p:cTn>
                                        <p:tgtEl>
                                          <p:spTgt spid="2">
                                            <p:txEl>
                                              <p:pRg st="4" end="4"/>
                                            </p:txEl>
                                          </p:spTgt>
                                        </p:tgtEl>
                                        <p:attrNameLst>
                                          <p:attrName>style.visibility</p:attrName>
                                        </p:attrNameLst>
                                      </p:cBhvr>
                                      <p:to>
                                        <p:strVal val="visible"/>
                                      </p:to>
                                    </p:set>
                                    <p:anim calcmode="lin" valueType="num">
                                      <p:cBhvr additive="base">
                                        <p:cTn id="52" dur="500" fill="hold"/>
                                        <p:tgtEl>
                                          <p:spTgt spid="2">
                                            <p:txEl>
                                              <p:pRg st="4" end="4"/>
                                            </p:txEl>
                                          </p:spTgt>
                                        </p:tgtEl>
                                        <p:attrNameLst>
                                          <p:attrName>ppt_x</p:attrName>
                                        </p:attrNameLst>
                                      </p:cBhvr>
                                      <p:tavLst>
                                        <p:tav tm="0">
                                          <p:val>
                                            <p:strVal val="1+#ppt_w/2"/>
                                          </p:val>
                                        </p:tav>
                                        <p:tav tm="100000">
                                          <p:val>
                                            <p:strVal val="#ppt_x"/>
                                          </p:val>
                                        </p:tav>
                                      </p:tavLst>
                                    </p:anim>
                                    <p:anim calcmode="lin" valueType="num">
                                      <p:cBhvr additive="base">
                                        <p:cTn id="53" dur="500" fill="hold"/>
                                        <p:tgtEl>
                                          <p:spTgt spid="2">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animBg="1"/>
      <p:bldP spid="4" grpId="0" animBg="1"/>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 Box 18"/>
          <p:cNvSpPr txBox="1">
            <a:spLocks noChangeArrowheads="1"/>
          </p:cNvSpPr>
          <p:nvPr/>
        </p:nvSpPr>
        <p:spPr bwMode="gray">
          <a:xfrm>
            <a:off x="511612" y="63373"/>
            <a:ext cx="3268300"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smtClean="0">
                <a:solidFill>
                  <a:schemeClr val="bg1"/>
                </a:solidFill>
                <a:latin typeface="微软雅黑" panose="020B0503020204020204" pitchFamily="34" charset="-122"/>
                <a:ea typeface="微软雅黑" panose="020B0503020204020204" pitchFamily="34" charset="-122"/>
              </a:rPr>
              <a:t>团队介绍</a:t>
            </a:r>
            <a:r>
              <a:rPr lang="en-US" altLang="zh-CN" sz="2000" dirty="0" smtClean="0">
                <a:solidFill>
                  <a:schemeClr val="bg1"/>
                </a:solidFill>
                <a:latin typeface="微软雅黑" panose="020B0503020204020204" pitchFamily="34" charset="-122"/>
                <a:ea typeface="微软雅黑" panose="020B0503020204020204" pitchFamily="34" charset="-122"/>
              </a:rPr>
              <a:t>/02</a:t>
            </a:r>
            <a:r>
              <a:rPr lang="zh-CN" altLang="en-US" sz="2000" dirty="0" smtClean="0">
                <a:solidFill>
                  <a:schemeClr val="bg1"/>
                </a:solidFill>
                <a:latin typeface="微软雅黑" panose="020B0503020204020204" pitchFamily="34" charset="-122"/>
                <a:ea typeface="微软雅黑" panose="020B0503020204020204" pitchFamily="34" charset="-122"/>
              </a:rPr>
              <a:t>核心团队</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20" name="图片 19"/>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sp>
        <p:nvSpPr>
          <p:cNvPr id="21" name="TextBox 6"/>
          <p:cNvSpPr txBox="1"/>
          <p:nvPr/>
        </p:nvSpPr>
        <p:spPr>
          <a:xfrm>
            <a:off x="511175" y="3818255"/>
            <a:ext cx="2014855" cy="1243330"/>
          </a:xfrm>
          <a:prstGeom prst="rect">
            <a:avLst/>
          </a:prstGeom>
          <a:noFill/>
        </p:spPr>
        <p:txBody>
          <a:bodyPr wrap="square" lIns="0" tIns="0" rIns="0" bIns="0" rtlCol="0">
            <a:spAutoFit/>
          </a:bodyPr>
          <a:lstStyle/>
          <a:p>
            <a:pPr algn="just">
              <a:lnSpc>
                <a:spcPts val="1200"/>
              </a:lnSpc>
            </a:pPr>
            <a:r>
              <a:rPr sz="1100" dirty="0">
                <a:solidFill>
                  <a:schemeClr val="tx1">
                    <a:lumMod val="75000"/>
                    <a:lumOff val="25000"/>
                  </a:schemeClr>
                </a:solidFill>
                <a:latin typeface="微软雅黑" panose="020B0503020204020204" pitchFamily="34" charset="-122"/>
                <a:ea typeface="微软雅黑" panose="020B0503020204020204" pitchFamily="34" charset="-122"/>
              </a:rPr>
              <a:t>从2006年开始，涉足人工智能领域，在对象模型、语义表达、动作流程、元知识模型、逻辑生成与运算、自动学习等方面取得了多项实质性突破，也对传统的语法学、NLP、图论、深度学习、对象表示、本体论、哲学、逻辑学等领域进行了颠覆性的创新。</a:t>
            </a:r>
            <a:endParaRPr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TextBox 12"/>
          <p:cNvSpPr txBox="1"/>
          <p:nvPr/>
        </p:nvSpPr>
        <p:spPr>
          <a:xfrm>
            <a:off x="2841272" y="3818533"/>
            <a:ext cx="1440160" cy="938530"/>
          </a:xfrm>
          <a:prstGeom prst="rect">
            <a:avLst/>
          </a:prstGeom>
          <a:noFill/>
        </p:spPr>
        <p:txBody>
          <a:bodyPr wrap="square" lIns="0" tIns="0" rIns="0" bIns="0" rtlCol="0">
            <a:spAutoFit/>
          </a:bodyPr>
          <a:lstStyle/>
          <a:p>
            <a:pPr algn="just">
              <a:lnSpc>
                <a:spcPts val="1200"/>
              </a:lnSpc>
            </a:pPr>
            <a:r>
              <a:rPr sz="1100" dirty="0">
                <a:solidFill>
                  <a:schemeClr val="tx1">
                    <a:lumMod val="75000"/>
                    <a:lumOff val="25000"/>
                  </a:schemeClr>
                </a:solidFill>
                <a:latin typeface="微软雅黑" panose="020B0503020204020204" pitchFamily="34" charset="-122"/>
                <a:ea typeface="微软雅黑" panose="020B0503020204020204" pitchFamily="34" charset="-122"/>
              </a:rPr>
              <a:t>哈工大人工智能</a:t>
            </a:r>
            <a:r>
              <a:rPr lang="zh-CN" sz="1100" dirty="0">
                <a:solidFill>
                  <a:schemeClr val="tx1">
                    <a:lumMod val="75000"/>
                    <a:lumOff val="25000"/>
                  </a:schemeClr>
                </a:solidFill>
                <a:latin typeface="微软雅黑" panose="020B0503020204020204" pitchFamily="34" charset="-122"/>
                <a:ea typeface="微软雅黑" panose="020B0503020204020204" pitchFamily="34" charset="-122"/>
              </a:rPr>
              <a:t>专业博士</a:t>
            </a:r>
            <a:r>
              <a:rPr sz="11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sz="1100" dirty="0">
                <a:solidFill>
                  <a:schemeClr val="tx1">
                    <a:lumMod val="75000"/>
                    <a:lumOff val="25000"/>
                  </a:schemeClr>
                </a:solidFill>
                <a:latin typeface="微软雅黑" panose="020B0503020204020204" pitchFamily="34" charset="-122"/>
                <a:ea typeface="微软雅黑" panose="020B0503020204020204" pitchFamily="34" charset="-122"/>
              </a:rPr>
              <a:t>先后就职于</a:t>
            </a:r>
            <a:r>
              <a:rPr sz="1100" dirty="0">
                <a:solidFill>
                  <a:schemeClr val="tx1">
                    <a:lumMod val="75000"/>
                    <a:lumOff val="25000"/>
                  </a:schemeClr>
                </a:solidFill>
                <a:latin typeface="微软雅黑" panose="020B0503020204020204" pitchFamily="34" charset="-122"/>
                <a:ea typeface="微软雅黑" panose="020B0503020204020204" pitchFamily="34" charset="-122"/>
              </a:rPr>
              <a:t>深圳清华研究生院</a:t>
            </a:r>
            <a:r>
              <a:rPr lang="zh-CN" sz="1100" dirty="0">
                <a:solidFill>
                  <a:schemeClr val="tx1">
                    <a:lumMod val="75000"/>
                    <a:lumOff val="25000"/>
                  </a:schemeClr>
                </a:solidFill>
                <a:latin typeface="微软雅黑" panose="020B0503020204020204" pitchFamily="34" charset="-122"/>
                <a:ea typeface="微软雅黑" panose="020B0503020204020204" pitchFamily="34" charset="-122"/>
              </a:rPr>
              <a:t>、</a:t>
            </a:r>
            <a:r>
              <a:rPr sz="1100" dirty="0">
                <a:solidFill>
                  <a:schemeClr val="tx1">
                    <a:lumMod val="75000"/>
                    <a:lumOff val="25000"/>
                  </a:schemeClr>
                </a:solidFill>
                <a:latin typeface="微软雅黑" panose="020B0503020204020204" pitchFamily="34" charset="-122"/>
                <a:ea typeface="微软雅黑" panose="020B0503020204020204" pitchFamily="34" charset="-122"/>
              </a:rPr>
              <a:t>中科院电子所</a:t>
            </a: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。精通深度学习、语义分析与处理、图像识别等先进技术</a:t>
            </a:r>
            <a:endPar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TextBox 18"/>
          <p:cNvSpPr txBox="1"/>
          <p:nvPr/>
        </p:nvSpPr>
        <p:spPr>
          <a:xfrm>
            <a:off x="4858764" y="3818533"/>
            <a:ext cx="1440160" cy="1090930"/>
          </a:xfrm>
          <a:prstGeom prst="rect">
            <a:avLst/>
          </a:prstGeom>
          <a:noFill/>
        </p:spPr>
        <p:txBody>
          <a:bodyPr wrap="square" lIns="0" tIns="0" rIns="0" bIns="0" rtlCol="0">
            <a:spAutoFit/>
          </a:bodyPr>
          <a:lstStyle/>
          <a:p>
            <a:pPr lvl="0" algn="just">
              <a:lnSpc>
                <a:spcPts val="1200"/>
              </a:lnSpc>
            </a:pPr>
            <a:r>
              <a:rPr lang="zh-CN" sz="1100" dirty="0">
                <a:solidFill>
                  <a:schemeClr val="tx1">
                    <a:lumMod val="75000"/>
                    <a:lumOff val="25000"/>
                  </a:schemeClr>
                </a:solidFill>
                <a:latin typeface="微软雅黑" panose="020B0503020204020204" pitchFamily="34" charset="-122"/>
                <a:ea typeface="微软雅黑" panose="020B0503020204020204" pitchFamily="34" charset="-122"/>
                <a:sym typeface="黑体" panose="02010609060101010101" charset="-122"/>
              </a:rPr>
              <a:t>15年的软件开发经验，曾在东软担任曾多年任职项目经理、技术经理、软件架构师等职位。对大数据、人工智能、工作流、WEB编程有很深刻的掌握。</a:t>
            </a:r>
            <a:endParaRPr lang="zh-CN"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TextBox 24"/>
          <p:cNvSpPr txBox="1"/>
          <p:nvPr/>
        </p:nvSpPr>
        <p:spPr>
          <a:xfrm>
            <a:off x="6876256" y="3818533"/>
            <a:ext cx="1440160" cy="1090930"/>
          </a:xfrm>
          <a:prstGeom prst="rect">
            <a:avLst/>
          </a:prstGeom>
          <a:noFill/>
        </p:spPr>
        <p:txBody>
          <a:bodyPr wrap="square" lIns="0" tIns="0" rIns="0" bIns="0" rtlCol="0">
            <a:spAutoFit/>
          </a:bodyPr>
          <a:lstStyle/>
          <a:p>
            <a:pPr algn="just">
              <a:lnSpc>
                <a:spcPts val="1200"/>
              </a:lnSpc>
            </a:pPr>
            <a:r>
              <a:rPr sz="1100" dirty="0">
                <a:solidFill>
                  <a:schemeClr val="tx1">
                    <a:lumMod val="75000"/>
                    <a:lumOff val="25000"/>
                  </a:schemeClr>
                </a:solidFill>
                <a:latin typeface="微软雅黑" panose="020B0503020204020204" pitchFamily="34" charset="-122"/>
                <a:ea typeface="微软雅黑" panose="020B0503020204020204" pitchFamily="34" charset="-122"/>
              </a:rPr>
              <a:t>自然语言处理硕士专业，16年资深软件技术人员，中兴通讯技术负责人、架构师。多年大型软件、系统开发经验。对自然语言、大数据、工作流、软件架构等有丰富经验。</a:t>
            </a:r>
            <a:endParaRPr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764788" y="1059582"/>
            <a:ext cx="1558144" cy="1689124"/>
            <a:chOff x="764788" y="1059582"/>
            <a:chExt cx="1558144" cy="1689124"/>
          </a:xfrm>
          <a:effectLst>
            <a:outerShdw blurRad="228600" dist="101600" dir="8400000" sx="105000" sy="105000" algn="tr" rotWithShape="0">
              <a:prstClr val="black">
                <a:alpha val="40000"/>
              </a:prstClr>
            </a:outerShdw>
          </a:effectLst>
        </p:grpSpPr>
        <p:sp>
          <p:nvSpPr>
            <p:cNvPr id="32" name="椭圆 8"/>
            <p:cNvSpPr/>
            <p:nvPr/>
          </p:nvSpPr>
          <p:spPr>
            <a:xfrm>
              <a:off x="834850" y="1135533"/>
              <a:ext cx="1418020" cy="1537222"/>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blipFill dpi="0" rotWithShape="1">
              <a:blip r:embed="rId2">
                <a:extLst>
                  <a:ext uri="{BEBA8EAE-BF5A-486C-A8C5-ECC9F3942E4B}">
                    <a14:imgProps xmlns:a14="http://schemas.microsoft.com/office/drawing/2010/main">
                      <a14:imgLayer r:embed="rId3">
                        <a14:imgEffect>
                          <a14:artisticBlur/>
                        </a14:imgEffect>
                      </a14:imgLayer>
                    </a14:imgProps>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33" name="椭圆 8"/>
            <p:cNvSpPr/>
            <p:nvPr/>
          </p:nvSpPr>
          <p:spPr>
            <a:xfrm>
              <a:off x="764788" y="1059582"/>
              <a:ext cx="1558144" cy="1689124"/>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noFill/>
            <a:ln w="635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34" name="组合 33"/>
          <p:cNvGrpSpPr/>
          <p:nvPr/>
        </p:nvGrpSpPr>
        <p:grpSpPr>
          <a:xfrm>
            <a:off x="2782280" y="1059582"/>
            <a:ext cx="1558144" cy="1689124"/>
            <a:chOff x="2782280" y="1059582"/>
            <a:chExt cx="1558144" cy="1689124"/>
          </a:xfrm>
          <a:effectLst>
            <a:outerShdw blurRad="228600" dist="101600" dir="8400000" sx="105000" sy="105000" algn="tr" rotWithShape="0">
              <a:prstClr val="black">
                <a:alpha val="40000"/>
              </a:prstClr>
            </a:outerShdw>
          </a:effectLst>
        </p:grpSpPr>
        <p:sp>
          <p:nvSpPr>
            <p:cNvPr id="35" name="椭圆 8"/>
            <p:cNvSpPr/>
            <p:nvPr/>
          </p:nvSpPr>
          <p:spPr>
            <a:xfrm>
              <a:off x="2852342" y="1135533"/>
              <a:ext cx="1418020" cy="1537222"/>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blipFill dpi="0" rotWithShape="1">
              <a:blip r:embed="rId4">
                <a:extLst>
                  <a:ext uri="{BEBA8EAE-BF5A-486C-A8C5-ECC9F3942E4B}">
                    <a14:imgProps xmlns:a14="http://schemas.microsoft.com/office/drawing/2010/main">
                      <a14:imgLayer r:embed="rId5">
                        <a14:imgEffect>
                          <a14:artisticBlur/>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36" name="椭圆 8"/>
            <p:cNvSpPr/>
            <p:nvPr/>
          </p:nvSpPr>
          <p:spPr>
            <a:xfrm>
              <a:off x="2782280" y="1059582"/>
              <a:ext cx="1558144" cy="1689124"/>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37" name="组合 36"/>
          <p:cNvGrpSpPr/>
          <p:nvPr/>
        </p:nvGrpSpPr>
        <p:grpSpPr>
          <a:xfrm>
            <a:off x="4799772" y="1059582"/>
            <a:ext cx="1558144" cy="1689124"/>
            <a:chOff x="4799772" y="1059582"/>
            <a:chExt cx="1558144" cy="1689124"/>
          </a:xfrm>
          <a:effectLst>
            <a:outerShdw blurRad="228600" dist="101600" dir="8400000" sx="105000" sy="105000" algn="tr" rotWithShape="0">
              <a:prstClr val="black">
                <a:alpha val="40000"/>
              </a:prstClr>
            </a:outerShdw>
          </a:effectLst>
        </p:grpSpPr>
        <p:sp>
          <p:nvSpPr>
            <p:cNvPr id="38" name="椭圆 8"/>
            <p:cNvSpPr/>
            <p:nvPr/>
          </p:nvSpPr>
          <p:spPr>
            <a:xfrm>
              <a:off x="4869834" y="1135533"/>
              <a:ext cx="1418020" cy="1537222"/>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blipFill dpi="0" rotWithShape="1">
              <a:blip r:embed="rId6">
                <a:extLst>
                  <a:ext uri="{BEBA8EAE-BF5A-486C-A8C5-ECC9F3942E4B}">
                    <a14:imgProps xmlns:a14="http://schemas.microsoft.com/office/drawing/2010/main">
                      <a14:imgLayer r:embed="rId7">
                        <a14:imgEffect>
                          <a14:artisticBlur/>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39" name="椭圆 8"/>
            <p:cNvSpPr/>
            <p:nvPr/>
          </p:nvSpPr>
          <p:spPr>
            <a:xfrm>
              <a:off x="4799772" y="1059582"/>
              <a:ext cx="1558144" cy="1689124"/>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40" name="组合 39"/>
          <p:cNvGrpSpPr/>
          <p:nvPr/>
        </p:nvGrpSpPr>
        <p:grpSpPr>
          <a:xfrm>
            <a:off x="6817263" y="1059582"/>
            <a:ext cx="1558144" cy="1689124"/>
            <a:chOff x="6817263" y="1059582"/>
            <a:chExt cx="1558144" cy="1689124"/>
          </a:xfrm>
          <a:effectLst>
            <a:outerShdw blurRad="228600" dist="101600" dir="8400000" sx="105000" sy="105000" algn="tr" rotWithShape="0">
              <a:prstClr val="black">
                <a:alpha val="40000"/>
              </a:prstClr>
            </a:outerShdw>
          </a:effectLst>
        </p:grpSpPr>
        <p:sp>
          <p:nvSpPr>
            <p:cNvPr id="41" name="椭圆 8"/>
            <p:cNvSpPr/>
            <p:nvPr/>
          </p:nvSpPr>
          <p:spPr>
            <a:xfrm>
              <a:off x="6887326" y="1135533"/>
              <a:ext cx="1418020" cy="1537222"/>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blipFill dpi="0" rotWithShape="1">
              <a:blip r:embed="rId8">
                <a:extLst>
                  <a:ext uri="{BEBA8EAE-BF5A-486C-A8C5-ECC9F3942E4B}">
                    <a14:imgProps xmlns:a14="http://schemas.microsoft.com/office/drawing/2010/main">
                      <a14:imgLayer r:embed="rId9">
                        <a14:imgEffect>
                          <a14:artisticBlur/>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42" name="椭圆 8"/>
            <p:cNvSpPr/>
            <p:nvPr/>
          </p:nvSpPr>
          <p:spPr>
            <a:xfrm>
              <a:off x="6817263" y="1059582"/>
              <a:ext cx="1558144" cy="1689124"/>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43" name="矩形 42"/>
          <p:cNvSpPr>
            <a:spLocks noChangeArrowheads="1"/>
          </p:cNvSpPr>
          <p:nvPr/>
        </p:nvSpPr>
        <p:spPr bwMode="auto">
          <a:xfrm>
            <a:off x="1030899" y="2836176"/>
            <a:ext cx="1025922" cy="30777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spcBef>
                <a:spcPct val="0"/>
              </a:spcBef>
            </a:pPr>
            <a:r>
              <a:rPr lang="zh-CN" altLang="en-US" sz="1600" b="1" cap="all" dirty="0" smtClean="0">
                <a:latin typeface="微软雅黑" panose="020B0503020204020204" pitchFamily="34" charset="-122"/>
                <a:ea typeface="微软雅黑" panose="020B0503020204020204" pitchFamily="34" charset="-122"/>
                <a:cs typeface="+mj-cs"/>
              </a:rPr>
              <a:t>梁冰</a:t>
            </a:r>
            <a:endParaRPr lang="en-US" altLang="zh-CN" sz="1600" b="1" cap="all" dirty="0">
              <a:latin typeface="微软雅黑" panose="020B0503020204020204" pitchFamily="34" charset="-122"/>
              <a:ea typeface="微软雅黑" panose="020B0503020204020204" pitchFamily="34" charset="-122"/>
              <a:cs typeface="+mj-cs"/>
            </a:endParaRPr>
          </a:p>
        </p:txBody>
      </p:sp>
      <p:sp>
        <p:nvSpPr>
          <p:cNvPr id="44" name="矩形 43"/>
          <p:cNvSpPr>
            <a:spLocks noChangeArrowheads="1"/>
          </p:cNvSpPr>
          <p:nvPr/>
        </p:nvSpPr>
        <p:spPr bwMode="auto">
          <a:xfrm>
            <a:off x="3048391" y="2836176"/>
            <a:ext cx="1025922" cy="30777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spcBef>
                <a:spcPct val="0"/>
              </a:spcBef>
            </a:pPr>
            <a:r>
              <a:rPr lang="zh-CN" altLang="en-US" sz="1600" b="1" cap="all" dirty="0" smtClean="0">
                <a:latin typeface="微软雅黑" panose="020B0503020204020204" pitchFamily="34" charset="-122"/>
                <a:ea typeface="微软雅黑" panose="020B0503020204020204" pitchFamily="34" charset="-122"/>
                <a:cs typeface="+mj-cs"/>
              </a:rPr>
              <a:t>吴阳</a:t>
            </a:r>
            <a:endParaRPr lang="zh-CN" altLang="en-US" sz="1600" b="1" cap="all" dirty="0" smtClean="0">
              <a:latin typeface="微软雅黑" panose="020B0503020204020204" pitchFamily="34" charset="-122"/>
              <a:ea typeface="微软雅黑" panose="020B0503020204020204" pitchFamily="34" charset="-122"/>
              <a:cs typeface="+mj-cs"/>
            </a:endParaRPr>
          </a:p>
        </p:txBody>
      </p:sp>
      <p:sp>
        <p:nvSpPr>
          <p:cNvPr id="45" name="矩形 44"/>
          <p:cNvSpPr>
            <a:spLocks noChangeArrowheads="1"/>
          </p:cNvSpPr>
          <p:nvPr/>
        </p:nvSpPr>
        <p:spPr bwMode="auto">
          <a:xfrm>
            <a:off x="5065883" y="2836176"/>
            <a:ext cx="1025922" cy="30777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spcBef>
                <a:spcPct val="0"/>
              </a:spcBef>
            </a:pPr>
            <a:r>
              <a:rPr lang="en-US" altLang="zh-CN" sz="1600" b="1" cap="all" dirty="0" smtClean="0">
                <a:latin typeface="微软雅黑" panose="020B0503020204020204" pitchFamily="34" charset="-122"/>
                <a:ea typeface="微软雅黑" panose="020B0503020204020204" pitchFamily="34" charset="-122"/>
                <a:cs typeface="+mj-cs"/>
              </a:rPr>
              <a:t>苑鹏掣</a:t>
            </a:r>
            <a:endParaRPr lang="en-US" altLang="zh-CN" sz="1600" b="1" cap="all" dirty="0" smtClean="0">
              <a:latin typeface="微软雅黑" panose="020B0503020204020204" pitchFamily="34" charset="-122"/>
              <a:ea typeface="微软雅黑" panose="020B0503020204020204" pitchFamily="34" charset="-122"/>
              <a:cs typeface="+mj-cs"/>
            </a:endParaRPr>
          </a:p>
        </p:txBody>
      </p:sp>
      <p:sp>
        <p:nvSpPr>
          <p:cNvPr id="46" name="矩形 45"/>
          <p:cNvSpPr>
            <a:spLocks noChangeArrowheads="1"/>
          </p:cNvSpPr>
          <p:nvPr/>
        </p:nvSpPr>
        <p:spPr bwMode="auto">
          <a:xfrm>
            <a:off x="7083375" y="2836176"/>
            <a:ext cx="1025922" cy="30777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spcBef>
                <a:spcPct val="0"/>
              </a:spcBef>
            </a:pPr>
            <a:r>
              <a:rPr lang="zh-CN" altLang="en-US" sz="1600" b="1" cap="all" dirty="0" smtClean="0">
                <a:latin typeface="微软雅黑" panose="020B0503020204020204" pitchFamily="34" charset="-122"/>
                <a:ea typeface="微软雅黑" panose="020B0503020204020204" pitchFamily="34" charset="-122"/>
                <a:cs typeface="+mj-cs"/>
              </a:rPr>
              <a:t>张华峰</a:t>
            </a:r>
            <a:endParaRPr lang="zh-CN" altLang="en-US" sz="1600" b="1" cap="all" dirty="0" smtClean="0">
              <a:latin typeface="微软雅黑" panose="020B0503020204020204" pitchFamily="34" charset="-122"/>
              <a:ea typeface="微软雅黑" panose="020B0503020204020204" pitchFamily="34" charset="-122"/>
              <a:cs typeface="+mj-cs"/>
            </a:endParaRPr>
          </a:p>
        </p:txBody>
      </p:sp>
      <p:grpSp>
        <p:nvGrpSpPr>
          <p:cNvPr id="47" name="组合 46"/>
          <p:cNvGrpSpPr/>
          <p:nvPr/>
        </p:nvGrpSpPr>
        <p:grpSpPr>
          <a:xfrm>
            <a:off x="814328" y="3219334"/>
            <a:ext cx="1356392" cy="432536"/>
            <a:chOff x="814328" y="3219334"/>
            <a:chExt cx="1356392" cy="432536"/>
          </a:xfrm>
        </p:grpSpPr>
        <p:grpSp>
          <p:nvGrpSpPr>
            <p:cNvPr id="48" name="组合 47"/>
            <p:cNvGrpSpPr/>
            <p:nvPr/>
          </p:nvGrpSpPr>
          <p:grpSpPr>
            <a:xfrm>
              <a:off x="814328" y="3219334"/>
              <a:ext cx="1356392" cy="432536"/>
              <a:chOff x="2173927" y="3285519"/>
              <a:chExt cx="1721136" cy="548848"/>
            </a:xfrm>
          </p:grpSpPr>
          <p:grpSp>
            <p:nvGrpSpPr>
              <p:cNvPr id="50" name="组合 49"/>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52" name="圆角矩形 51"/>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圆角矩形 52"/>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椭圆 50"/>
              <p:cNvSpPr/>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TextBox 43"/>
            <p:cNvSpPr txBox="1"/>
            <p:nvPr/>
          </p:nvSpPr>
          <p:spPr>
            <a:xfrm>
              <a:off x="1223903" y="3331729"/>
              <a:ext cx="833120" cy="227965"/>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r>
                <a:rPr lang="zh-CN" altLang="en-US" dirty="0">
                  <a:solidFill>
                    <a:srgbClr val="C00000"/>
                  </a:solidFill>
                </a:rPr>
                <a:t>创始人</a:t>
              </a:r>
              <a:endParaRPr lang="en-US" altLang="zh-CN" dirty="0">
                <a:solidFill>
                  <a:srgbClr val="C00000"/>
                </a:solidFill>
              </a:endParaRPr>
            </a:p>
          </p:txBody>
        </p:sp>
      </p:grpSp>
      <p:grpSp>
        <p:nvGrpSpPr>
          <p:cNvPr id="54" name="组合 53"/>
          <p:cNvGrpSpPr/>
          <p:nvPr/>
        </p:nvGrpSpPr>
        <p:grpSpPr>
          <a:xfrm>
            <a:off x="2841272" y="3214865"/>
            <a:ext cx="1356392" cy="432536"/>
            <a:chOff x="814328" y="3219334"/>
            <a:chExt cx="1356392" cy="432536"/>
          </a:xfrm>
        </p:grpSpPr>
        <p:grpSp>
          <p:nvGrpSpPr>
            <p:cNvPr id="55" name="组合 54"/>
            <p:cNvGrpSpPr/>
            <p:nvPr/>
          </p:nvGrpSpPr>
          <p:grpSpPr>
            <a:xfrm>
              <a:off x="814328" y="3219334"/>
              <a:ext cx="1356392" cy="432536"/>
              <a:chOff x="2173927" y="3285519"/>
              <a:chExt cx="1721136" cy="548848"/>
            </a:xfrm>
          </p:grpSpPr>
          <p:grpSp>
            <p:nvGrpSpPr>
              <p:cNvPr id="57" name="组合 56"/>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59" name="圆角矩形 58"/>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8" name="椭圆 57"/>
              <p:cNvSpPr/>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TextBox 52"/>
            <p:cNvSpPr txBox="1"/>
            <p:nvPr/>
          </p:nvSpPr>
          <p:spPr>
            <a:xfrm>
              <a:off x="1224127" y="3331792"/>
              <a:ext cx="787838" cy="227965"/>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r>
                <a:rPr lang="en-US" altLang="zh-CN" dirty="0">
                  <a:solidFill>
                    <a:srgbClr val="C00000"/>
                  </a:solidFill>
                </a:rPr>
                <a:t>CTO</a:t>
              </a:r>
              <a:endParaRPr lang="en-US" altLang="zh-CN" dirty="0">
                <a:solidFill>
                  <a:srgbClr val="C00000"/>
                </a:solidFill>
              </a:endParaRPr>
            </a:p>
          </p:txBody>
        </p:sp>
      </p:grpSp>
      <p:grpSp>
        <p:nvGrpSpPr>
          <p:cNvPr id="61" name="组合 60"/>
          <p:cNvGrpSpPr/>
          <p:nvPr/>
        </p:nvGrpSpPr>
        <p:grpSpPr>
          <a:xfrm>
            <a:off x="4900648" y="3214864"/>
            <a:ext cx="1356392" cy="432536"/>
            <a:chOff x="814328" y="3219334"/>
            <a:chExt cx="1356392" cy="432536"/>
          </a:xfrm>
        </p:grpSpPr>
        <p:grpSp>
          <p:nvGrpSpPr>
            <p:cNvPr id="62" name="组合 61"/>
            <p:cNvGrpSpPr/>
            <p:nvPr/>
          </p:nvGrpSpPr>
          <p:grpSpPr>
            <a:xfrm>
              <a:off x="814328" y="3219334"/>
              <a:ext cx="1356392" cy="432536"/>
              <a:chOff x="2173927" y="3285519"/>
              <a:chExt cx="1721136" cy="548848"/>
            </a:xfrm>
          </p:grpSpPr>
          <p:grpSp>
            <p:nvGrpSpPr>
              <p:cNvPr id="64" name="组合 63"/>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66" name="圆角矩形 65"/>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圆角矩形 66"/>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5" name="椭圆 64"/>
              <p:cNvSpPr/>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TextBox 59"/>
            <p:cNvSpPr txBox="1"/>
            <p:nvPr/>
          </p:nvSpPr>
          <p:spPr>
            <a:xfrm>
              <a:off x="1224127" y="3331792"/>
              <a:ext cx="787838" cy="227965"/>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r>
                <a:rPr lang="en-US" altLang="zh-CN" dirty="0">
                  <a:solidFill>
                    <a:srgbClr val="C00000"/>
                  </a:solidFill>
                </a:rPr>
                <a:t>CPO</a:t>
              </a:r>
              <a:endParaRPr lang="en-US" altLang="zh-CN" dirty="0">
                <a:solidFill>
                  <a:srgbClr val="C00000"/>
                </a:solidFill>
              </a:endParaRPr>
            </a:p>
          </p:txBody>
        </p:sp>
      </p:grpSp>
      <p:grpSp>
        <p:nvGrpSpPr>
          <p:cNvPr id="68" name="组合 67"/>
          <p:cNvGrpSpPr/>
          <p:nvPr/>
        </p:nvGrpSpPr>
        <p:grpSpPr>
          <a:xfrm>
            <a:off x="6918140" y="3201271"/>
            <a:ext cx="1356392" cy="432536"/>
            <a:chOff x="814328" y="3219334"/>
            <a:chExt cx="1356392" cy="432536"/>
          </a:xfrm>
        </p:grpSpPr>
        <p:grpSp>
          <p:nvGrpSpPr>
            <p:cNvPr id="69" name="组合 68"/>
            <p:cNvGrpSpPr/>
            <p:nvPr/>
          </p:nvGrpSpPr>
          <p:grpSpPr>
            <a:xfrm>
              <a:off x="814328" y="3219334"/>
              <a:ext cx="1356392" cy="432536"/>
              <a:chOff x="2173927" y="3285519"/>
              <a:chExt cx="1721136" cy="548848"/>
            </a:xfrm>
          </p:grpSpPr>
          <p:grpSp>
            <p:nvGrpSpPr>
              <p:cNvPr id="71" name="组合 70"/>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73" name="圆角矩形 7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椭圆 71"/>
              <p:cNvSpPr/>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TextBox 66"/>
            <p:cNvSpPr txBox="1"/>
            <p:nvPr/>
          </p:nvSpPr>
          <p:spPr>
            <a:xfrm>
              <a:off x="1224127" y="3331792"/>
              <a:ext cx="787838" cy="227965"/>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r>
                <a:rPr lang="zh-CN" altLang="en-US" dirty="0">
                  <a:solidFill>
                    <a:srgbClr val="C00000"/>
                  </a:solidFill>
                </a:rPr>
                <a:t>架构师</a:t>
              </a:r>
              <a:endParaRPr lang="zh-CN" altLang="en-US" dirty="0">
                <a:solidFill>
                  <a:srgbClr val="C00000"/>
                </a:solidFill>
              </a:endParaRPr>
            </a:p>
          </p:txBody>
        </p:sp>
      </p:grpSp>
    </p:spTree>
  </p:cSld>
  <p:clrMapOvr>
    <a:masterClrMapping/>
  </p:clrMapOvr>
  <mc:AlternateContent xmlns:mc="http://schemas.openxmlformats.org/markup-compatibility/2006">
    <mc:Choice xmlns:p14="http://schemas.microsoft.com/office/powerpoint/2010/main" Requires="p14">
      <p:transition spd="med" p14:dur="16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anim calcmode="lin" valueType="num">
                                      <p:cBhvr>
                                        <p:cTn id="8" dur="500" fill="hold"/>
                                        <p:tgtEl>
                                          <p:spTgt spid="31"/>
                                        </p:tgtEl>
                                        <p:attrNameLst>
                                          <p:attrName>ppt_x</p:attrName>
                                        </p:attrNameLst>
                                      </p:cBhvr>
                                      <p:tavLst>
                                        <p:tav tm="0">
                                          <p:val>
                                            <p:strVal val="#ppt_x"/>
                                          </p:val>
                                        </p:tav>
                                        <p:tav tm="100000">
                                          <p:val>
                                            <p:strVal val="#ppt_x"/>
                                          </p:val>
                                        </p:tav>
                                      </p:tavLst>
                                    </p:anim>
                                    <p:anim calcmode="lin" valueType="num">
                                      <p:cBhvr>
                                        <p:cTn id="9" dur="5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0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anim calcmode="lin" valueType="num">
                                      <p:cBhvr>
                                        <p:cTn id="13" dur="500" fill="hold"/>
                                        <p:tgtEl>
                                          <p:spTgt spid="34"/>
                                        </p:tgtEl>
                                        <p:attrNameLst>
                                          <p:attrName>ppt_x</p:attrName>
                                        </p:attrNameLst>
                                      </p:cBhvr>
                                      <p:tavLst>
                                        <p:tav tm="0">
                                          <p:val>
                                            <p:strVal val="#ppt_x"/>
                                          </p:val>
                                        </p:tav>
                                        <p:tav tm="100000">
                                          <p:val>
                                            <p:strVal val="#ppt_x"/>
                                          </p:val>
                                        </p:tav>
                                      </p:tavLst>
                                    </p:anim>
                                    <p:anim calcmode="lin" valueType="num">
                                      <p:cBhvr>
                                        <p:cTn id="14" dur="500" fill="hold"/>
                                        <p:tgtEl>
                                          <p:spTgt spid="3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anim calcmode="lin" valueType="num">
                                      <p:cBhvr>
                                        <p:cTn id="18" dur="500" fill="hold"/>
                                        <p:tgtEl>
                                          <p:spTgt spid="37"/>
                                        </p:tgtEl>
                                        <p:attrNameLst>
                                          <p:attrName>ppt_x</p:attrName>
                                        </p:attrNameLst>
                                      </p:cBhvr>
                                      <p:tavLst>
                                        <p:tav tm="0">
                                          <p:val>
                                            <p:strVal val="#ppt_x"/>
                                          </p:val>
                                        </p:tav>
                                        <p:tav tm="100000">
                                          <p:val>
                                            <p:strVal val="#ppt_x"/>
                                          </p:val>
                                        </p:tav>
                                      </p:tavLst>
                                    </p:anim>
                                    <p:anim calcmode="lin" valueType="num">
                                      <p:cBhvr>
                                        <p:cTn id="19" dur="500" fill="hold"/>
                                        <p:tgtEl>
                                          <p:spTgt spid="3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30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anim calcmode="lin" valueType="num">
                                      <p:cBhvr>
                                        <p:cTn id="23" dur="500" fill="hold"/>
                                        <p:tgtEl>
                                          <p:spTgt spid="40"/>
                                        </p:tgtEl>
                                        <p:attrNameLst>
                                          <p:attrName>ppt_x</p:attrName>
                                        </p:attrNameLst>
                                      </p:cBhvr>
                                      <p:tavLst>
                                        <p:tav tm="0">
                                          <p:val>
                                            <p:strVal val="#ppt_x"/>
                                          </p:val>
                                        </p:tav>
                                        <p:tav tm="100000">
                                          <p:val>
                                            <p:strVal val="#ppt_x"/>
                                          </p:val>
                                        </p:tav>
                                      </p:tavLst>
                                    </p:anim>
                                    <p:anim calcmode="lin" valueType="num">
                                      <p:cBhvr>
                                        <p:cTn id="24" dur="500" fill="hold"/>
                                        <p:tgtEl>
                                          <p:spTgt spid="40"/>
                                        </p:tgtEl>
                                        <p:attrNameLst>
                                          <p:attrName>ppt_y</p:attrName>
                                        </p:attrNameLst>
                                      </p:cBhvr>
                                      <p:tavLst>
                                        <p:tav tm="0">
                                          <p:val>
                                            <p:strVal val="#ppt_y+.1"/>
                                          </p:val>
                                        </p:tav>
                                        <p:tav tm="100000">
                                          <p:val>
                                            <p:strVal val="#ppt_y"/>
                                          </p:val>
                                        </p:tav>
                                      </p:tavLst>
                                    </p:anim>
                                  </p:childTnLst>
                                </p:cTn>
                              </p:par>
                            </p:childTnLst>
                          </p:cTn>
                        </p:par>
                        <p:par>
                          <p:cTn id="25" fill="hold">
                            <p:stCondLst>
                              <p:cond delay="500"/>
                            </p:stCondLst>
                            <p:childTnLst>
                              <p:par>
                                <p:cTn id="26" presetID="12" presetClass="entr" presetSubtype="4" fill="hold" grpId="0" nodeType="afterEffect">
                                  <p:stCondLst>
                                    <p:cond delay="0"/>
                                  </p:stCondLst>
                                  <p:childTnLst>
                                    <p:set>
                                      <p:cBhvr>
                                        <p:cTn id="27" dur="1" fill="hold">
                                          <p:stCondLst>
                                            <p:cond delay="0"/>
                                          </p:stCondLst>
                                        </p:cTn>
                                        <p:tgtEl>
                                          <p:spTgt spid="43"/>
                                        </p:tgtEl>
                                        <p:attrNameLst>
                                          <p:attrName>style.visibility</p:attrName>
                                        </p:attrNameLst>
                                      </p:cBhvr>
                                      <p:to>
                                        <p:strVal val="visible"/>
                                      </p:to>
                                    </p:set>
                                    <p:anim calcmode="lin" valueType="num">
                                      <p:cBhvr additive="base">
                                        <p:cTn id="28" dur="500"/>
                                        <p:tgtEl>
                                          <p:spTgt spid="43"/>
                                        </p:tgtEl>
                                        <p:attrNameLst>
                                          <p:attrName>ppt_y</p:attrName>
                                        </p:attrNameLst>
                                      </p:cBhvr>
                                      <p:tavLst>
                                        <p:tav tm="0">
                                          <p:val>
                                            <p:strVal val="#ppt_y+#ppt_h*1.125000"/>
                                          </p:val>
                                        </p:tav>
                                        <p:tav tm="100000">
                                          <p:val>
                                            <p:strVal val="#ppt_y"/>
                                          </p:val>
                                        </p:tav>
                                      </p:tavLst>
                                    </p:anim>
                                    <p:animEffect transition="in" filter="wipe(up)">
                                      <p:cBhvr>
                                        <p:cTn id="29" dur="500"/>
                                        <p:tgtEl>
                                          <p:spTgt spid="43"/>
                                        </p:tgtEl>
                                      </p:cBhvr>
                                    </p:animEffect>
                                  </p:childTnLst>
                                </p:cTn>
                              </p:par>
                              <p:par>
                                <p:cTn id="30" presetID="12" presetClass="entr" presetSubtype="4" fill="hold" grpId="0" nodeType="withEffect">
                                  <p:stCondLst>
                                    <p:cond delay="100"/>
                                  </p:stCondLst>
                                  <p:childTnLst>
                                    <p:set>
                                      <p:cBhvr>
                                        <p:cTn id="31" dur="1" fill="hold">
                                          <p:stCondLst>
                                            <p:cond delay="0"/>
                                          </p:stCondLst>
                                        </p:cTn>
                                        <p:tgtEl>
                                          <p:spTgt spid="44"/>
                                        </p:tgtEl>
                                        <p:attrNameLst>
                                          <p:attrName>style.visibility</p:attrName>
                                        </p:attrNameLst>
                                      </p:cBhvr>
                                      <p:to>
                                        <p:strVal val="visible"/>
                                      </p:to>
                                    </p:set>
                                    <p:anim calcmode="lin" valueType="num">
                                      <p:cBhvr additive="base">
                                        <p:cTn id="32" dur="500"/>
                                        <p:tgtEl>
                                          <p:spTgt spid="44"/>
                                        </p:tgtEl>
                                        <p:attrNameLst>
                                          <p:attrName>ppt_y</p:attrName>
                                        </p:attrNameLst>
                                      </p:cBhvr>
                                      <p:tavLst>
                                        <p:tav tm="0">
                                          <p:val>
                                            <p:strVal val="#ppt_y+#ppt_h*1.125000"/>
                                          </p:val>
                                        </p:tav>
                                        <p:tav tm="100000">
                                          <p:val>
                                            <p:strVal val="#ppt_y"/>
                                          </p:val>
                                        </p:tav>
                                      </p:tavLst>
                                    </p:anim>
                                    <p:animEffect transition="in" filter="wipe(up)">
                                      <p:cBhvr>
                                        <p:cTn id="33" dur="500"/>
                                        <p:tgtEl>
                                          <p:spTgt spid="44"/>
                                        </p:tgtEl>
                                      </p:cBhvr>
                                    </p:animEffect>
                                  </p:childTnLst>
                                </p:cTn>
                              </p:par>
                              <p:par>
                                <p:cTn id="34" presetID="12" presetClass="entr" presetSubtype="4" fill="hold" grpId="0" nodeType="withEffect">
                                  <p:stCondLst>
                                    <p:cond delay="20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500"/>
                                        <p:tgtEl>
                                          <p:spTgt spid="45"/>
                                        </p:tgtEl>
                                        <p:attrNameLst>
                                          <p:attrName>ppt_y</p:attrName>
                                        </p:attrNameLst>
                                      </p:cBhvr>
                                      <p:tavLst>
                                        <p:tav tm="0">
                                          <p:val>
                                            <p:strVal val="#ppt_y+#ppt_h*1.125000"/>
                                          </p:val>
                                        </p:tav>
                                        <p:tav tm="100000">
                                          <p:val>
                                            <p:strVal val="#ppt_y"/>
                                          </p:val>
                                        </p:tav>
                                      </p:tavLst>
                                    </p:anim>
                                    <p:animEffect transition="in" filter="wipe(up)">
                                      <p:cBhvr>
                                        <p:cTn id="37" dur="500"/>
                                        <p:tgtEl>
                                          <p:spTgt spid="45"/>
                                        </p:tgtEl>
                                      </p:cBhvr>
                                    </p:animEffect>
                                  </p:childTnLst>
                                </p:cTn>
                              </p:par>
                              <p:par>
                                <p:cTn id="38" presetID="12" presetClass="entr" presetSubtype="4" fill="hold" grpId="0" nodeType="withEffect">
                                  <p:stCondLst>
                                    <p:cond delay="300"/>
                                  </p:stCondLst>
                                  <p:childTnLst>
                                    <p:set>
                                      <p:cBhvr>
                                        <p:cTn id="39" dur="1" fill="hold">
                                          <p:stCondLst>
                                            <p:cond delay="0"/>
                                          </p:stCondLst>
                                        </p:cTn>
                                        <p:tgtEl>
                                          <p:spTgt spid="46"/>
                                        </p:tgtEl>
                                        <p:attrNameLst>
                                          <p:attrName>style.visibility</p:attrName>
                                        </p:attrNameLst>
                                      </p:cBhvr>
                                      <p:to>
                                        <p:strVal val="visible"/>
                                      </p:to>
                                    </p:set>
                                    <p:anim calcmode="lin" valueType="num">
                                      <p:cBhvr additive="base">
                                        <p:cTn id="40" dur="500"/>
                                        <p:tgtEl>
                                          <p:spTgt spid="46"/>
                                        </p:tgtEl>
                                        <p:attrNameLst>
                                          <p:attrName>ppt_y</p:attrName>
                                        </p:attrNameLst>
                                      </p:cBhvr>
                                      <p:tavLst>
                                        <p:tav tm="0">
                                          <p:val>
                                            <p:strVal val="#ppt_y+#ppt_h*1.125000"/>
                                          </p:val>
                                        </p:tav>
                                        <p:tav tm="100000">
                                          <p:val>
                                            <p:strVal val="#ppt_y"/>
                                          </p:val>
                                        </p:tav>
                                      </p:tavLst>
                                    </p:anim>
                                    <p:animEffect transition="in" filter="wipe(up)">
                                      <p:cBhvr>
                                        <p:cTn id="41" dur="500"/>
                                        <p:tgtEl>
                                          <p:spTgt spid="46"/>
                                        </p:tgtEl>
                                      </p:cBhvr>
                                    </p:animEffect>
                                  </p:childTnLst>
                                </p:cTn>
                              </p:par>
                            </p:childTnLst>
                          </p:cTn>
                        </p:par>
                        <p:par>
                          <p:cTn id="42" fill="hold">
                            <p:stCondLst>
                              <p:cond delay="1000"/>
                            </p:stCondLst>
                            <p:childTnLst>
                              <p:par>
                                <p:cTn id="43" presetID="53" presetClass="entr" presetSubtype="16" fill="hold" nodeType="afterEffect">
                                  <p:stCondLst>
                                    <p:cond delay="0"/>
                                  </p:stCondLst>
                                  <p:childTnLst>
                                    <p:set>
                                      <p:cBhvr>
                                        <p:cTn id="44" dur="1" fill="hold">
                                          <p:stCondLst>
                                            <p:cond delay="0"/>
                                          </p:stCondLst>
                                        </p:cTn>
                                        <p:tgtEl>
                                          <p:spTgt spid="47"/>
                                        </p:tgtEl>
                                        <p:attrNameLst>
                                          <p:attrName>style.visibility</p:attrName>
                                        </p:attrNameLst>
                                      </p:cBhvr>
                                      <p:to>
                                        <p:strVal val="visible"/>
                                      </p:to>
                                    </p:set>
                                    <p:anim calcmode="lin" valueType="num">
                                      <p:cBhvr>
                                        <p:cTn id="45" dur="500" fill="hold"/>
                                        <p:tgtEl>
                                          <p:spTgt spid="47"/>
                                        </p:tgtEl>
                                        <p:attrNameLst>
                                          <p:attrName>ppt_w</p:attrName>
                                        </p:attrNameLst>
                                      </p:cBhvr>
                                      <p:tavLst>
                                        <p:tav tm="0">
                                          <p:val>
                                            <p:fltVal val="0"/>
                                          </p:val>
                                        </p:tav>
                                        <p:tav tm="100000">
                                          <p:val>
                                            <p:strVal val="#ppt_w"/>
                                          </p:val>
                                        </p:tav>
                                      </p:tavLst>
                                    </p:anim>
                                    <p:anim calcmode="lin" valueType="num">
                                      <p:cBhvr>
                                        <p:cTn id="46" dur="500" fill="hold"/>
                                        <p:tgtEl>
                                          <p:spTgt spid="47"/>
                                        </p:tgtEl>
                                        <p:attrNameLst>
                                          <p:attrName>ppt_h</p:attrName>
                                        </p:attrNameLst>
                                      </p:cBhvr>
                                      <p:tavLst>
                                        <p:tav tm="0">
                                          <p:val>
                                            <p:fltVal val="0"/>
                                          </p:val>
                                        </p:tav>
                                        <p:tav tm="100000">
                                          <p:val>
                                            <p:strVal val="#ppt_h"/>
                                          </p:val>
                                        </p:tav>
                                      </p:tavLst>
                                    </p:anim>
                                    <p:animEffect transition="in" filter="fade">
                                      <p:cBhvr>
                                        <p:cTn id="47" dur="500"/>
                                        <p:tgtEl>
                                          <p:spTgt spid="47"/>
                                        </p:tgtEl>
                                      </p:cBhvr>
                                    </p:animEffect>
                                  </p:childTnLst>
                                </p:cTn>
                              </p:par>
                              <p:par>
                                <p:cTn id="48" presetID="12" presetClass="entr" presetSubtype="1" fill="hold" grpId="0" nodeType="withEffect">
                                  <p:stCondLst>
                                    <p:cond delay="100"/>
                                  </p:stCondLst>
                                  <p:childTnLst>
                                    <p:set>
                                      <p:cBhvr>
                                        <p:cTn id="49" dur="1" fill="hold">
                                          <p:stCondLst>
                                            <p:cond delay="0"/>
                                          </p:stCondLst>
                                        </p:cTn>
                                        <p:tgtEl>
                                          <p:spTgt spid="21"/>
                                        </p:tgtEl>
                                        <p:attrNameLst>
                                          <p:attrName>style.visibility</p:attrName>
                                        </p:attrNameLst>
                                      </p:cBhvr>
                                      <p:to>
                                        <p:strVal val="visible"/>
                                      </p:to>
                                    </p:set>
                                    <p:anim calcmode="lin" valueType="num">
                                      <p:cBhvr additive="base">
                                        <p:cTn id="50" dur="500"/>
                                        <p:tgtEl>
                                          <p:spTgt spid="21"/>
                                        </p:tgtEl>
                                        <p:attrNameLst>
                                          <p:attrName>ppt_y</p:attrName>
                                        </p:attrNameLst>
                                      </p:cBhvr>
                                      <p:tavLst>
                                        <p:tav tm="0">
                                          <p:val>
                                            <p:strVal val="#ppt_y-#ppt_h*1.125000"/>
                                          </p:val>
                                        </p:tav>
                                        <p:tav tm="100000">
                                          <p:val>
                                            <p:strVal val="#ppt_y"/>
                                          </p:val>
                                        </p:tav>
                                      </p:tavLst>
                                    </p:anim>
                                    <p:animEffect transition="in" filter="wipe(down)">
                                      <p:cBhvr>
                                        <p:cTn id="51" dur="500"/>
                                        <p:tgtEl>
                                          <p:spTgt spid="21"/>
                                        </p:tgtEl>
                                      </p:cBhvr>
                                    </p:animEffect>
                                  </p:childTnLst>
                                </p:cTn>
                              </p:par>
                              <p:par>
                                <p:cTn id="52" presetID="53" presetClass="entr" presetSubtype="16" fill="hold" nodeType="withEffect">
                                  <p:stCondLst>
                                    <p:cond delay="200"/>
                                  </p:stCondLst>
                                  <p:childTnLst>
                                    <p:set>
                                      <p:cBhvr>
                                        <p:cTn id="53" dur="1" fill="hold">
                                          <p:stCondLst>
                                            <p:cond delay="0"/>
                                          </p:stCondLst>
                                        </p:cTn>
                                        <p:tgtEl>
                                          <p:spTgt spid="54"/>
                                        </p:tgtEl>
                                        <p:attrNameLst>
                                          <p:attrName>style.visibility</p:attrName>
                                        </p:attrNameLst>
                                      </p:cBhvr>
                                      <p:to>
                                        <p:strVal val="visible"/>
                                      </p:to>
                                    </p:set>
                                    <p:anim calcmode="lin" valueType="num">
                                      <p:cBhvr>
                                        <p:cTn id="54" dur="500" fill="hold"/>
                                        <p:tgtEl>
                                          <p:spTgt spid="54"/>
                                        </p:tgtEl>
                                        <p:attrNameLst>
                                          <p:attrName>ppt_w</p:attrName>
                                        </p:attrNameLst>
                                      </p:cBhvr>
                                      <p:tavLst>
                                        <p:tav tm="0">
                                          <p:val>
                                            <p:fltVal val="0"/>
                                          </p:val>
                                        </p:tav>
                                        <p:tav tm="100000">
                                          <p:val>
                                            <p:strVal val="#ppt_w"/>
                                          </p:val>
                                        </p:tav>
                                      </p:tavLst>
                                    </p:anim>
                                    <p:anim calcmode="lin" valueType="num">
                                      <p:cBhvr>
                                        <p:cTn id="55" dur="500" fill="hold"/>
                                        <p:tgtEl>
                                          <p:spTgt spid="54"/>
                                        </p:tgtEl>
                                        <p:attrNameLst>
                                          <p:attrName>ppt_h</p:attrName>
                                        </p:attrNameLst>
                                      </p:cBhvr>
                                      <p:tavLst>
                                        <p:tav tm="0">
                                          <p:val>
                                            <p:fltVal val="0"/>
                                          </p:val>
                                        </p:tav>
                                        <p:tav tm="100000">
                                          <p:val>
                                            <p:strVal val="#ppt_h"/>
                                          </p:val>
                                        </p:tav>
                                      </p:tavLst>
                                    </p:anim>
                                    <p:animEffect transition="in" filter="fade">
                                      <p:cBhvr>
                                        <p:cTn id="56" dur="500"/>
                                        <p:tgtEl>
                                          <p:spTgt spid="54"/>
                                        </p:tgtEl>
                                      </p:cBhvr>
                                    </p:animEffect>
                                  </p:childTnLst>
                                </p:cTn>
                              </p:par>
                              <p:par>
                                <p:cTn id="57" presetID="12" presetClass="entr" presetSubtype="1" fill="hold" grpId="0" nodeType="withEffect">
                                  <p:stCondLst>
                                    <p:cond delay="300"/>
                                  </p:stCondLst>
                                  <p:childTnLst>
                                    <p:set>
                                      <p:cBhvr>
                                        <p:cTn id="58" dur="1" fill="hold">
                                          <p:stCondLst>
                                            <p:cond delay="0"/>
                                          </p:stCondLst>
                                        </p:cTn>
                                        <p:tgtEl>
                                          <p:spTgt spid="22"/>
                                        </p:tgtEl>
                                        <p:attrNameLst>
                                          <p:attrName>style.visibility</p:attrName>
                                        </p:attrNameLst>
                                      </p:cBhvr>
                                      <p:to>
                                        <p:strVal val="visible"/>
                                      </p:to>
                                    </p:set>
                                    <p:anim calcmode="lin" valueType="num">
                                      <p:cBhvr additive="base">
                                        <p:cTn id="59" dur="500"/>
                                        <p:tgtEl>
                                          <p:spTgt spid="22"/>
                                        </p:tgtEl>
                                        <p:attrNameLst>
                                          <p:attrName>ppt_y</p:attrName>
                                        </p:attrNameLst>
                                      </p:cBhvr>
                                      <p:tavLst>
                                        <p:tav tm="0">
                                          <p:val>
                                            <p:strVal val="#ppt_y-#ppt_h*1.125000"/>
                                          </p:val>
                                        </p:tav>
                                        <p:tav tm="100000">
                                          <p:val>
                                            <p:strVal val="#ppt_y"/>
                                          </p:val>
                                        </p:tav>
                                      </p:tavLst>
                                    </p:anim>
                                    <p:animEffect transition="in" filter="wipe(down)">
                                      <p:cBhvr>
                                        <p:cTn id="60" dur="500"/>
                                        <p:tgtEl>
                                          <p:spTgt spid="22"/>
                                        </p:tgtEl>
                                      </p:cBhvr>
                                    </p:animEffect>
                                  </p:childTnLst>
                                </p:cTn>
                              </p:par>
                              <p:par>
                                <p:cTn id="61" presetID="53" presetClass="entr" presetSubtype="16" fill="hold" nodeType="withEffect">
                                  <p:stCondLst>
                                    <p:cond delay="400"/>
                                  </p:stCondLst>
                                  <p:childTnLst>
                                    <p:set>
                                      <p:cBhvr>
                                        <p:cTn id="62" dur="1" fill="hold">
                                          <p:stCondLst>
                                            <p:cond delay="0"/>
                                          </p:stCondLst>
                                        </p:cTn>
                                        <p:tgtEl>
                                          <p:spTgt spid="61"/>
                                        </p:tgtEl>
                                        <p:attrNameLst>
                                          <p:attrName>style.visibility</p:attrName>
                                        </p:attrNameLst>
                                      </p:cBhvr>
                                      <p:to>
                                        <p:strVal val="visible"/>
                                      </p:to>
                                    </p:set>
                                    <p:anim calcmode="lin" valueType="num">
                                      <p:cBhvr>
                                        <p:cTn id="63" dur="500" fill="hold"/>
                                        <p:tgtEl>
                                          <p:spTgt spid="61"/>
                                        </p:tgtEl>
                                        <p:attrNameLst>
                                          <p:attrName>ppt_w</p:attrName>
                                        </p:attrNameLst>
                                      </p:cBhvr>
                                      <p:tavLst>
                                        <p:tav tm="0">
                                          <p:val>
                                            <p:fltVal val="0"/>
                                          </p:val>
                                        </p:tav>
                                        <p:tav tm="100000">
                                          <p:val>
                                            <p:strVal val="#ppt_w"/>
                                          </p:val>
                                        </p:tav>
                                      </p:tavLst>
                                    </p:anim>
                                    <p:anim calcmode="lin" valueType="num">
                                      <p:cBhvr>
                                        <p:cTn id="64" dur="500" fill="hold"/>
                                        <p:tgtEl>
                                          <p:spTgt spid="61"/>
                                        </p:tgtEl>
                                        <p:attrNameLst>
                                          <p:attrName>ppt_h</p:attrName>
                                        </p:attrNameLst>
                                      </p:cBhvr>
                                      <p:tavLst>
                                        <p:tav tm="0">
                                          <p:val>
                                            <p:fltVal val="0"/>
                                          </p:val>
                                        </p:tav>
                                        <p:tav tm="100000">
                                          <p:val>
                                            <p:strVal val="#ppt_h"/>
                                          </p:val>
                                        </p:tav>
                                      </p:tavLst>
                                    </p:anim>
                                    <p:animEffect transition="in" filter="fade">
                                      <p:cBhvr>
                                        <p:cTn id="65" dur="500"/>
                                        <p:tgtEl>
                                          <p:spTgt spid="61"/>
                                        </p:tgtEl>
                                      </p:cBhvr>
                                    </p:animEffect>
                                  </p:childTnLst>
                                </p:cTn>
                              </p:par>
                              <p:par>
                                <p:cTn id="66" presetID="12" presetClass="entr" presetSubtype="1" fill="hold" grpId="0" nodeType="withEffect">
                                  <p:stCondLst>
                                    <p:cond delay="500"/>
                                  </p:stCondLst>
                                  <p:childTnLst>
                                    <p:set>
                                      <p:cBhvr>
                                        <p:cTn id="67" dur="1" fill="hold">
                                          <p:stCondLst>
                                            <p:cond delay="0"/>
                                          </p:stCondLst>
                                        </p:cTn>
                                        <p:tgtEl>
                                          <p:spTgt spid="23"/>
                                        </p:tgtEl>
                                        <p:attrNameLst>
                                          <p:attrName>style.visibility</p:attrName>
                                        </p:attrNameLst>
                                      </p:cBhvr>
                                      <p:to>
                                        <p:strVal val="visible"/>
                                      </p:to>
                                    </p:set>
                                    <p:anim calcmode="lin" valueType="num">
                                      <p:cBhvr additive="base">
                                        <p:cTn id="68" dur="500"/>
                                        <p:tgtEl>
                                          <p:spTgt spid="23"/>
                                        </p:tgtEl>
                                        <p:attrNameLst>
                                          <p:attrName>ppt_y</p:attrName>
                                        </p:attrNameLst>
                                      </p:cBhvr>
                                      <p:tavLst>
                                        <p:tav tm="0">
                                          <p:val>
                                            <p:strVal val="#ppt_y-#ppt_h*1.125000"/>
                                          </p:val>
                                        </p:tav>
                                        <p:tav tm="100000">
                                          <p:val>
                                            <p:strVal val="#ppt_y"/>
                                          </p:val>
                                        </p:tav>
                                      </p:tavLst>
                                    </p:anim>
                                    <p:animEffect transition="in" filter="wipe(down)">
                                      <p:cBhvr>
                                        <p:cTn id="69" dur="500"/>
                                        <p:tgtEl>
                                          <p:spTgt spid="23"/>
                                        </p:tgtEl>
                                      </p:cBhvr>
                                    </p:animEffect>
                                  </p:childTnLst>
                                </p:cTn>
                              </p:par>
                              <p:par>
                                <p:cTn id="70" presetID="53" presetClass="entr" presetSubtype="16" fill="hold" nodeType="withEffect">
                                  <p:stCondLst>
                                    <p:cond delay="600"/>
                                  </p:stCondLst>
                                  <p:childTnLst>
                                    <p:set>
                                      <p:cBhvr>
                                        <p:cTn id="71" dur="1" fill="hold">
                                          <p:stCondLst>
                                            <p:cond delay="0"/>
                                          </p:stCondLst>
                                        </p:cTn>
                                        <p:tgtEl>
                                          <p:spTgt spid="68"/>
                                        </p:tgtEl>
                                        <p:attrNameLst>
                                          <p:attrName>style.visibility</p:attrName>
                                        </p:attrNameLst>
                                      </p:cBhvr>
                                      <p:to>
                                        <p:strVal val="visible"/>
                                      </p:to>
                                    </p:set>
                                    <p:anim calcmode="lin" valueType="num">
                                      <p:cBhvr>
                                        <p:cTn id="72" dur="500" fill="hold"/>
                                        <p:tgtEl>
                                          <p:spTgt spid="68"/>
                                        </p:tgtEl>
                                        <p:attrNameLst>
                                          <p:attrName>ppt_w</p:attrName>
                                        </p:attrNameLst>
                                      </p:cBhvr>
                                      <p:tavLst>
                                        <p:tav tm="0">
                                          <p:val>
                                            <p:fltVal val="0"/>
                                          </p:val>
                                        </p:tav>
                                        <p:tav tm="100000">
                                          <p:val>
                                            <p:strVal val="#ppt_w"/>
                                          </p:val>
                                        </p:tav>
                                      </p:tavLst>
                                    </p:anim>
                                    <p:anim calcmode="lin" valueType="num">
                                      <p:cBhvr>
                                        <p:cTn id="73" dur="500" fill="hold"/>
                                        <p:tgtEl>
                                          <p:spTgt spid="68"/>
                                        </p:tgtEl>
                                        <p:attrNameLst>
                                          <p:attrName>ppt_h</p:attrName>
                                        </p:attrNameLst>
                                      </p:cBhvr>
                                      <p:tavLst>
                                        <p:tav tm="0">
                                          <p:val>
                                            <p:fltVal val="0"/>
                                          </p:val>
                                        </p:tav>
                                        <p:tav tm="100000">
                                          <p:val>
                                            <p:strVal val="#ppt_h"/>
                                          </p:val>
                                        </p:tav>
                                      </p:tavLst>
                                    </p:anim>
                                    <p:animEffect transition="in" filter="fade">
                                      <p:cBhvr>
                                        <p:cTn id="74" dur="500"/>
                                        <p:tgtEl>
                                          <p:spTgt spid="68"/>
                                        </p:tgtEl>
                                      </p:cBhvr>
                                    </p:animEffect>
                                  </p:childTnLst>
                                </p:cTn>
                              </p:par>
                              <p:par>
                                <p:cTn id="75" presetID="12" presetClass="entr" presetSubtype="1" fill="hold" grpId="0" nodeType="withEffect">
                                  <p:stCondLst>
                                    <p:cond delay="700"/>
                                  </p:stCondLst>
                                  <p:childTnLst>
                                    <p:set>
                                      <p:cBhvr>
                                        <p:cTn id="76" dur="1" fill="hold">
                                          <p:stCondLst>
                                            <p:cond delay="0"/>
                                          </p:stCondLst>
                                        </p:cTn>
                                        <p:tgtEl>
                                          <p:spTgt spid="24"/>
                                        </p:tgtEl>
                                        <p:attrNameLst>
                                          <p:attrName>style.visibility</p:attrName>
                                        </p:attrNameLst>
                                      </p:cBhvr>
                                      <p:to>
                                        <p:strVal val="visible"/>
                                      </p:to>
                                    </p:set>
                                    <p:anim calcmode="lin" valueType="num">
                                      <p:cBhvr additive="base">
                                        <p:cTn id="77" dur="500"/>
                                        <p:tgtEl>
                                          <p:spTgt spid="24"/>
                                        </p:tgtEl>
                                        <p:attrNameLst>
                                          <p:attrName>ppt_y</p:attrName>
                                        </p:attrNameLst>
                                      </p:cBhvr>
                                      <p:tavLst>
                                        <p:tav tm="0">
                                          <p:val>
                                            <p:strVal val="#ppt_y-#ppt_h*1.125000"/>
                                          </p:val>
                                        </p:tav>
                                        <p:tav tm="100000">
                                          <p:val>
                                            <p:strVal val="#ppt_y"/>
                                          </p:val>
                                        </p:tav>
                                      </p:tavLst>
                                    </p:anim>
                                    <p:animEffect transition="in" filter="wipe(down)">
                                      <p:cBhvr>
                                        <p:cTn id="7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43" grpId="0"/>
      <p:bldP spid="44" grpId="0"/>
      <p:bldP spid="45" grpId="0"/>
      <p:bldP spid="4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椭圆 45"/>
          <p:cNvSpPr/>
          <p:nvPr/>
        </p:nvSpPr>
        <p:spPr>
          <a:xfrm>
            <a:off x="80531" y="3780901"/>
            <a:ext cx="677676" cy="677676"/>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50"/>
          <p:cNvGrpSpPr/>
          <p:nvPr/>
        </p:nvGrpSpPr>
        <p:grpSpPr>
          <a:xfrm>
            <a:off x="2628235" y="3613169"/>
            <a:ext cx="824609" cy="824609"/>
            <a:chOff x="304800" y="673100"/>
            <a:chExt cx="4000500" cy="4000500"/>
          </a:xfrm>
          <a:effectLst>
            <a:outerShdw blurRad="317500" dist="190500" dir="8100000" algn="tr" rotWithShape="0">
              <a:prstClr val="black">
                <a:alpha val="50000"/>
              </a:prstClr>
            </a:outerShdw>
          </a:effectLst>
        </p:grpSpPr>
        <p:sp>
          <p:nvSpPr>
            <p:cNvPr id="52" name="同心圆 5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3" name="椭圆 5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圆角矩形 53"/>
          <p:cNvSpPr/>
          <p:nvPr/>
        </p:nvSpPr>
        <p:spPr>
          <a:xfrm flipV="1">
            <a:off x="0" y="2239382"/>
            <a:ext cx="9144000" cy="4571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5" name="图片 5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33963" y="743582"/>
            <a:ext cx="465036" cy="1261318"/>
          </a:xfrm>
          <a:prstGeom prst="rect">
            <a:avLst/>
          </a:prstGeom>
        </p:spPr>
      </p:pic>
      <p:grpSp>
        <p:nvGrpSpPr>
          <p:cNvPr id="5" name="组合 4"/>
          <p:cNvGrpSpPr/>
          <p:nvPr/>
        </p:nvGrpSpPr>
        <p:grpSpPr>
          <a:xfrm>
            <a:off x="1259632" y="1989230"/>
            <a:ext cx="500304" cy="500304"/>
            <a:chOff x="1259632" y="1989230"/>
            <a:chExt cx="500304" cy="500304"/>
          </a:xfrm>
        </p:grpSpPr>
        <p:grpSp>
          <p:nvGrpSpPr>
            <p:cNvPr id="47" name="组合 46"/>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椭圆 49"/>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01</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69" name="组合 68"/>
          <p:cNvGrpSpPr/>
          <p:nvPr/>
        </p:nvGrpSpPr>
        <p:grpSpPr>
          <a:xfrm>
            <a:off x="2272869" y="1989230"/>
            <a:ext cx="500304" cy="500304"/>
            <a:chOff x="1259632" y="1989230"/>
            <a:chExt cx="500304" cy="500304"/>
          </a:xfrm>
        </p:grpSpPr>
        <p:grpSp>
          <p:nvGrpSpPr>
            <p:cNvPr id="70" name="组合 69"/>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73" name="同心圆 7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椭圆 70"/>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文本框 71"/>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02</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75" name="组合 74"/>
          <p:cNvGrpSpPr/>
          <p:nvPr/>
        </p:nvGrpSpPr>
        <p:grpSpPr>
          <a:xfrm>
            <a:off x="3286106" y="1989230"/>
            <a:ext cx="500304" cy="500304"/>
            <a:chOff x="1259632" y="1989230"/>
            <a:chExt cx="500304" cy="500304"/>
          </a:xfrm>
        </p:grpSpPr>
        <p:grpSp>
          <p:nvGrpSpPr>
            <p:cNvPr id="76" name="组合 75"/>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79" name="同心圆 7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7" name="椭圆 76"/>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 name="文本框 77"/>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03</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81" name="组合 80"/>
          <p:cNvGrpSpPr/>
          <p:nvPr/>
        </p:nvGrpSpPr>
        <p:grpSpPr>
          <a:xfrm>
            <a:off x="4299343" y="1989230"/>
            <a:ext cx="500304" cy="500304"/>
            <a:chOff x="1259632" y="1989230"/>
            <a:chExt cx="500304" cy="500304"/>
          </a:xfrm>
        </p:grpSpPr>
        <p:grpSp>
          <p:nvGrpSpPr>
            <p:cNvPr id="82" name="组合 81"/>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124" name="同心圆 12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3" name="椭圆 82"/>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3" name="文本框 122"/>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04</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126" name="组合 125"/>
          <p:cNvGrpSpPr/>
          <p:nvPr/>
        </p:nvGrpSpPr>
        <p:grpSpPr>
          <a:xfrm>
            <a:off x="5312580" y="1989230"/>
            <a:ext cx="500304" cy="500304"/>
            <a:chOff x="1259632" y="1989230"/>
            <a:chExt cx="500304" cy="500304"/>
          </a:xfrm>
        </p:grpSpPr>
        <p:grpSp>
          <p:nvGrpSpPr>
            <p:cNvPr id="127" name="组合 126"/>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130" name="同心圆 12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8" name="椭圆 127"/>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9" name="文本框 128"/>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05</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132" name="组合 131"/>
          <p:cNvGrpSpPr/>
          <p:nvPr/>
        </p:nvGrpSpPr>
        <p:grpSpPr>
          <a:xfrm>
            <a:off x="6325817" y="1989230"/>
            <a:ext cx="500304" cy="500304"/>
            <a:chOff x="1259632" y="1989230"/>
            <a:chExt cx="500304" cy="500304"/>
          </a:xfrm>
        </p:grpSpPr>
        <p:grpSp>
          <p:nvGrpSpPr>
            <p:cNvPr id="133" name="组合 132"/>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136" name="同心圆 13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4" name="椭圆 133"/>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5" name="文本框 134"/>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06</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138" name="组合 137"/>
          <p:cNvGrpSpPr/>
          <p:nvPr/>
        </p:nvGrpSpPr>
        <p:grpSpPr>
          <a:xfrm>
            <a:off x="7339053" y="1989230"/>
            <a:ext cx="500304" cy="500304"/>
            <a:chOff x="1259632" y="1989230"/>
            <a:chExt cx="500304" cy="500304"/>
          </a:xfrm>
        </p:grpSpPr>
        <p:grpSp>
          <p:nvGrpSpPr>
            <p:cNvPr id="139" name="组合 138"/>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142" name="同心圆 1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0" name="椭圆 139"/>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1" name="文本框 140"/>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07</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sp>
        <p:nvSpPr>
          <p:cNvPr id="144" name="TextBox 24"/>
          <p:cNvSpPr txBox="1"/>
          <p:nvPr/>
        </p:nvSpPr>
        <p:spPr>
          <a:xfrm>
            <a:off x="1081469" y="2570754"/>
            <a:ext cx="847090" cy="295275"/>
          </a:xfrm>
          <a:prstGeom prst="rect">
            <a:avLst/>
          </a:prstGeom>
          <a:noFill/>
        </p:spPr>
        <p:txBody>
          <a:bodyPr wrap="none" lIns="68571" tIns="34285" rIns="68571" bIns="34285" rtlCol="0">
            <a:spAutoFit/>
          </a:bodyPr>
          <a:lstStyle/>
          <a:p>
            <a:r>
              <a:rPr lang="zh-CN" altLang="en-US" sz="1400" b="1" dirty="0" smtClean="0">
                <a:solidFill>
                  <a:srgbClr val="C00000"/>
                </a:solidFill>
                <a:latin typeface="微软雅黑" panose="020B0503020204020204" pitchFamily="34" charset="-122"/>
                <a:ea typeface="微软雅黑" panose="020B0503020204020204" pitchFamily="34" charset="-122"/>
              </a:rPr>
              <a:t>项目概要</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145" name="TextBox 24"/>
          <p:cNvSpPr txBox="1"/>
          <p:nvPr/>
        </p:nvSpPr>
        <p:spPr>
          <a:xfrm>
            <a:off x="2094706" y="2570754"/>
            <a:ext cx="847090" cy="295275"/>
          </a:xfrm>
          <a:prstGeom prst="rect">
            <a:avLst/>
          </a:prstGeom>
          <a:noFill/>
        </p:spPr>
        <p:txBody>
          <a:bodyPr wrap="none" lIns="68571" tIns="34285" rIns="68571" bIns="34285" rtlCol="0">
            <a:spAutoFit/>
          </a:bodyPr>
          <a:lstStyle/>
          <a:p>
            <a:r>
              <a:rPr lang="zh-CN" altLang="en-US" sz="1400" b="1" dirty="0" smtClean="0">
                <a:solidFill>
                  <a:srgbClr val="C00000"/>
                </a:solidFill>
                <a:latin typeface="微软雅黑" panose="020B0503020204020204" pitchFamily="34" charset="-122"/>
                <a:ea typeface="微软雅黑" panose="020B0503020204020204" pitchFamily="34" charset="-122"/>
              </a:rPr>
              <a:t>市场价值</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146" name="TextBox 24"/>
          <p:cNvSpPr txBox="1"/>
          <p:nvPr/>
        </p:nvSpPr>
        <p:spPr>
          <a:xfrm>
            <a:off x="3107943" y="2570754"/>
            <a:ext cx="847090" cy="295275"/>
          </a:xfrm>
          <a:prstGeom prst="rect">
            <a:avLst/>
          </a:prstGeom>
          <a:noFill/>
        </p:spPr>
        <p:txBody>
          <a:bodyPr wrap="none" lIns="68571" tIns="34285" rIns="68571" bIns="34285" rtlCol="0">
            <a:spAutoFit/>
          </a:bodyPr>
          <a:lstStyle/>
          <a:p>
            <a:r>
              <a:rPr lang="zh-CN" altLang="en-US" sz="1400" b="1" dirty="0" smtClean="0">
                <a:solidFill>
                  <a:srgbClr val="C00000"/>
                </a:solidFill>
                <a:latin typeface="微软雅黑" panose="020B0503020204020204" pitchFamily="34" charset="-122"/>
                <a:ea typeface="微软雅黑" panose="020B0503020204020204" pitchFamily="34" charset="-122"/>
              </a:rPr>
              <a:t>技术优势</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147" name="TextBox 24"/>
          <p:cNvSpPr txBox="1"/>
          <p:nvPr/>
        </p:nvSpPr>
        <p:spPr>
          <a:xfrm>
            <a:off x="4102845" y="2570754"/>
            <a:ext cx="847090" cy="295275"/>
          </a:xfrm>
          <a:prstGeom prst="rect">
            <a:avLst/>
          </a:prstGeom>
          <a:noFill/>
        </p:spPr>
        <p:txBody>
          <a:bodyPr wrap="none" lIns="68571" tIns="34285" rIns="68571" bIns="34285" rtlCol="0">
            <a:spAutoFit/>
          </a:bodyPr>
          <a:lstStyle/>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团队介绍</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148" name="TextBox 24"/>
          <p:cNvSpPr txBox="1"/>
          <p:nvPr/>
        </p:nvSpPr>
        <p:spPr>
          <a:xfrm>
            <a:off x="5097747" y="2570754"/>
            <a:ext cx="847090" cy="295275"/>
          </a:xfrm>
          <a:prstGeom prst="rect">
            <a:avLst/>
          </a:prstGeom>
          <a:noFill/>
        </p:spPr>
        <p:txBody>
          <a:bodyPr wrap="none" lIns="68571" tIns="34285" rIns="68571" bIns="34285" rtlCol="0">
            <a:spAutoFit/>
          </a:bodyPr>
          <a:lstStyle/>
          <a:p>
            <a:r>
              <a:rPr lang="zh-CN" altLang="en-US" sz="1400" b="1" dirty="0" smtClean="0">
                <a:solidFill>
                  <a:srgbClr val="C00000"/>
                </a:solidFill>
                <a:latin typeface="微软雅黑" panose="020B0503020204020204" pitchFamily="34" charset="-122"/>
                <a:ea typeface="微软雅黑" panose="020B0503020204020204" pitchFamily="34" charset="-122"/>
              </a:rPr>
              <a:t>盈利模式</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149" name="TextBox 24"/>
          <p:cNvSpPr txBox="1"/>
          <p:nvPr/>
        </p:nvSpPr>
        <p:spPr>
          <a:xfrm>
            <a:off x="6147654" y="2570754"/>
            <a:ext cx="856627" cy="284683"/>
          </a:xfrm>
          <a:prstGeom prst="rect">
            <a:avLst/>
          </a:prstGeom>
          <a:noFill/>
        </p:spPr>
        <p:txBody>
          <a:bodyPr wrap="none" lIns="68571" tIns="34285" rIns="68571" bIns="34285" rtlCol="0">
            <a:spAutoFit/>
          </a:bodyPr>
          <a:lstStyle/>
          <a:p>
            <a:r>
              <a:rPr lang="zh-CN" altLang="en-US" sz="1400" b="1" dirty="0" smtClean="0">
                <a:solidFill>
                  <a:srgbClr val="C00000"/>
                </a:solidFill>
                <a:latin typeface="微软雅黑" panose="020B0503020204020204" pitchFamily="34" charset="-122"/>
                <a:ea typeface="微软雅黑" panose="020B0503020204020204" pitchFamily="34" charset="-122"/>
              </a:rPr>
              <a:t>发展规划</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150" name="TextBox 24"/>
          <p:cNvSpPr txBox="1"/>
          <p:nvPr/>
        </p:nvSpPr>
        <p:spPr>
          <a:xfrm>
            <a:off x="7020272" y="2570754"/>
            <a:ext cx="1215699" cy="284683"/>
          </a:xfrm>
          <a:prstGeom prst="rect">
            <a:avLst/>
          </a:prstGeom>
          <a:noFill/>
        </p:spPr>
        <p:txBody>
          <a:bodyPr wrap="none" lIns="68571" tIns="34285" rIns="68571" bIns="34285" rtlCol="0">
            <a:spAutoFit/>
          </a:bodyPr>
          <a:lstStyle/>
          <a:p>
            <a:r>
              <a:rPr lang="zh-CN" altLang="en-US" sz="1400" b="1" dirty="0" smtClean="0">
                <a:solidFill>
                  <a:srgbClr val="C00000"/>
                </a:solidFill>
                <a:latin typeface="微软雅黑" panose="020B0503020204020204" pitchFamily="34" charset="-122"/>
                <a:ea typeface="微软雅黑" panose="020B0503020204020204" pitchFamily="34" charset="-122"/>
              </a:rPr>
              <a:t>融资上市规划</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grpSp>
        <p:nvGrpSpPr>
          <p:cNvPr id="151" name="组合 150"/>
          <p:cNvGrpSpPr/>
          <p:nvPr/>
        </p:nvGrpSpPr>
        <p:grpSpPr>
          <a:xfrm>
            <a:off x="7176899" y="259776"/>
            <a:ext cx="824609" cy="824609"/>
            <a:chOff x="304800" y="673100"/>
            <a:chExt cx="4000500" cy="4000500"/>
          </a:xfrm>
          <a:effectLst>
            <a:outerShdw blurRad="317500" dist="190500" dir="8100000" algn="tr" rotWithShape="0">
              <a:prstClr val="black">
                <a:alpha val="50000"/>
              </a:prstClr>
            </a:outerShdw>
          </a:effectLst>
        </p:grpSpPr>
        <p:sp>
          <p:nvSpPr>
            <p:cNvPr id="152" name="同心圆 15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3" name="椭圆 15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4" name="椭圆 153"/>
          <p:cNvSpPr/>
          <p:nvPr/>
        </p:nvSpPr>
        <p:spPr>
          <a:xfrm>
            <a:off x="4572445" y="435088"/>
            <a:ext cx="387027" cy="387027"/>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p:cNvSpPr/>
          <p:nvPr/>
        </p:nvSpPr>
        <p:spPr>
          <a:xfrm>
            <a:off x="6237129" y="4626522"/>
            <a:ext cx="351095" cy="351095"/>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3" name="组合 62"/>
          <p:cNvGrpSpPr/>
          <p:nvPr/>
        </p:nvGrpSpPr>
        <p:grpSpPr>
          <a:xfrm>
            <a:off x="129431" y="98485"/>
            <a:ext cx="1067578" cy="275000"/>
            <a:chOff x="129431" y="98485"/>
            <a:chExt cx="1067578" cy="275000"/>
          </a:xfrm>
        </p:grpSpPr>
        <p:sp>
          <p:nvSpPr>
            <p:cNvPr id="64" name="TextBox 24"/>
            <p:cNvSpPr txBox="1"/>
            <p:nvPr/>
          </p:nvSpPr>
          <p:spPr>
            <a:xfrm>
              <a:off x="451519" y="110595"/>
              <a:ext cx="745490" cy="262890"/>
            </a:xfrm>
            <a:prstGeom prst="rect">
              <a:avLst/>
            </a:prstGeom>
            <a:noFill/>
          </p:spPr>
          <p:txBody>
            <a:bodyPr wrap="none" lIns="68571" tIns="34285" rIns="68571" bIns="34285" rtlCol="0">
              <a:spAutoFit/>
            </a:bodyPr>
            <a:lstStyle/>
            <a:p>
              <a:r>
                <a:rPr lang="zh-CN" sz="1200" b="1" dirty="0" smtClean="0">
                  <a:solidFill>
                    <a:schemeClr val="bg2">
                      <a:lumMod val="75000"/>
                    </a:schemeClr>
                  </a:solidFill>
                  <a:latin typeface="微软雅黑" panose="020B0503020204020204" pitchFamily="34" charset="-122"/>
                  <a:ea typeface="微软雅黑" panose="020B0503020204020204" pitchFamily="34" charset="-122"/>
                </a:rPr>
                <a:t>女娲智能</a:t>
              </a:r>
              <a:endParaRPr lang="zh-CN" sz="1200" b="1" dirty="0">
                <a:solidFill>
                  <a:schemeClr val="bg2">
                    <a:lumMod val="75000"/>
                  </a:schemeClr>
                </a:solidFill>
                <a:latin typeface="微软雅黑" panose="020B0503020204020204" pitchFamily="34" charset="-122"/>
                <a:ea typeface="微软雅黑" panose="020B0503020204020204" pitchFamily="34" charset="-122"/>
              </a:endParaRPr>
            </a:p>
          </p:txBody>
        </p:sp>
        <p:grpSp>
          <p:nvGrpSpPr>
            <p:cNvPr id="65" name="组合 64"/>
            <p:cNvGrpSpPr/>
            <p:nvPr/>
          </p:nvGrpSpPr>
          <p:grpSpPr>
            <a:xfrm>
              <a:off x="129431" y="98485"/>
              <a:ext cx="324354" cy="235357"/>
              <a:chOff x="41046" y="32137"/>
              <a:chExt cx="651590" cy="472805"/>
            </a:xfrm>
          </p:grpSpPr>
          <p:sp>
            <p:nvSpPr>
              <p:cNvPr id="66" name="椭圆 65"/>
              <p:cNvSpPr/>
              <p:nvPr/>
            </p:nvSpPr>
            <p:spPr>
              <a:xfrm>
                <a:off x="41046" y="32137"/>
                <a:ext cx="651590" cy="472805"/>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7" name="图片 66"/>
              <p:cNvPicPr>
                <a:picLocks noChangeAspect="1"/>
              </p:cNvPicPr>
              <p:nvPr/>
            </p:nvPicPr>
            <p:blipFill rotWithShape="1">
              <a:blip r:embed="rId2" cstate="print">
                <a:extLst>
                  <a:ext uri="{28A0092B-C50C-407E-A947-70E740481C1C}">
                    <a14:useLocalDpi xmlns:a14="http://schemas.microsoft.com/office/drawing/2010/main" val="0"/>
                  </a:ext>
                </a:extLst>
              </a:blip>
              <a:srcRect l="-137" t="-1125" r="137" b="77334"/>
              <a:stretch>
                <a:fillRect/>
              </a:stretch>
            </p:blipFill>
            <p:spPr>
              <a:xfrm>
                <a:off x="96374" y="61372"/>
                <a:ext cx="536380" cy="414682"/>
              </a:xfrm>
              <a:prstGeom prst="rect">
                <a:avLst/>
              </a:prstGeom>
            </p:spPr>
          </p:pic>
        </p:grpSp>
      </p:grpSp>
    </p:spTree>
  </p:cSld>
  <p:clrMapOvr>
    <a:masterClrMapping/>
  </p:clrMapOvr>
  <mc:AlternateContent xmlns:mc="http://schemas.openxmlformats.org/markup-compatibility/2006">
    <mc:Choice xmlns:p14="http://schemas.microsoft.com/office/powerpoint/2010/main" Requires="p14">
      <p:transition spd="med" p14:dur="125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69"/>
                                        </p:tgtEl>
                                        <p:attrNameLst>
                                          <p:attrName>style.visibility</p:attrName>
                                        </p:attrNameLst>
                                      </p:cBhvr>
                                      <p:to>
                                        <p:strVal val="visible"/>
                                      </p:to>
                                    </p:set>
                                    <p:anim calcmode="lin" valueType="num">
                                      <p:cBhvr additive="base">
                                        <p:cTn id="15" dur="500" fill="hold"/>
                                        <p:tgtEl>
                                          <p:spTgt spid="69"/>
                                        </p:tgtEl>
                                        <p:attrNameLst>
                                          <p:attrName>ppt_x</p:attrName>
                                        </p:attrNameLst>
                                      </p:cBhvr>
                                      <p:tavLst>
                                        <p:tav tm="0">
                                          <p:val>
                                            <p:strVal val="0-#ppt_w/2"/>
                                          </p:val>
                                        </p:tav>
                                        <p:tav tm="100000">
                                          <p:val>
                                            <p:strVal val="#ppt_x"/>
                                          </p:val>
                                        </p:tav>
                                      </p:tavLst>
                                    </p:anim>
                                    <p:anim calcmode="lin" valueType="num">
                                      <p:cBhvr additive="base">
                                        <p:cTn id="16" dur="500" fill="hold"/>
                                        <p:tgtEl>
                                          <p:spTgt spid="69"/>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anim calcmode="lin" valueType="num">
                                      <p:cBhvr additive="base">
                                        <p:cTn id="19" dur="500" fill="hold"/>
                                        <p:tgtEl>
                                          <p:spTgt spid="75"/>
                                        </p:tgtEl>
                                        <p:attrNameLst>
                                          <p:attrName>ppt_x</p:attrName>
                                        </p:attrNameLst>
                                      </p:cBhvr>
                                      <p:tavLst>
                                        <p:tav tm="0">
                                          <p:val>
                                            <p:strVal val="0-#ppt_w/2"/>
                                          </p:val>
                                        </p:tav>
                                        <p:tav tm="100000">
                                          <p:val>
                                            <p:strVal val="#ppt_x"/>
                                          </p:val>
                                        </p:tav>
                                      </p:tavLst>
                                    </p:anim>
                                    <p:anim calcmode="lin" valueType="num">
                                      <p:cBhvr additive="base">
                                        <p:cTn id="20" dur="500" fill="hold"/>
                                        <p:tgtEl>
                                          <p:spTgt spid="75"/>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81"/>
                                        </p:tgtEl>
                                        <p:attrNameLst>
                                          <p:attrName>style.visibility</p:attrName>
                                        </p:attrNameLst>
                                      </p:cBhvr>
                                      <p:to>
                                        <p:strVal val="visible"/>
                                      </p:to>
                                    </p:set>
                                    <p:anim calcmode="lin" valueType="num">
                                      <p:cBhvr additive="base">
                                        <p:cTn id="23" dur="500" fill="hold"/>
                                        <p:tgtEl>
                                          <p:spTgt spid="81"/>
                                        </p:tgtEl>
                                        <p:attrNameLst>
                                          <p:attrName>ppt_x</p:attrName>
                                        </p:attrNameLst>
                                      </p:cBhvr>
                                      <p:tavLst>
                                        <p:tav tm="0">
                                          <p:val>
                                            <p:strVal val="0-#ppt_w/2"/>
                                          </p:val>
                                        </p:tav>
                                        <p:tav tm="100000">
                                          <p:val>
                                            <p:strVal val="#ppt_x"/>
                                          </p:val>
                                        </p:tav>
                                      </p:tavLst>
                                    </p:anim>
                                    <p:anim calcmode="lin" valueType="num">
                                      <p:cBhvr additive="base">
                                        <p:cTn id="24" dur="500" fill="hold"/>
                                        <p:tgtEl>
                                          <p:spTgt spid="81"/>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26"/>
                                        </p:tgtEl>
                                        <p:attrNameLst>
                                          <p:attrName>style.visibility</p:attrName>
                                        </p:attrNameLst>
                                      </p:cBhvr>
                                      <p:to>
                                        <p:strVal val="visible"/>
                                      </p:to>
                                    </p:set>
                                    <p:anim calcmode="lin" valueType="num">
                                      <p:cBhvr additive="base">
                                        <p:cTn id="27" dur="500" fill="hold"/>
                                        <p:tgtEl>
                                          <p:spTgt spid="126"/>
                                        </p:tgtEl>
                                        <p:attrNameLst>
                                          <p:attrName>ppt_x</p:attrName>
                                        </p:attrNameLst>
                                      </p:cBhvr>
                                      <p:tavLst>
                                        <p:tav tm="0">
                                          <p:val>
                                            <p:strVal val="0-#ppt_w/2"/>
                                          </p:val>
                                        </p:tav>
                                        <p:tav tm="100000">
                                          <p:val>
                                            <p:strVal val="#ppt_x"/>
                                          </p:val>
                                        </p:tav>
                                      </p:tavLst>
                                    </p:anim>
                                    <p:anim calcmode="lin" valueType="num">
                                      <p:cBhvr additive="base">
                                        <p:cTn id="28" dur="500" fill="hold"/>
                                        <p:tgtEl>
                                          <p:spTgt spid="126"/>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132"/>
                                        </p:tgtEl>
                                        <p:attrNameLst>
                                          <p:attrName>style.visibility</p:attrName>
                                        </p:attrNameLst>
                                      </p:cBhvr>
                                      <p:to>
                                        <p:strVal val="visible"/>
                                      </p:to>
                                    </p:set>
                                    <p:anim calcmode="lin" valueType="num">
                                      <p:cBhvr additive="base">
                                        <p:cTn id="31" dur="500" fill="hold"/>
                                        <p:tgtEl>
                                          <p:spTgt spid="132"/>
                                        </p:tgtEl>
                                        <p:attrNameLst>
                                          <p:attrName>ppt_x</p:attrName>
                                        </p:attrNameLst>
                                      </p:cBhvr>
                                      <p:tavLst>
                                        <p:tav tm="0">
                                          <p:val>
                                            <p:strVal val="0-#ppt_w/2"/>
                                          </p:val>
                                        </p:tav>
                                        <p:tav tm="100000">
                                          <p:val>
                                            <p:strVal val="#ppt_x"/>
                                          </p:val>
                                        </p:tav>
                                      </p:tavLst>
                                    </p:anim>
                                    <p:anim calcmode="lin" valueType="num">
                                      <p:cBhvr additive="base">
                                        <p:cTn id="32" dur="500" fill="hold"/>
                                        <p:tgtEl>
                                          <p:spTgt spid="132"/>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138"/>
                                        </p:tgtEl>
                                        <p:attrNameLst>
                                          <p:attrName>style.visibility</p:attrName>
                                        </p:attrNameLst>
                                      </p:cBhvr>
                                      <p:to>
                                        <p:strVal val="visible"/>
                                      </p:to>
                                    </p:set>
                                    <p:anim calcmode="lin" valueType="num">
                                      <p:cBhvr additive="base">
                                        <p:cTn id="35" dur="500" fill="hold"/>
                                        <p:tgtEl>
                                          <p:spTgt spid="138"/>
                                        </p:tgtEl>
                                        <p:attrNameLst>
                                          <p:attrName>ppt_x</p:attrName>
                                        </p:attrNameLst>
                                      </p:cBhvr>
                                      <p:tavLst>
                                        <p:tav tm="0">
                                          <p:val>
                                            <p:strVal val="0-#ppt_w/2"/>
                                          </p:val>
                                        </p:tav>
                                        <p:tav tm="100000">
                                          <p:val>
                                            <p:strVal val="#ppt_x"/>
                                          </p:val>
                                        </p:tav>
                                      </p:tavLst>
                                    </p:anim>
                                    <p:anim calcmode="lin" valueType="num">
                                      <p:cBhvr additive="base">
                                        <p:cTn id="36" dur="500" fill="hold"/>
                                        <p:tgtEl>
                                          <p:spTgt spid="138"/>
                                        </p:tgtEl>
                                        <p:attrNameLst>
                                          <p:attrName>ppt_y</p:attrName>
                                        </p:attrNameLst>
                                      </p:cBhvr>
                                      <p:tavLst>
                                        <p:tav tm="0">
                                          <p:val>
                                            <p:strVal val="#ppt_y"/>
                                          </p:val>
                                        </p:tav>
                                        <p:tav tm="100000">
                                          <p:val>
                                            <p:strVal val="#ppt_y"/>
                                          </p:val>
                                        </p:tav>
                                      </p:tavLst>
                                    </p:anim>
                                  </p:childTnLst>
                                </p:cTn>
                              </p:par>
                            </p:childTnLst>
                          </p:cTn>
                        </p:par>
                        <p:par>
                          <p:cTn id="37" fill="hold">
                            <p:stCondLst>
                              <p:cond delay="1000"/>
                            </p:stCondLst>
                            <p:childTnLst>
                              <p:par>
                                <p:cTn id="38" presetID="15" presetClass="entr" presetSubtype="0" fill="hold" grpId="0" nodeType="afterEffect">
                                  <p:stCondLst>
                                    <p:cond delay="0"/>
                                  </p:stCondLst>
                                  <p:iterate type="lt">
                                    <p:tmPct val="10000"/>
                                  </p:iterate>
                                  <p:childTnLst>
                                    <p:set>
                                      <p:cBhvr>
                                        <p:cTn id="39" dur="1" fill="hold">
                                          <p:stCondLst>
                                            <p:cond delay="0"/>
                                          </p:stCondLst>
                                        </p:cTn>
                                        <p:tgtEl>
                                          <p:spTgt spid="144"/>
                                        </p:tgtEl>
                                        <p:attrNameLst>
                                          <p:attrName>style.visibility</p:attrName>
                                        </p:attrNameLst>
                                      </p:cBhvr>
                                      <p:to>
                                        <p:strVal val="visible"/>
                                      </p:to>
                                    </p:set>
                                    <p:anim calcmode="lin" valueType="num">
                                      <p:cBhvr>
                                        <p:cTn id="40" dur="1000" fill="hold"/>
                                        <p:tgtEl>
                                          <p:spTgt spid="144"/>
                                        </p:tgtEl>
                                        <p:attrNameLst>
                                          <p:attrName>ppt_w</p:attrName>
                                        </p:attrNameLst>
                                      </p:cBhvr>
                                      <p:tavLst>
                                        <p:tav tm="0">
                                          <p:val>
                                            <p:fltVal val="0"/>
                                          </p:val>
                                        </p:tav>
                                        <p:tav tm="100000">
                                          <p:val>
                                            <p:strVal val="#ppt_w"/>
                                          </p:val>
                                        </p:tav>
                                      </p:tavLst>
                                    </p:anim>
                                    <p:anim calcmode="lin" valueType="num">
                                      <p:cBhvr>
                                        <p:cTn id="41" dur="1000" fill="hold"/>
                                        <p:tgtEl>
                                          <p:spTgt spid="144"/>
                                        </p:tgtEl>
                                        <p:attrNameLst>
                                          <p:attrName>ppt_h</p:attrName>
                                        </p:attrNameLst>
                                      </p:cBhvr>
                                      <p:tavLst>
                                        <p:tav tm="0">
                                          <p:val>
                                            <p:fltVal val="0"/>
                                          </p:val>
                                        </p:tav>
                                        <p:tav tm="100000">
                                          <p:val>
                                            <p:strVal val="#ppt_h"/>
                                          </p:val>
                                        </p:tav>
                                      </p:tavLst>
                                    </p:anim>
                                    <p:anim calcmode="lin" valueType="num">
                                      <p:cBhvr>
                                        <p:cTn id="42" dur="1000" fill="hold"/>
                                        <p:tgtEl>
                                          <p:spTgt spid="144"/>
                                        </p:tgtEl>
                                        <p:attrNameLst>
                                          <p:attrName>ppt_x</p:attrName>
                                        </p:attrNameLst>
                                      </p:cBhvr>
                                      <p:tavLst>
                                        <p:tav tm="0" fmla="#ppt_x+(cos(-2*pi*(1-$))*-#ppt_x-sin(-2*pi*(1-$))*(1-#ppt_y))*(1-$)">
                                          <p:val>
                                            <p:fltVal val="0"/>
                                          </p:val>
                                        </p:tav>
                                        <p:tav tm="100000">
                                          <p:val>
                                            <p:fltVal val="1"/>
                                          </p:val>
                                        </p:tav>
                                      </p:tavLst>
                                    </p:anim>
                                    <p:anim calcmode="lin" valueType="num">
                                      <p:cBhvr>
                                        <p:cTn id="43" dur="1000" fill="hold"/>
                                        <p:tgtEl>
                                          <p:spTgt spid="144"/>
                                        </p:tgtEl>
                                        <p:attrNameLst>
                                          <p:attrName>ppt_y</p:attrName>
                                        </p:attrNameLst>
                                      </p:cBhvr>
                                      <p:tavLst>
                                        <p:tav tm="0" fmla="#ppt_y+(sin(-2*pi*(1-$))*-#ppt_x+cos(-2*pi*(1-$))*(1-#ppt_y))*(1-$)">
                                          <p:val>
                                            <p:fltVal val="0"/>
                                          </p:val>
                                        </p:tav>
                                        <p:tav tm="100000">
                                          <p:val>
                                            <p:fltVal val="1"/>
                                          </p:val>
                                        </p:tav>
                                      </p:tavLst>
                                    </p:anim>
                                  </p:childTnLst>
                                </p:cTn>
                              </p:par>
                            </p:childTnLst>
                          </p:cTn>
                        </p:par>
                        <p:par>
                          <p:cTn id="44" fill="hold">
                            <p:stCondLst>
                              <p:cond delay="2299"/>
                            </p:stCondLst>
                            <p:childTnLst>
                              <p:par>
                                <p:cTn id="45" presetID="27" presetClass="emph" presetSubtype="0" fill="remove" grpId="1" nodeType="afterEffect">
                                  <p:stCondLst>
                                    <p:cond delay="0"/>
                                  </p:stCondLst>
                                  <p:iterate type="lt">
                                    <p:tmPct val="10000"/>
                                  </p:iterate>
                                  <p:childTnLst>
                                    <p:animClr clrSpc="rgb" dir="cw">
                                      <p:cBhvr override="childStyle">
                                        <p:cTn id="46" dur="250" autoRev="1" fill="remove"/>
                                        <p:tgtEl>
                                          <p:spTgt spid="144"/>
                                        </p:tgtEl>
                                        <p:attrNameLst>
                                          <p:attrName>style.color</p:attrName>
                                        </p:attrNameLst>
                                      </p:cBhvr>
                                      <p:to>
                                        <a:srgbClr val="FF6600"/>
                                      </p:to>
                                    </p:animClr>
                                    <p:animClr clrSpc="rgb" dir="cw">
                                      <p:cBhvr>
                                        <p:cTn id="47" dur="250" autoRev="1" fill="remove"/>
                                        <p:tgtEl>
                                          <p:spTgt spid="144"/>
                                        </p:tgtEl>
                                        <p:attrNameLst>
                                          <p:attrName>fillcolor</p:attrName>
                                        </p:attrNameLst>
                                      </p:cBhvr>
                                      <p:to>
                                        <a:srgbClr val="FF6600"/>
                                      </p:to>
                                    </p:animClr>
                                    <p:set>
                                      <p:cBhvr>
                                        <p:cTn id="48" dur="250" autoRev="1" fill="remove"/>
                                        <p:tgtEl>
                                          <p:spTgt spid="144"/>
                                        </p:tgtEl>
                                        <p:attrNameLst>
                                          <p:attrName>fill.type</p:attrName>
                                        </p:attrNameLst>
                                      </p:cBhvr>
                                      <p:to>
                                        <p:strVal val="solid"/>
                                      </p:to>
                                    </p:set>
                                    <p:set>
                                      <p:cBhvr>
                                        <p:cTn id="49" dur="250" autoRev="1" fill="remove"/>
                                        <p:tgtEl>
                                          <p:spTgt spid="144"/>
                                        </p:tgtEl>
                                        <p:attrNameLst>
                                          <p:attrName>fill.on</p:attrName>
                                        </p:attrNameLst>
                                      </p:cBhvr>
                                      <p:to>
                                        <p:strVal val="true"/>
                                      </p:to>
                                    </p:set>
                                  </p:childTnLst>
                                </p:cTn>
                              </p:par>
                            </p:childTnLst>
                          </p:cTn>
                        </p:par>
                        <p:par>
                          <p:cTn id="50" fill="hold">
                            <p:stCondLst>
                              <p:cond delay="2949"/>
                            </p:stCondLst>
                            <p:childTnLst>
                              <p:par>
                                <p:cTn id="51" presetID="15" presetClass="entr" presetSubtype="0" fill="hold" grpId="0" nodeType="afterEffect">
                                  <p:stCondLst>
                                    <p:cond delay="0"/>
                                  </p:stCondLst>
                                  <p:iterate type="lt">
                                    <p:tmPct val="10000"/>
                                  </p:iterate>
                                  <p:childTnLst>
                                    <p:set>
                                      <p:cBhvr>
                                        <p:cTn id="52" dur="1" fill="hold">
                                          <p:stCondLst>
                                            <p:cond delay="0"/>
                                          </p:stCondLst>
                                        </p:cTn>
                                        <p:tgtEl>
                                          <p:spTgt spid="145"/>
                                        </p:tgtEl>
                                        <p:attrNameLst>
                                          <p:attrName>style.visibility</p:attrName>
                                        </p:attrNameLst>
                                      </p:cBhvr>
                                      <p:to>
                                        <p:strVal val="visible"/>
                                      </p:to>
                                    </p:set>
                                    <p:anim calcmode="lin" valueType="num">
                                      <p:cBhvr>
                                        <p:cTn id="53" dur="250" fill="hold"/>
                                        <p:tgtEl>
                                          <p:spTgt spid="145"/>
                                        </p:tgtEl>
                                        <p:attrNameLst>
                                          <p:attrName>ppt_w</p:attrName>
                                        </p:attrNameLst>
                                      </p:cBhvr>
                                      <p:tavLst>
                                        <p:tav tm="0">
                                          <p:val>
                                            <p:fltVal val="0"/>
                                          </p:val>
                                        </p:tav>
                                        <p:tav tm="100000">
                                          <p:val>
                                            <p:strVal val="#ppt_w"/>
                                          </p:val>
                                        </p:tav>
                                      </p:tavLst>
                                    </p:anim>
                                    <p:anim calcmode="lin" valueType="num">
                                      <p:cBhvr>
                                        <p:cTn id="54" dur="250" fill="hold"/>
                                        <p:tgtEl>
                                          <p:spTgt spid="145"/>
                                        </p:tgtEl>
                                        <p:attrNameLst>
                                          <p:attrName>ppt_h</p:attrName>
                                        </p:attrNameLst>
                                      </p:cBhvr>
                                      <p:tavLst>
                                        <p:tav tm="0">
                                          <p:val>
                                            <p:fltVal val="0"/>
                                          </p:val>
                                        </p:tav>
                                        <p:tav tm="100000">
                                          <p:val>
                                            <p:strVal val="#ppt_h"/>
                                          </p:val>
                                        </p:tav>
                                      </p:tavLst>
                                    </p:anim>
                                    <p:anim calcmode="lin" valueType="num">
                                      <p:cBhvr>
                                        <p:cTn id="55" dur="250" fill="hold"/>
                                        <p:tgtEl>
                                          <p:spTgt spid="145"/>
                                        </p:tgtEl>
                                        <p:attrNameLst>
                                          <p:attrName>ppt_x</p:attrName>
                                        </p:attrNameLst>
                                      </p:cBhvr>
                                      <p:tavLst>
                                        <p:tav tm="0" fmla="#ppt_x+(cos(-2*pi*(1-$))*-#ppt_x-sin(-2*pi*(1-$))*(1-#ppt_y))*(1-$)">
                                          <p:val>
                                            <p:fltVal val="0"/>
                                          </p:val>
                                        </p:tav>
                                        <p:tav tm="100000">
                                          <p:val>
                                            <p:fltVal val="1"/>
                                          </p:val>
                                        </p:tav>
                                      </p:tavLst>
                                    </p:anim>
                                    <p:anim calcmode="lin" valueType="num">
                                      <p:cBhvr>
                                        <p:cTn id="56" dur="250" fill="hold"/>
                                        <p:tgtEl>
                                          <p:spTgt spid="145"/>
                                        </p:tgtEl>
                                        <p:attrNameLst>
                                          <p:attrName>ppt_y</p:attrName>
                                        </p:attrNameLst>
                                      </p:cBhvr>
                                      <p:tavLst>
                                        <p:tav tm="0" fmla="#ppt_y+(sin(-2*pi*(1-$))*-#ppt_x+cos(-2*pi*(1-$))*(1-#ppt_y))*(1-$)">
                                          <p:val>
                                            <p:fltVal val="0"/>
                                          </p:val>
                                        </p:tav>
                                        <p:tav tm="100000">
                                          <p:val>
                                            <p:fltVal val="1"/>
                                          </p:val>
                                        </p:tav>
                                      </p:tavLst>
                                    </p:anim>
                                  </p:childTnLst>
                                </p:cTn>
                              </p:par>
                            </p:childTnLst>
                          </p:cTn>
                        </p:par>
                        <p:par>
                          <p:cTn id="57" fill="hold">
                            <p:stCondLst>
                              <p:cond delay="3274"/>
                            </p:stCondLst>
                            <p:childTnLst>
                              <p:par>
                                <p:cTn id="58" presetID="27" presetClass="emph" presetSubtype="0" fill="remove" grpId="1" nodeType="afterEffect">
                                  <p:stCondLst>
                                    <p:cond delay="0"/>
                                  </p:stCondLst>
                                  <p:iterate type="lt">
                                    <p:tmPct val="10000"/>
                                  </p:iterate>
                                  <p:childTnLst>
                                    <p:animClr clrSpc="rgb" dir="cw">
                                      <p:cBhvr override="childStyle">
                                        <p:cTn id="59" dur="125" autoRev="1" fill="remove"/>
                                        <p:tgtEl>
                                          <p:spTgt spid="145"/>
                                        </p:tgtEl>
                                        <p:attrNameLst>
                                          <p:attrName>style.color</p:attrName>
                                        </p:attrNameLst>
                                      </p:cBhvr>
                                      <p:to>
                                        <a:srgbClr val="FF6600"/>
                                      </p:to>
                                    </p:animClr>
                                    <p:animClr clrSpc="rgb" dir="cw">
                                      <p:cBhvr>
                                        <p:cTn id="60" dur="125" autoRev="1" fill="remove"/>
                                        <p:tgtEl>
                                          <p:spTgt spid="145"/>
                                        </p:tgtEl>
                                        <p:attrNameLst>
                                          <p:attrName>fillcolor</p:attrName>
                                        </p:attrNameLst>
                                      </p:cBhvr>
                                      <p:to>
                                        <a:srgbClr val="FF6600"/>
                                      </p:to>
                                    </p:animClr>
                                    <p:set>
                                      <p:cBhvr>
                                        <p:cTn id="61" dur="125" autoRev="1" fill="remove"/>
                                        <p:tgtEl>
                                          <p:spTgt spid="145"/>
                                        </p:tgtEl>
                                        <p:attrNameLst>
                                          <p:attrName>fill.type</p:attrName>
                                        </p:attrNameLst>
                                      </p:cBhvr>
                                      <p:to>
                                        <p:strVal val="solid"/>
                                      </p:to>
                                    </p:set>
                                    <p:set>
                                      <p:cBhvr>
                                        <p:cTn id="62" dur="125" autoRev="1" fill="remove"/>
                                        <p:tgtEl>
                                          <p:spTgt spid="145"/>
                                        </p:tgtEl>
                                        <p:attrNameLst>
                                          <p:attrName>fill.on</p:attrName>
                                        </p:attrNameLst>
                                      </p:cBhvr>
                                      <p:to>
                                        <p:strVal val="true"/>
                                      </p:to>
                                    </p:set>
                                  </p:childTnLst>
                                </p:cTn>
                              </p:par>
                            </p:childTnLst>
                          </p:cTn>
                        </p:par>
                        <p:par>
                          <p:cTn id="63" fill="hold">
                            <p:stCondLst>
                              <p:cond delay="3599"/>
                            </p:stCondLst>
                            <p:childTnLst>
                              <p:par>
                                <p:cTn id="64" presetID="15" presetClass="entr" presetSubtype="0" fill="hold" grpId="0" nodeType="afterEffect">
                                  <p:stCondLst>
                                    <p:cond delay="0"/>
                                  </p:stCondLst>
                                  <p:iterate type="lt">
                                    <p:tmPct val="10000"/>
                                  </p:iterate>
                                  <p:childTnLst>
                                    <p:set>
                                      <p:cBhvr>
                                        <p:cTn id="65" dur="1" fill="hold">
                                          <p:stCondLst>
                                            <p:cond delay="0"/>
                                          </p:stCondLst>
                                        </p:cTn>
                                        <p:tgtEl>
                                          <p:spTgt spid="146"/>
                                        </p:tgtEl>
                                        <p:attrNameLst>
                                          <p:attrName>style.visibility</p:attrName>
                                        </p:attrNameLst>
                                      </p:cBhvr>
                                      <p:to>
                                        <p:strVal val="visible"/>
                                      </p:to>
                                    </p:set>
                                    <p:anim calcmode="lin" valueType="num">
                                      <p:cBhvr>
                                        <p:cTn id="66" dur="250" fill="hold"/>
                                        <p:tgtEl>
                                          <p:spTgt spid="146"/>
                                        </p:tgtEl>
                                        <p:attrNameLst>
                                          <p:attrName>ppt_w</p:attrName>
                                        </p:attrNameLst>
                                      </p:cBhvr>
                                      <p:tavLst>
                                        <p:tav tm="0">
                                          <p:val>
                                            <p:fltVal val="0"/>
                                          </p:val>
                                        </p:tav>
                                        <p:tav tm="100000">
                                          <p:val>
                                            <p:strVal val="#ppt_w"/>
                                          </p:val>
                                        </p:tav>
                                      </p:tavLst>
                                    </p:anim>
                                    <p:anim calcmode="lin" valueType="num">
                                      <p:cBhvr>
                                        <p:cTn id="67" dur="250" fill="hold"/>
                                        <p:tgtEl>
                                          <p:spTgt spid="146"/>
                                        </p:tgtEl>
                                        <p:attrNameLst>
                                          <p:attrName>ppt_h</p:attrName>
                                        </p:attrNameLst>
                                      </p:cBhvr>
                                      <p:tavLst>
                                        <p:tav tm="0">
                                          <p:val>
                                            <p:fltVal val="0"/>
                                          </p:val>
                                        </p:tav>
                                        <p:tav tm="100000">
                                          <p:val>
                                            <p:strVal val="#ppt_h"/>
                                          </p:val>
                                        </p:tav>
                                      </p:tavLst>
                                    </p:anim>
                                    <p:anim calcmode="lin" valueType="num">
                                      <p:cBhvr>
                                        <p:cTn id="68" dur="250" fill="hold"/>
                                        <p:tgtEl>
                                          <p:spTgt spid="146"/>
                                        </p:tgtEl>
                                        <p:attrNameLst>
                                          <p:attrName>ppt_x</p:attrName>
                                        </p:attrNameLst>
                                      </p:cBhvr>
                                      <p:tavLst>
                                        <p:tav tm="0" fmla="#ppt_x+(cos(-2*pi*(1-$))*-#ppt_x-sin(-2*pi*(1-$))*(1-#ppt_y))*(1-$)">
                                          <p:val>
                                            <p:fltVal val="0"/>
                                          </p:val>
                                        </p:tav>
                                        <p:tav tm="100000">
                                          <p:val>
                                            <p:fltVal val="1"/>
                                          </p:val>
                                        </p:tav>
                                      </p:tavLst>
                                    </p:anim>
                                    <p:anim calcmode="lin" valueType="num">
                                      <p:cBhvr>
                                        <p:cTn id="69" dur="250" fill="hold"/>
                                        <p:tgtEl>
                                          <p:spTgt spid="146"/>
                                        </p:tgtEl>
                                        <p:attrNameLst>
                                          <p:attrName>ppt_y</p:attrName>
                                        </p:attrNameLst>
                                      </p:cBhvr>
                                      <p:tavLst>
                                        <p:tav tm="0" fmla="#ppt_y+(sin(-2*pi*(1-$))*-#ppt_x+cos(-2*pi*(1-$))*(1-#ppt_y))*(1-$)">
                                          <p:val>
                                            <p:fltVal val="0"/>
                                          </p:val>
                                        </p:tav>
                                        <p:tav tm="100000">
                                          <p:val>
                                            <p:fltVal val="1"/>
                                          </p:val>
                                        </p:tav>
                                      </p:tavLst>
                                    </p:anim>
                                  </p:childTnLst>
                                </p:cTn>
                              </p:par>
                            </p:childTnLst>
                          </p:cTn>
                        </p:par>
                        <p:par>
                          <p:cTn id="70" fill="hold">
                            <p:stCondLst>
                              <p:cond delay="3924"/>
                            </p:stCondLst>
                            <p:childTnLst>
                              <p:par>
                                <p:cTn id="71" presetID="27" presetClass="emph" presetSubtype="0" fill="remove" grpId="1" nodeType="afterEffect">
                                  <p:stCondLst>
                                    <p:cond delay="0"/>
                                  </p:stCondLst>
                                  <p:iterate type="lt">
                                    <p:tmPct val="10000"/>
                                  </p:iterate>
                                  <p:childTnLst>
                                    <p:animClr clrSpc="rgb" dir="cw">
                                      <p:cBhvr override="childStyle">
                                        <p:cTn id="72" dur="125" autoRev="1" fill="remove"/>
                                        <p:tgtEl>
                                          <p:spTgt spid="146"/>
                                        </p:tgtEl>
                                        <p:attrNameLst>
                                          <p:attrName>style.color</p:attrName>
                                        </p:attrNameLst>
                                      </p:cBhvr>
                                      <p:to>
                                        <a:srgbClr val="FF6600"/>
                                      </p:to>
                                    </p:animClr>
                                    <p:animClr clrSpc="rgb" dir="cw">
                                      <p:cBhvr>
                                        <p:cTn id="73" dur="125" autoRev="1" fill="remove"/>
                                        <p:tgtEl>
                                          <p:spTgt spid="146"/>
                                        </p:tgtEl>
                                        <p:attrNameLst>
                                          <p:attrName>fillcolor</p:attrName>
                                        </p:attrNameLst>
                                      </p:cBhvr>
                                      <p:to>
                                        <a:srgbClr val="FF6600"/>
                                      </p:to>
                                    </p:animClr>
                                    <p:set>
                                      <p:cBhvr>
                                        <p:cTn id="74" dur="125" autoRev="1" fill="remove"/>
                                        <p:tgtEl>
                                          <p:spTgt spid="146"/>
                                        </p:tgtEl>
                                        <p:attrNameLst>
                                          <p:attrName>fill.type</p:attrName>
                                        </p:attrNameLst>
                                      </p:cBhvr>
                                      <p:to>
                                        <p:strVal val="solid"/>
                                      </p:to>
                                    </p:set>
                                    <p:set>
                                      <p:cBhvr>
                                        <p:cTn id="75" dur="125" autoRev="1" fill="remove"/>
                                        <p:tgtEl>
                                          <p:spTgt spid="146"/>
                                        </p:tgtEl>
                                        <p:attrNameLst>
                                          <p:attrName>fill.on</p:attrName>
                                        </p:attrNameLst>
                                      </p:cBhvr>
                                      <p:to>
                                        <p:strVal val="true"/>
                                      </p:to>
                                    </p:set>
                                  </p:childTnLst>
                                </p:cTn>
                              </p:par>
                            </p:childTnLst>
                          </p:cTn>
                        </p:par>
                        <p:par>
                          <p:cTn id="76" fill="hold">
                            <p:stCondLst>
                              <p:cond delay="4250"/>
                            </p:stCondLst>
                            <p:childTnLst>
                              <p:par>
                                <p:cTn id="77" presetID="15" presetClass="entr" presetSubtype="0" fill="hold" grpId="0" nodeType="afterEffect">
                                  <p:stCondLst>
                                    <p:cond delay="0"/>
                                  </p:stCondLst>
                                  <p:iterate type="lt">
                                    <p:tmPct val="10000"/>
                                  </p:iterate>
                                  <p:childTnLst>
                                    <p:set>
                                      <p:cBhvr>
                                        <p:cTn id="78" dur="1" fill="hold">
                                          <p:stCondLst>
                                            <p:cond delay="0"/>
                                          </p:stCondLst>
                                        </p:cTn>
                                        <p:tgtEl>
                                          <p:spTgt spid="147"/>
                                        </p:tgtEl>
                                        <p:attrNameLst>
                                          <p:attrName>style.visibility</p:attrName>
                                        </p:attrNameLst>
                                      </p:cBhvr>
                                      <p:to>
                                        <p:strVal val="visible"/>
                                      </p:to>
                                    </p:set>
                                    <p:anim calcmode="lin" valueType="num">
                                      <p:cBhvr>
                                        <p:cTn id="79" dur="250" fill="hold"/>
                                        <p:tgtEl>
                                          <p:spTgt spid="147"/>
                                        </p:tgtEl>
                                        <p:attrNameLst>
                                          <p:attrName>ppt_w</p:attrName>
                                        </p:attrNameLst>
                                      </p:cBhvr>
                                      <p:tavLst>
                                        <p:tav tm="0">
                                          <p:val>
                                            <p:fltVal val="0"/>
                                          </p:val>
                                        </p:tav>
                                        <p:tav tm="100000">
                                          <p:val>
                                            <p:strVal val="#ppt_w"/>
                                          </p:val>
                                        </p:tav>
                                      </p:tavLst>
                                    </p:anim>
                                    <p:anim calcmode="lin" valueType="num">
                                      <p:cBhvr>
                                        <p:cTn id="80" dur="250" fill="hold"/>
                                        <p:tgtEl>
                                          <p:spTgt spid="147"/>
                                        </p:tgtEl>
                                        <p:attrNameLst>
                                          <p:attrName>ppt_h</p:attrName>
                                        </p:attrNameLst>
                                      </p:cBhvr>
                                      <p:tavLst>
                                        <p:tav tm="0">
                                          <p:val>
                                            <p:fltVal val="0"/>
                                          </p:val>
                                        </p:tav>
                                        <p:tav tm="100000">
                                          <p:val>
                                            <p:strVal val="#ppt_h"/>
                                          </p:val>
                                        </p:tav>
                                      </p:tavLst>
                                    </p:anim>
                                    <p:anim calcmode="lin" valueType="num">
                                      <p:cBhvr>
                                        <p:cTn id="81" dur="250" fill="hold"/>
                                        <p:tgtEl>
                                          <p:spTgt spid="147"/>
                                        </p:tgtEl>
                                        <p:attrNameLst>
                                          <p:attrName>ppt_x</p:attrName>
                                        </p:attrNameLst>
                                      </p:cBhvr>
                                      <p:tavLst>
                                        <p:tav tm="0" fmla="#ppt_x+(cos(-2*pi*(1-$))*-#ppt_x-sin(-2*pi*(1-$))*(1-#ppt_y))*(1-$)">
                                          <p:val>
                                            <p:fltVal val="0"/>
                                          </p:val>
                                        </p:tav>
                                        <p:tav tm="100000">
                                          <p:val>
                                            <p:fltVal val="1"/>
                                          </p:val>
                                        </p:tav>
                                      </p:tavLst>
                                    </p:anim>
                                    <p:anim calcmode="lin" valueType="num">
                                      <p:cBhvr>
                                        <p:cTn id="82" dur="250" fill="hold"/>
                                        <p:tgtEl>
                                          <p:spTgt spid="147"/>
                                        </p:tgtEl>
                                        <p:attrNameLst>
                                          <p:attrName>ppt_y</p:attrName>
                                        </p:attrNameLst>
                                      </p:cBhvr>
                                      <p:tavLst>
                                        <p:tav tm="0" fmla="#ppt_y+(sin(-2*pi*(1-$))*-#ppt_x+cos(-2*pi*(1-$))*(1-#ppt_y))*(1-$)">
                                          <p:val>
                                            <p:fltVal val="0"/>
                                          </p:val>
                                        </p:tav>
                                        <p:tav tm="100000">
                                          <p:val>
                                            <p:fltVal val="1"/>
                                          </p:val>
                                        </p:tav>
                                      </p:tavLst>
                                    </p:anim>
                                  </p:childTnLst>
                                </p:cTn>
                              </p:par>
                            </p:childTnLst>
                          </p:cTn>
                        </p:par>
                        <p:par>
                          <p:cTn id="83" fill="hold">
                            <p:stCondLst>
                              <p:cond delay="4574"/>
                            </p:stCondLst>
                            <p:childTnLst>
                              <p:par>
                                <p:cTn id="84" presetID="27" presetClass="emph" presetSubtype="0" fill="remove" grpId="1" nodeType="afterEffect">
                                  <p:stCondLst>
                                    <p:cond delay="0"/>
                                  </p:stCondLst>
                                  <p:iterate type="lt">
                                    <p:tmPct val="10000"/>
                                  </p:iterate>
                                  <p:childTnLst>
                                    <p:animClr clrSpc="rgb" dir="cw">
                                      <p:cBhvr override="childStyle">
                                        <p:cTn id="85" dur="125" autoRev="1" fill="remove"/>
                                        <p:tgtEl>
                                          <p:spTgt spid="147"/>
                                        </p:tgtEl>
                                        <p:attrNameLst>
                                          <p:attrName>style.color</p:attrName>
                                        </p:attrNameLst>
                                      </p:cBhvr>
                                      <p:to>
                                        <a:srgbClr val="FF6600"/>
                                      </p:to>
                                    </p:animClr>
                                    <p:animClr clrSpc="rgb" dir="cw">
                                      <p:cBhvr>
                                        <p:cTn id="86" dur="125" autoRev="1" fill="remove"/>
                                        <p:tgtEl>
                                          <p:spTgt spid="147"/>
                                        </p:tgtEl>
                                        <p:attrNameLst>
                                          <p:attrName>fillcolor</p:attrName>
                                        </p:attrNameLst>
                                      </p:cBhvr>
                                      <p:to>
                                        <a:srgbClr val="FF6600"/>
                                      </p:to>
                                    </p:animClr>
                                    <p:set>
                                      <p:cBhvr>
                                        <p:cTn id="87" dur="125" autoRev="1" fill="remove"/>
                                        <p:tgtEl>
                                          <p:spTgt spid="147"/>
                                        </p:tgtEl>
                                        <p:attrNameLst>
                                          <p:attrName>fill.type</p:attrName>
                                        </p:attrNameLst>
                                      </p:cBhvr>
                                      <p:to>
                                        <p:strVal val="solid"/>
                                      </p:to>
                                    </p:set>
                                    <p:set>
                                      <p:cBhvr>
                                        <p:cTn id="88" dur="125" autoRev="1" fill="remove"/>
                                        <p:tgtEl>
                                          <p:spTgt spid="147"/>
                                        </p:tgtEl>
                                        <p:attrNameLst>
                                          <p:attrName>fill.on</p:attrName>
                                        </p:attrNameLst>
                                      </p:cBhvr>
                                      <p:to>
                                        <p:strVal val="true"/>
                                      </p:to>
                                    </p:set>
                                  </p:childTnLst>
                                </p:cTn>
                              </p:par>
                            </p:childTnLst>
                          </p:cTn>
                        </p:par>
                        <p:par>
                          <p:cTn id="89" fill="hold">
                            <p:stCondLst>
                              <p:cond delay="4899"/>
                            </p:stCondLst>
                            <p:childTnLst>
                              <p:par>
                                <p:cTn id="90" presetID="15" presetClass="entr" presetSubtype="0" fill="hold" grpId="0" nodeType="afterEffect">
                                  <p:stCondLst>
                                    <p:cond delay="0"/>
                                  </p:stCondLst>
                                  <p:iterate type="lt">
                                    <p:tmPct val="10000"/>
                                  </p:iterate>
                                  <p:childTnLst>
                                    <p:set>
                                      <p:cBhvr>
                                        <p:cTn id="91" dur="1" fill="hold">
                                          <p:stCondLst>
                                            <p:cond delay="0"/>
                                          </p:stCondLst>
                                        </p:cTn>
                                        <p:tgtEl>
                                          <p:spTgt spid="148"/>
                                        </p:tgtEl>
                                        <p:attrNameLst>
                                          <p:attrName>style.visibility</p:attrName>
                                        </p:attrNameLst>
                                      </p:cBhvr>
                                      <p:to>
                                        <p:strVal val="visible"/>
                                      </p:to>
                                    </p:set>
                                    <p:anim calcmode="lin" valueType="num">
                                      <p:cBhvr>
                                        <p:cTn id="92" dur="250" fill="hold"/>
                                        <p:tgtEl>
                                          <p:spTgt spid="148"/>
                                        </p:tgtEl>
                                        <p:attrNameLst>
                                          <p:attrName>ppt_w</p:attrName>
                                        </p:attrNameLst>
                                      </p:cBhvr>
                                      <p:tavLst>
                                        <p:tav tm="0">
                                          <p:val>
                                            <p:fltVal val="0"/>
                                          </p:val>
                                        </p:tav>
                                        <p:tav tm="100000">
                                          <p:val>
                                            <p:strVal val="#ppt_w"/>
                                          </p:val>
                                        </p:tav>
                                      </p:tavLst>
                                    </p:anim>
                                    <p:anim calcmode="lin" valueType="num">
                                      <p:cBhvr>
                                        <p:cTn id="93" dur="250" fill="hold"/>
                                        <p:tgtEl>
                                          <p:spTgt spid="148"/>
                                        </p:tgtEl>
                                        <p:attrNameLst>
                                          <p:attrName>ppt_h</p:attrName>
                                        </p:attrNameLst>
                                      </p:cBhvr>
                                      <p:tavLst>
                                        <p:tav tm="0">
                                          <p:val>
                                            <p:fltVal val="0"/>
                                          </p:val>
                                        </p:tav>
                                        <p:tav tm="100000">
                                          <p:val>
                                            <p:strVal val="#ppt_h"/>
                                          </p:val>
                                        </p:tav>
                                      </p:tavLst>
                                    </p:anim>
                                    <p:anim calcmode="lin" valueType="num">
                                      <p:cBhvr>
                                        <p:cTn id="94" dur="250" fill="hold"/>
                                        <p:tgtEl>
                                          <p:spTgt spid="148"/>
                                        </p:tgtEl>
                                        <p:attrNameLst>
                                          <p:attrName>ppt_x</p:attrName>
                                        </p:attrNameLst>
                                      </p:cBhvr>
                                      <p:tavLst>
                                        <p:tav tm="0" fmla="#ppt_x+(cos(-2*pi*(1-$))*-#ppt_x-sin(-2*pi*(1-$))*(1-#ppt_y))*(1-$)">
                                          <p:val>
                                            <p:fltVal val="0"/>
                                          </p:val>
                                        </p:tav>
                                        <p:tav tm="100000">
                                          <p:val>
                                            <p:fltVal val="1"/>
                                          </p:val>
                                        </p:tav>
                                      </p:tavLst>
                                    </p:anim>
                                    <p:anim calcmode="lin" valueType="num">
                                      <p:cBhvr>
                                        <p:cTn id="95" dur="250" fill="hold"/>
                                        <p:tgtEl>
                                          <p:spTgt spid="148"/>
                                        </p:tgtEl>
                                        <p:attrNameLst>
                                          <p:attrName>ppt_y</p:attrName>
                                        </p:attrNameLst>
                                      </p:cBhvr>
                                      <p:tavLst>
                                        <p:tav tm="0" fmla="#ppt_y+(sin(-2*pi*(1-$))*-#ppt_x+cos(-2*pi*(1-$))*(1-#ppt_y))*(1-$)">
                                          <p:val>
                                            <p:fltVal val="0"/>
                                          </p:val>
                                        </p:tav>
                                        <p:tav tm="100000">
                                          <p:val>
                                            <p:fltVal val="1"/>
                                          </p:val>
                                        </p:tav>
                                      </p:tavLst>
                                    </p:anim>
                                  </p:childTnLst>
                                </p:cTn>
                              </p:par>
                            </p:childTnLst>
                          </p:cTn>
                        </p:par>
                        <p:par>
                          <p:cTn id="96" fill="hold">
                            <p:stCondLst>
                              <p:cond delay="5225"/>
                            </p:stCondLst>
                            <p:childTnLst>
                              <p:par>
                                <p:cTn id="97" presetID="27" presetClass="emph" presetSubtype="0" fill="remove" grpId="1" nodeType="afterEffect">
                                  <p:stCondLst>
                                    <p:cond delay="0"/>
                                  </p:stCondLst>
                                  <p:iterate type="lt">
                                    <p:tmPct val="10000"/>
                                  </p:iterate>
                                  <p:childTnLst>
                                    <p:animClr clrSpc="rgb" dir="cw">
                                      <p:cBhvr override="childStyle">
                                        <p:cTn id="98" dur="125" autoRev="1" fill="remove"/>
                                        <p:tgtEl>
                                          <p:spTgt spid="148"/>
                                        </p:tgtEl>
                                        <p:attrNameLst>
                                          <p:attrName>style.color</p:attrName>
                                        </p:attrNameLst>
                                      </p:cBhvr>
                                      <p:to>
                                        <a:srgbClr val="FF6600"/>
                                      </p:to>
                                    </p:animClr>
                                    <p:animClr clrSpc="rgb" dir="cw">
                                      <p:cBhvr>
                                        <p:cTn id="99" dur="125" autoRev="1" fill="remove"/>
                                        <p:tgtEl>
                                          <p:spTgt spid="148"/>
                                        </p:tgtEl>
                                        <p:attrNameLst>
                                          <p:attrName>fillcolor</p:attrName>
                                        </p:attrNameLst>
                                      </p:cBhvr>
                                      <p:to>
                                        <a:srgbClr val="FF6600"/>
                                      </p:to>
                                    </p:animClr>
                                    <p:set>
                                      <p:cBhvr>
                                        <p:cTn id="100" dur="125" autoRev="1" fill="remove"/>
                                        <p:tgtEl>
                                          <p:spTgt spid="148"/>
                                        </p:tgtEl>
                                        <p:attrNameLst>
                                          <p:attrName>fill.type</p:attrName>
                                        </p:attrNameLst>
                                      </p:cBhvr>
                                      <p:to>
                                        <p:strVal val="solid"/>
                                      </p:to>
                                    </p:set>
                                    <p:set>
                                      <p:cBhvr>
                                        <p:cTn id="101" dur="125" autoRev="1" fill="remove"/>
                                        <p:tgtEl>
                                          <p:spTgt spid="148"/>
                                        </p:tgtEl>
                                        <p:attrNameLst>
                                          <p:attrName>fill.on</p:attrName>
                                        </p:attrNameLst>
                                      </p:cBhvr>
                                      <p:to>
                                        <p:strVal val="true"/>
                                      </p:to>
                                    </p:set>
                                  </p:childTnLst>
                                </p:cTn>
                              </p:par>
                            </p:childTnLst>
                          </p:cTn>
                        </p:par>
                        <p:par>
                          <p:cTn id="102" fill="hold">
                            <p:stCondLst>
                              <p:cond delay="5550"/>
                            </p:stCondLst>
                            <p:childTnLst>
                              <p:par>
                                <p:cTn id="103" presetID="15" presetClass="entr" presetSubtype="0" fill="hold" grpId="0" nodeType="afterEffect">
                                  <p:stCondLst>
                                    <p:cond delay="0"/>
                                  </p:stCondLst>
                                  <p:iterate type="lt">
                                    <p:tmPct val="10000"/>
                                  </p:iterate>
                                  <p:childTnLst>
                                    <p:set>
                                      <p:cBhvr>
                                        <p:cTn id="104" dur="1" fill="hold">
                                          <p:stCondLst>
                                            <p:cond delay="0"/>
                                          </p:stCondLst>
                                        </p:cTn>
                                        <p:tgtEl>
                                          <p:spTgt spid="149"/>
                                        </p:tgtEl>
                                        <p:attrNameLst>
                                          <p:attrName>style.visibility</p:attrName>
                                        </p:attrNameLst>
                                      </p:cBhvr>
                                      <p:to>
                                        <p:strVal val="visible"/>
                                      </p:to>
                                    </p:set>
                                    <p:anim calcmode="lin" valueType="num">
                                      <p:cBhvr>
                                        <p:cTn id="105" dur="250" fill="hold"/>
                                        <p:tgtEl>
                                          <p:spTgt spid="149"/>
                                        </p:tgtEl>
                                        <p:attrNameLst>
                                          <p:attrName>ppt_w</p:attrName>
                                        </p:attrNameLst>
                                      </p:cBhvr>
                                      <p:tavLst>
                                        <p:tav tm="0">
                                          <p:val>
                                            <p:fltVal val="0"/>
                                          </p:val>
                                        </p:tav>
                                        <p:tav tm="100000">
                                          <p:val>
                                            <p:strVal val="#ppt_w"/>
                                          </p:val>
                                        </p:tav>
                                      </p:tavLst>
                                    </p:anim>
                                    <p:anim calcmode="lin" valueType="num">
                                      <p:cBhvr>
                                        <p:cTn id="106" dur="250" fill="hold"/>
                                        <p:tgtEl>
                                          <p:spTgt spid="149"/>
                                        </p:tgtEl>
                                        <p:attrNameLst>
                                          <p:attrName>ppt_h</p:attrName>
                                        </p:attrNameLst>
                                      </p:cBhvr>
                                      <p:tavLst>
                                        <p:tav tm="0">
                                          <p:val>
                                            <p:fltVal val="0"/>
                                          </p:val>
                                        </p:tav>
                                        <p:tav tm="100000">
                                          <p:val>
                                            <p:strVal val="#ppt_h"/>
                                          </p:val>
                                        </p:tav>
                                      </p:tavLst>
                                    </p:anim>
                                    <p:anim calcmode="lin" valueType="num">
                                      <p:cBhvr>
                                        <p:cTn id="107" dur="250" fill="hold"/>
                                        <p:tgtEl>
                                          <p:spTgt spid="149"/>
                                        </p:tgtEl>
                                        <p:attrNameLst>
                                          <p:attrName>ppt_x</p:attrName>
                                        </p:attrNameLst>
                                      </p:cBhvr>
                                      <p:tavLst>
                                        <p:tav tm="0" fmla="#ppt_x+(cos(-2*pi*(1-$))*-#ppt_x-sin(-2*pi*(1-$))*(1-#ppt_y))*(1-$)">
                                          <p:val>
                                            <p:fltVal val="0"/>
                                          </p:val>
                                        </p:tav>
                                        <p:tav tm="100000">
                                          <p:val>
                                            <p:fltVal val="1"/>
                                          </p:val>
                                        </p:tav>
                                      </p:tavLst>
                                    </p:anim>
                                    <p:anim calcmode="lin" valueType="num">
                                      <p:cBhvr>
                                        <p:cTn id="108" dur="250" fill="hold"/>
                                        <p:tgtEl>
                                          <p:spTgt spid="149"/>
                                        </p:tgtEl>
                                        <p:attrNameLst>
                                          <p:attrName>ppt_y</p:attrName>
                                        </p:attrNameLst>
                                      </p:cBhvr>
                                      <p:tavLst>
                                        <p:tav tm="0" fmla="#ppt_y+(sin(-2*pi*(1-$))*-#ppt_x+cos(-2*pi*(1-$))*(1-#ppt_y))*(1-$)">
                                          <p:val>
                                            <p:fltVal val="0"/>
                                          </p:val>
                                        </p:tav>
                                        <p:tav tm="100000">
                                          <p:val>
                                            <p:fltVal val="1"/>
                                          </p:val>
                                        </p:tav>
                                      </p:tavLst>
                                    </p:anim>
                                  </p:childTnLst>
                                </p:cTn>
                              </p:par>
                            </p:childTnLst>
                          </p:cTn>
                        </p:par>
                        <p:par>
                          <p:cTn id="109" fill="hold">
                            <p:stCondLst>
                              <p:cond delay="5875"/>
                            </p:stCondLst>
                            <p:childTnLst>
                              <p:par>
                                <p:cTn id="110" presetID="27" presetClass="emph" presetSubtype="0" fill="remove" grpId="1" nodeType="afterEffect">
                                  <p:stCondLst>
                                    <p:cond delay="0"/>
                                  </p:stCondLst>
                                  <p:iterate type="lt">
                                    <p:tmPct val="10000"/>
                                  </p:iterate>
                                  <p:childTnLst>
                                    <p:animClr clrSpc="rgb" dir="cw">
                                      <p:cBhvr override="childStyle">
                                        <p:cTn id="111" dur="125" autoRev="1" fill="remove"/>
                                        <p:tgtEl>
                                          <p:spTgt spid="149"/>
                                        </p:tgtEl>
                                        <p:attrNameLst>
                                          <p:attrName>style.color</p:attrName>
                                        </p:attrNameLst>
                                      </p:cBhvr>
                                      <p:to>
                                        <a:srgbClr val="FF6600"/>
                                      </p:to>
                                    </p:animClr>
                                    <p:animClr clrSpc="rgb" dir="cw">
                                      <p:cBhvr>
                                        <p:cTn id="112" dur="125" autoRev="1" fill="remove"/>
                                        <p:tgtEl>
                                          <p:spTgt spid="149"/>
                                        </p:tgtEl>
                                        <p:attrNameLst>
                                          <p:attrName>fillcolor</p:attrName>
                                        </p:attrNameLst>
                                      </p:cBhvr>
                                      <p:to>
                                        <a:srgbClr val="FF6600"/>
                                      </p:to>
                                    </p:animClr>
                                    <p:set>
                                      <p:cBhvr>
                                        <p:cTn id="113" dur="125" autoRev="1" fill="remove"/>
                                        <p:tgtEl>
                                          <p:spTgt spid="149"/>
                                        </p:tgtEl>
                                        <p:attrNameLst>
                                          <p:attrName>fill.type</p:attrName>
                                        </p:attrNameLst>
                                      </p:cBhvr>
                                      <p:to>
                                        <p:strVal val="solid"/>
                                      </p:to>
                                    </p:set>
                                    <p:set>
                                      <p:cBhvr>
                                        <p:cTn id="114" dur="125" autoRev="1" fill="remove"/>
                                        <p:tgtEl>
                                          <p:spTgt spid="149"/>
                                        </p:tgtEl>
                                        <p:attrNameLst>
                                          <p:attrName>fill.on</p:attrName>
                                        </p:attrNameLst>
                                      </p:cBhvr>
                                      <p:to>
                                        <p:strVal val="true"/>
                                      </p:to>
                                    </p:set>
                                  </p:childTnLst>
                                </p:cTn>
                              </p:par>
                            </p:childTnLst>
                          </p:cTn>
                        </p:par>
                        <p:par>
                          <p:cTn id="115" fill="hold">
                            <p:stCondLst>
                              <p:cond delay="6199"/>
                            </p:stCondLst>
                            <p:childTnLst>
                              <p:par>
                                <p:cTn id="116" presetID="15" presetClass="entr" presetSubtype="0" fill="hold" grpId="0" nodeType="afterEffect">
                                  <p:stCondLst>
                                    <p:cond delay="0"/>
                                  </p:stCondLst>
                                  <p:iterate type="lt">
                                    <p:tmPct val="10000"/>
                                  </p:iterate>
                                  <p:childTnLst>
                                    <p:set>
                                      <p:cBhvr>
                                        <p:cTn id="117" dur="1" fill="hold">
                                          <p:stCondLst>
                                            <p:cond delay="0"/>
                                          </p:stCondLst>
                                        </p:cTn>
                                        <p:tgtEl>
                                          <p:spTgt spid="150"/>
                                        </p:tgtEl>
                                        <p:attrNameLst>
                                          <p:attrName>style.visibility</p:attrName>
                                        </p:attrNameLst>
                                      </p:cBhvr>
                                      <p:to>
                                        <p:strVal val="visible"/>
                                      </p:to>
                                    </p:set>
                                    <p:anim calcmode="lin" valueType="num">
                                      <p:cBhvr>
                                        <p:cTn id="118" dur="250" fill="hold"/>
                                        <p:tgtEl>
                                          <p:spTgt spid="150"/>
                                        </p:tgtEl>
                                        <p:attrNameLst>
                                          <p:attrName>ppt_w</p:attrName>
                                        </p:attrNameLst>
                                      </p:cBhvr>
                                      <p:tavLst>
                                        <p:tav tm="0">
                                          <p:val>
                                            <p:fltVal val="0"/>
                                          </p:val>
                                        </p:tav>
                                        <p:tav tm="100000">
                                          <p:val>
                                            <p:strVal val="#ppt_w"/>
                                          </p:val>
                                        </p:tav>
                                      </p:tavLst>
                                    </p:anim>
                                    <p:anim calcmode="lin" valueType="num">
                                      <p:cBhvr>
                                        <p:cTn id="119" dur="250" fill="hold"/>
                                        <p:tgtEl>
                                          <p:spTgt spid="150"/>
                                        </p:tgtEl>
                                        <p:attrNameLst>
                                          <p:attrName>ppt_h</p:attrName>
                                        </p:attrNameLst>
                                      </p:cBhvr>
                                      <p:tavLst>
                                        <p:tav tm="0">
                                          <p:val>
                                            <p:fltVal val="0"/>
                                          </p:val>
                                        </p:tav>
                                        <p:tav tm="100000">
                                          <p:val>
                                            <p:strVal val="#ppt_h"/>
                                          </p:val>
                                        </p:tav>
                                      </p:tavLst>
                                    </p:anim>
                                    <p:anim calcmode="lin" valueType="num">
                                      <p:cBhvr>
                                        <p:cTn id="120" dur="250" fill="hold"/>
                                        <p:tgtEl>
                                          <p:spTgt spid="150"/>
                                        </p:tgtEl>
                                        <p:attrNameLst>
                                          <p:attrName>ppt_x</p:attrName>
                                        </p:attrNameLst>
                                      </p:cBhvr>
                                      <p:tavLst>
                                        <p:tav tm="0" fmla="#ppt_x+(cos(-2*pi*(1-$))*-#ppt_x-sin(-2*pi*(1-$))*(1-#ppt_y))*(1-$)">
                                          <p:val>
                                            <p:fltVal val="0"/>
                                          </p:val>
                                        </p:tav>
                                        <p:tav tm="100000">
                                          <p:val>
                                            <p:fltVal val="1"/>
                                          </p:val>
                                        </p:tav>
                                      </p:tavLst>
                                    </p:anim>
                                    <p:anim calcmode="lin" valueType="num">
                                      <p:cBhvr>
                                        <p:cTn id="121" dur="250" fill="hold"/>
                                        <p:tgtEl>
                                          <p:spTgt spid="150"/>
                                        </p:tgtEl>
                                        <p:attrNameLst>
                                          <p:attrName>ppt_y</p:attrName>
                                        </p:attrNameLst>
                                      </p:cBhvr>
                                      <p:tavLst>
                                        <p:tav tm="0" fmla="#ppt_y+(sin(-2*pi*(1-$))*-#ppt_x+cos(-2*pi*(1-$))*(1-#ppt_y))*(1-$)">
                                          <p:val>
                                            <p:fltVal val="0"/>
                                          </p:val>
                                        </p:tav>
                                        <p:tav tm="100000">
                                          <p:val>
                                            <p:fltVal val="1"/>
                                          </p:val>
                                        </p:tav>
                                      </p:tavLst>
                                    </p:anim>
                                  </p:childTnLst>
                                </p:cTn>
                              </p:par>
                            </p:childTnLst>
                          </p:cTn>
                        </p:par>
                        <p:par>
                          <p:cTn id="122" fill="hold">
                            <p:stCondLst>
                              <p:cond delay="6574"/>
                            </p:stCondLst>
                            <p:childTnLst>
                              <p:par>
                                <p:cTn id="123" presetID="27" presetClass="emph" presetSubtype="0" fill="remove" grpId="1" nodeType="afterEffect">
                                  <p:stCondLst>
                                    <p:cond delay="0"/>
                                  </p:stCondLst>
                                  <p:iterate type="lt">
                                    <p:tmPct val="10000"/>
                                  </p:iterate>
                                  <p:childTnLst>
                                    <p:animClr clrSpc="rgb" dir="cw">
                                      <p:cBhvr override="childStyle">
                                        <p:cTn id="124" dur="125" autoRev="1" fill="remove"/>
                                        <p:tgtEl>
                                          <p:spTgt spid="150"/>
                                        </p:tgtEl>
                                        <p:attrNameLst>
                                          <p:attrName>style.color</p:attrName>
                                        </p:attrNameLst>
                                      </p:cBhvr>
                                      <p:to>
                                        <a:srgbClr val="FF6600"/>
                                      </p:to>
                                    </p:animClr>
                                    <p:animClr clrSpc="rgb" dir="cw">
                                      <p:cBhvr>
                                        <p:cTn id="125" dur="125" autoRev="1" fill="remove"/>
                                        <p:tgtEl>
                                          <p:spTgt spid="150"/>
                                        </p:tgtEl>
                                        <p:attrNameLst>
                                          <p:attrName>fillcolor</p:attrName>
                                        </p:attrNameLst>
                                      </p:cBhvr>
                                      <p:to>
                                        <a:srgbClr val="FF6600"/>
                                      </p:to>
                                    </p:animClr>
                                    <p:set>
                                      <p:cBhvr>
                                        <p:cTn id="126" dur="125" autoRev="1" fill="remove"/>
                                        <p:tgtEl>
                                          <p:spTgt spid="150"/>
                                        </p:tgtEl>
                                        <p:attrNameLst>
                                          <p:attrName>fill.type</p:attrName>
                                        </p:attrNameLst>
                                      </p:cBhvr>
                                      <p:to>
                                        <p:strVal val="solid"/>
                                      </p:to>
                                    </p:set>
                                    <p:set>
                                      <p:cBhvr>
                                        <p:cTn id="127" dur="125" autoRev="1" fill="remove"/>
                                        <p:tgtEl>
                                          <p:spTgt spid="150"/>
                                        </p:tgtEl>
                                        <p:attrNameLst>
                                          <p:attrName>fill.on</p:attrName>
                                        </p:attrNameLst>
                                      </p:cBhvr>
                                      <p:to>
                                        <p:strVal val="true"/>
                                      </p:to>
                                    </p:set>
                                  </p:childTnLst>
                                </p:cTn>
                              </p:par>
                            </p:childTnLst>
                          </p:cTn>
                        </p:par>
                        <p:par>
                          <p:cTn id="128" fill="hold">
                            <p:stCondLst>
                              <p:cond delay="6950"/>
                            </p:stCondLst>
                            <p:childTnLst>
                              <p:par>
                                <p:cTn id="129" presetID="63" presetClass="path" presetSubtype="0" accel="50000" decel="50000" fill="hold" nodeType="afterEffect">
                                  <p:stCondLst>
                                    <p:cond delay="0"/>
                                  </p:stCondLst>
                                  <p:childTnLst>
                                    <p:animMotion origin="layout" path="M 2.5E-6 4.69136E-6 L 0.25 4.69136E-6 " pathEditMode="relative" rAng="0" ptsTypes="AA">
                                      <p:cBhvr>
                                        <p:cTn id="130" dur="2000" fill="hold"/>
                                        <p:tgtEl>
                                          <p:spTgt spid="55"/>
                                        </p:tgtEl>
                                        <p:attrNameLst>
                                          <p:attrName>ppt_x</p:attrName>
                                          <p:attrName>ppt_y</p:attrName>
                                        </p:attrNameLst>
                                      </p:cBhvr>
                                      <p:rCtr x="12500" y="0"/>
                                    </p:animMotion>
                                  </p:childTnLst>
                                </p:cTn>
                              </p:par>
                              <p:par>
                                <p:cTn id="131" presetID="1" presetClass="entr" presetSubtype="0" fill="hold" nodeType="withEffect">
                                  <p:stCondLst>
                                    <p:cond delay="200"/>
                                  </p:stCondLst>
                                  <p:childTnLst>
                                    <p:set>
                                      <p:cBhvr>
                                        <p:cTn id="132" dur="1" fill="hold">
                                          <p:stCondLst>
                                            <p:cond delay="0"/>
                                          </p:stCondLst>
                                        </p:cTn>
                                        <p:tgtEl>
                                          <p:spTgt spid="151"/>
                                        </p:tgtEl>
                                        <p:attrNameLst>
                                          <p:attrName>style.visibility</p:attrName>
                                        </p:attrNameLst>
                                      </p:cBhvr>
                                      <p:to>
                                        <p:strVal val="visible"/>
                                      </p:to>
                                    </p:set>
                                  </p:childTnLst>
                                </p:cTn>
                              </p:par>
                              <p:par>
                                <p:cTn id="133" presetID="53" presetClass="entr" presetSubtype="16" fill="hold" nodeType="withEffect">
                                  <p:stCondLst>
                                    <p:cond delay="200"/>
                                  </p:stCondLst>
                                  <p:childTnLst>
                                    <p:set>
                                      <p:cBhvr>
                                        <p:cTn id="134" dur="1" fill="hold">
                                          <p:stCondLst>
                                            <p:cond delay="0"/>
                                          </p:stCondLst>
                                        </p:cTn>
                                        <p:tgtEl>
                                          <p:spTgt spid="151"/>
                                        </p:tgtEl>
                                        <p:attrNameLst>
                                          <p:attrName>style.visibility</p:attrName>
                                        </p:attrNameLst>
                                      </p:cBhvr>
                                      <p:to>
                                        <p:strVal val="visible"/>
                                      </p:to>
                                    </p:set>
                                    <p:anim calcmode="lin" valueType="num">
                                      <p:cBhvr>
                                        <p:cTn id="135" dur="1000" fill="hold"/>
                                        <p:tgtEl>
                                          <p:spTgt spid="151"/>
                                        </p:tgtEl>
                                        <p:attrNameLst>
                                          <p:attrName>ppt_w</p:attrName>
                                        </p:attrNameLst>
                                      </p:cBhvr>
                                      <p:tavLst>
                                        <p:tav tm="0">
                                          <p:val>
                                            <p:fltVal val="0"/>
                                          </p:val>
                                        </p:tav>
                                        <p:tav tm="100000">
                                          <p:val>
                                            <p:strVal val="#ppt_w"/>
                                          </p:val>
                                        </p:tav>
                                      </p:tavLst>
                                    </p:anim>
                                    <p:anim calcmode="lin" valueType="num">
                                      <p:cBhvr>
                                        <p:cTn id="136" dur="1000" fill="hold"/>
                                        <p:tgtEl>
                                          <p:spTgt spid="151"/>
                                        </p:tgtEl>
                                        <p:attrNameLst>
                                          <p:attrName>ppt_h</p:attrName>
                                        </p:attrNameLst>
                                      </p:cBhvr>
                                      <p:tavLst>
                                        <p:tav tm="0">
                                          <p:val>
                                            <p:fltVal val="0"/>
                                          </p:val>
                                        </p:tav>
                                        <p:tav tm="100000">
                                          <p:val>
                                            <p:strVal val="#ppt_h"/>
                                          </p:val>
                                        </p:tav>
                                      </p:tavLst>
                                    </p:anim>
                                    <p:animEffect transition="in" filter="fade">
                                      <p:cBhvr>
                                        <p:cTn id="137" dur="1000"/>
                                        <p:tgtEl>
                                          <p:spTgt spid="151"/>
                                        </p:tgtEl>
                                      </p:cBhvr>
                                    </p:animEffect>
                                  </p:childTnLst>
                                </p:cTn>
                              </p:par>
                              <p:par>
                                <p:cTn id="138" presetID="64" presetClass="path" presetSubtype="0" fill="hold" nodeType="withEffect">
                                  <p:stCondLst>
                                    <p:cond delay="200"/>
                                  </p:stCondLst>
                                  <p:childTnLst>
                                    <p:animMotion origin="layout" path="M -0.01475 -0.00987 L -0.72725 -0.6821 " pathEditMode="relative" rAng="0" ptsTypes="AA">
                                      <p:cBhvr>
                                        <p:cTn id="139" dur="1000" spd="-100000" fill="hold"/>
                                        <p:tgtEl>
                                          <p:spTgt spid="151"/>
                                        </p:tgtEl>
                                        <p:attrNameLst>
                                          <p:attrName>ppt_x</p:attrName>
                                          <p:attrName>ppt_y</p:attrName>
                                        </p:attrNameLst>
                                      </p:cBhvr>
                                      <p:rCtr x="-35625" y="-33611"/>
                                    </p:animMotion>
                                  </p:childTnLst>
                                </p:cTn>
                              </p:par>
                              <p:par>
                                <p:cTn id="140" presetID="1" presetClass="entr" presetSubtype="0" fill="hold" grpId="0" nodeType="withEffect">
                                  <p:stCondLst>
                                    <p:cond delay="200"/>
                                  </p:stCondLst>
                                  <p:childTnLst>
                                    <p:set>
                                      <p:cBhvr>
                                        <p:cTn id="141" dur="1" fill="hold">
                                          <p:stCondLst>
                                            <p:cond delay="0"/>
                                          </p:stCondLst>
                                        </p:cTn>
                                        <p:tgtEl>
                                          <p:spTgt spid="154"/>
                                        </p:tgtEl>
                                        <p:attrNameLst>
                                          <p:attrName>style.visibility</p:attrName>
                                        </p:attrNameLst>
                                      </p:cBhvr>
                                      <p:to>
                                        <p:strVal val="visible"/>
                                      </p:to>
                                    </p:set>
                                  </p:childTnLst>
                                </p:cTn>
                              </p:par>
                              <p:par>
                                <p:cTn id="142" presetID="53" presetClass="entr" presetSubtype="16" fill="hold" grpId="1" nodeType="withEffect">
                                  <p:stCondLst>
                                    <p:cond delay="200"/>
                                  </p:stCondLst>
                                  <p:childTnLst>
                                    <p:set>
                                      <p:cBhvr>
                                        <p:cTn id="143" dur="1" fill="hold">
                                          <p:stCondLst>
                                            <p:cond delay="0"/>
                                          </p:stCondLst>
                                        </p:cTn>
                                        <p:tgtEl>
                                          <p:spTgt spid="154"/>
                                        </p:tgtEl>
                                        <p:attrNameLst>
                                          <p:attrName>style.visibility</p:attrName>
                                        </p:attrNameLst>
                                      </p:cBhvr>
                                      <p:to>
                                        <p:strVal val="visible"/>
                                      </p:to>
                                    </p:set>
                                    <p:anim calcmode="lin" valueType="num">
                                      <p:cBhvr>
                                        <p:cTn id="144" dur="1000" fill="hold"/>
                                        <p:tgtEl>
                                          <p:spTgt spid="154"/>
                                        </p:tgtEl>
                                        <p:attrNameLst>
                                          <p:attrName>ppt_w</p:attrName>
                                        </p:attrNameLst>
                                      </p:cBhvr>
                                      <p:tavLst>
                                        <p:tav tm="0">
                                          <p:val>
                                            <p:fltVal val="0"/>
                                          </p:val>
                                        </p:tav>
                                        <p:tav tm="100000">
                                          <p:val>
                                            <p:strVal val="#ppt_w"/>
                                          </p:val>
                                        </p:tav>
                                      </p:tavLst>
                                    </p:anim>
                                    <p:anim calcmode="lin" valueType="num">
                                      <p:cBhvr>
                                        <p:cTn id="145" dur="1000" fill="hold"/>
                                        <p:tgtEl>
                                          <p:spTgt spid="154"/>
                                        </p:tgtEl>
                                        <p:attrNameLst>
                                          <p:attrName>ppt_h</p:attrName>
                                        </p:attrNameLst>
                                      </p:cBhvr>
                                      <p:tavLst>
                                        <p:tav tm="0">
                                          <p:val>
                                            <p:fltVal val="0"/>
                                          </p:val>
                                        </p:tav>
                                        <p:tav tm="100000">
                                          <p:val>
                                            <p:strVal val="#ppt_h"/>
                                          </p:val>
                                        </p:tav>
                                      </p:tavLst>
                                    </p:anim>
                                    <p:animEffect transition="in" filter="fade">
                                      <p:cBhvr>
                                        <p:cTn id="146" dur="1000"/>
                                        <p:tgtEl>
                                          <p:spTgt spid="154"/>
                                        </p:tgtEl>
                                      </p:cBhvr>
                                    </p:animEffect>
                                  </p:childTnLst>
                                </p:cTn>
                              </p:par>
                              <p:par>
                                <p:cTn id="147" presetID="64" presetClass="path" presetSubtype="0" fill="hold" grpId="2" nodeType="withEffect">
                                  <p:stCondLst>
                                    <p:cond delay="200"/>
                                  </p:stCondLst>
                                  <p:childTnLst>
                                    <p:animMotion origin="layout" path="M -0.00312 -0.00586 L -0.44062 -0.70031 " pathEditMode="relative" rAng="0" ptsTypes="AA">
                                      <p:cBhvr>
                                        <p:cTn id="148" dur="1000" spd="-100000" fill="hold"/>
                                        <p:tgtEl>
                                          <p:spTgt spid="154"/>
                                        </p:tgtEl>
                                        <p:attrNameLst>
                                          <p:attrName>ppt_x</p:attrName>
                                          <p:attrName>ppt_y</p:attrName>
                                        </p:attrNameLst>
                                      </p:cBhvr>
                                      <p:rCtr x="-21875" y="-34722"/>
                                    </p:animMotion>
                                  </p:childTnLst>
                                </p:cTn>
                              </p:par>
                              <p:par>
                                <p:cTn id="149" presetID="1" presetClass="entr" presetSubtype="0" fill="hold" grpId="0" nodeType="withEffect">
                                  <p:stCondLst>
                                    <p:cond delay="200"/>
                                  </p:stCondLst>
                                  <p:childTnLst>
                                    <p:set>
                                      <p:cBhvr>
                                        <p:cTn id="150" dur="1" fill="hold">
                                          <p:stCondLst>
                                            <p:cond delay="0"/>
                                          </p:stCondLst>
                                        </p:cTn>
                                        <p:tgtEl>
                                          <p:spTgt spid="155"/>
                                        </p:tgtEl>
                                        <p:attrNameLst>
                                          <p:attrName>style.visibility</p:attrName>
                                        </p:attrNameLst>
                                      </p:cBhvr>
                                      <p:to>
                                        <p:strVal val="visible"/>
                                      </p:to>
                                    </p:set>
                                  </p:childTnLst>
                                </p:cTn>
                              </p:par>
                              <p:par>
                                <p:cTn id="151" presetID="53" presetClass="entr" presetSubtype="16" fill="hold" grpId="1" nodeType="withEffect">
                                  <p:stCondLst>
                                    <p:cond delay="200"/>
                                  </p:stCondLst>
                                  <p:childTnLst>
                                    <p:set>
                                      <p:cBhvr>
                                        <p:cTn id="152" dur="1" fill="hold">
                                          <p:stCondLst>
                                            <p:cond delay="0"/>
                                          </p:stCondLst>
                                        </p:cTn>
                                        <p:tgtEl>
                                          <p:spTgt spid="155"/>
                                        </p:tgtEl>
                                        <p:attrNameLst>
                                          <p:attrName>style.visibility</p:attrName>
                                        </p:attrNameLst>
                                      </p:cBhvr>
                                      <p:to>
                                        <p:strVal val="visible"/>
                                      </p:to>
                                    </p:set>
                                    <p:anim calcmode="lin" valueType="num">
                                      <p:cBhvr>
                                        <p:cTn id="153" dur="1000" fill="hold"/>
                                        <p:tgtEl>
                                          <p:spTgt spid="155"/>
                                        </p:tgtEl>
                                        <p:attrNameLst>
                                          <p:attrName>ppt_w</p:attrName>
                                        </p:attrNameLst>
                                      </p:cBhvr>
                                      <p:tavLst>
                                        <p:tav tm="0">
                                          <p:val>
                                            <p:fltVal val="0"/>
                                          </p:val>
                                        </p:tav>
                                        <p:tav tm="100000">
                                          <p:val>
                                            <p:strVal val="#ppt_w"/>
                                          </p:val>
                                        </p:tav>
                                      </p:tavLst>
                                    </p:anim>
                                    <p:anim calcmode="lin" valueType="num">
                                      <p:cBhvr>
                                        <p:cTn id="154" dur="1000" fill="hold"/>
                                        <p:tgtEl>
                                          <p:spTgt spid="155"/>
                                        </p:tgtEl>
                                        <p:attrNameLst>
                                          <p:attrName>ppt_h</p:attrName>
                                        </p:attrNameLst>
                                      </p:cBhvr>
                                      <p:tavLst>
                                        <p:tav tm="0">
                                          <p:val>
                                            <p:fltVal val="0"/>
                                          </p:val>
                                        </p:tav>
                                        <p:tav tm="100000">
                                          <p:val>
                                            <p:strVal val="#ppt_h"/>
                                          </p:val>
                                        </p:tav>
                                      </p:tavLst>
                                    </p:anim>
                                    <p:animEffect transition="in" filter="fade">
                                      <p:cBhvr>
                                        <p:cTn id="155" dur="1000"/>
                                        <p:tgtEl>
                                          <p:spTgt spid="155"/>
                                        </p:tgtEl>
                                      </p:cBhvr>
                                    </p:animEffect>
                                  </p:childTnLst>
                                </p:cTn>
                              </p:par>
                              <p:par>
                                <p:cTn id="156" presetID="64" presetClass="path" presetSubtype="0" fill="hold" grpId="2" nodeType="withEffect">
                                  <p:stCondLst>
                                    <p:cond delay="200"/>
                                  </p:stCondLst>
                                  <p:childTnLst>
                                    <p:animMotion origin="layout" path="M -0.00312 -0.00586 L -0.44062 -0.70031 " pathEditMode="relative" rAng="0" ptsTypes="AA">
                                      <p:cBhvr>
                                        <p:cTn id="157" dur="1000" spd="-100000" fill="hold"/>
                                        <p:tgtEl>
                                          <p:spTgt spid="155"/>
                                        </p:tgtEl>
                                        <p:attrNameLst>
                                          <p:attrName>ppt_x</p:attrName>
                                          <p:attrName>ppt_y</p:attrName>
                                        </p:attrNameLst>
                                      </p:cBhvr>
                                      <p:rCtr x="-21875" y="-34722"/>
                                    </p:animMotion>
                                  </p:childTnLst>
                                </p:cTn>
                              </p:par>
                              <p:par>
                                <p:cTn id="158" presetID="1" presetClass="entr" presetSubtype="0" fill="hold" grpId="0" nodeType="withEffect">
                                  <p:stCondLst>
                                    <p:cond delay="0"/>
                                  </p:stCondLst>
                                  <p:childTnLst>
                                    <p:set>
                                      <p:cBhvr>
                                        <p:cTn id="159" dur="1" fill="hold">
                                          <p:stCondLst>
                                            <p:cond delay="0"/>
                                          </p:stCondLst>
                                        </p:cTn>
                                        <p:tgtEl>
                                          <p:spTgt spid="46"/>
                                        </p:tgtEl>
                                        <p:attrNameLst>
                                          <p:attrName>style.visibility</p:attrName>
                                        </p:attrNameLst>
                                      </p:cBhvr>
                                      <p:to>
                                        <p:strVal val="visible"/>
                                      </p:to>
                                    </p:set>
                                  </p:childTnLst>
                                </p:cTn>
                              </p:par>
                              <p:par>
                                <p:cTn id="160" presetID="53" presetClass="entr" presetSubtype="16" fill="hold" grpId="1" nodeType="withEffect">
                                  <p:stCondLst>
                                    <p:cond delay="0"/>
                                  </p:stCondLst>
                                  <p:childTnLst>
                                    <p:set>
                                      <p:cBhvr>
                                        <p:cTn id="161" dur="1" fill="hold">
                                          <p:stCondLst>
                                            <p:cond delay="0"/>
                                          </p:stCondLst>
                                        </p:cTn>
                                        <p:tgtEl>
                                          <p:spTgt spid="46"/>
                                        </p:tgtEl>
                                        <p:attrNameLst>
                                          <p:attrName>style.visibility</p:attrName>
                                        </p:attrNameLst>
                                      </p:cBhvr>
                                      <p:to>
                                        <p:strVal val="visible"/>
                                      </p:to>
                                    </p:set>
                                    <p:anim calcmode="lin" valueType="num">
                                      <p:cBhvr>
                                        <p:cTn id="162" dur="1000" fill="hold"/>
                                        <p:tgtEl>
                                          <p:spTgt spid="46"/>
                                        </p:tgtEl>
                                        <p:attrNameLst>
                                          <p:attrName>ppt_w</p:attrName>
                                        </p:attrNameLst>
                                      </p:cBhvr>
                                      <p:tavLst>
                                        <p:tav tm="0">
                                          <p:val>
                                            <p:fltVal val="0"/>
                                          </p:val>
                                        </p:tav>
                                        <p:tav tm="100000">
                                          <p:val>
                                            <p:strVal val="#ppt_w"/>
                                          </p:val>
                                        </p:tav>
                                      </p:tavLst>
                                    </p:anim>
                                    <p:anim calcmode="lin" valueType="num">
                                      <p:cBhvr>
                                        <p:cTn id="163" dur="1000" fill="hold"/>
                                        <p:tgtEl>
                                          <p:spTgt spid="46"/>
                                        </p:tgtEl>
                                        <p:attrNameLst>
                                          <p:attrName>ppt_h</p:attrName>
                                        </p:attrNameLst>
                                      </p:cBhvr>
                                      <p:tavLst>
                                        <p:tav tm="0">
                                          <p:val>
                                            <p:fltVal val="0"/>
                                          </p:val>
                                        </p:tav>
                                        <p:tav tm="100000">
                                          <p:val>
                                            <p:strVal val="#ppt_h"/>
                                          </p:val>
                                        </p:tav>
                                      </p:tavLst>
                                    </p:anim>
                                    <p:animEffect transition="in" filter="fade">
                                      <p:cBhvr>
                                        <p:cTn id="164" dur="1000"/>
                                        <p:tgtEl>
                                          <p:spTgt spid="46"/>
                                        </p:tgtEl>
                                      </p:cBhvr>
                                    </p:animEffect>
                                  </p:childTnLst>
                                </p:cTn>
                              </p:par>
                              <p:par>
                                <p:cTn id="165" presetID="64" presetClass="path" presetSubtype="0" fill="hold" grpId="2" nodeType="withEffect">
                                  <p:stCondLst>
                                    <p:cond delay="0"/>
                                  </p:stCondLst>
                                  <p:childTnLst>
                                    <p:animMotion origin="layout" path="M -0.00312 -0.00586 L -0.44062 -0.70031 " pathEditMode="relative" rAng="0" ptsTypes="AA">
                                      <p:cBhvr>
                                        <p:cTn id="166" dur="1000" spd="-100000" fill="hold"/>
                                        <p:tgtEl>
                                          <p:spTgt spid="46"/>
                                        </p:tgtEl>
                                        <p:attrNameLst>
                                          <p:attrName>ppt_x</p:attrName>
                                          <p:attrName>ppt_y</p:attrName>
                                        </p:attrNameLst>
                                      </p:cBhvr>
                                      <p:rCtr x="-21875" y="-34722"/>
                                    </p:animMotion>
                                  </p:childTnLst>
                                </p:cTn>
                              </p:par>
                              <p:par>
                                <p:cTn id="167" presetID="1" presetClass="entr" presetSubtype="0" fill="hold" nodeType="withEffect">
                                  <p:stCondLst>
                                    <p:cond delay="0"/>
                                  </p:stCondLst>
                                  <p:childTnLst>
                                    <p:set>
                                      <p:cBhvr>
                                        <p:cTn id="168" dur="1" fill="hold">
                                          <p:stCondLst>
                                            <p:cond delay="0"/>
                                          </p:stCondLst>
                                        </p:cTn>
                                        <p:tgtEl>
                                          <p:spTgt spid="51"/>
                                        </p:tgtEl>
                                        <p:attrNameLst>
                                          <p:attrName>style.visibility</p:attrName>
                                        </p:attrNameLst>
                                      </p:cBhvr>
                                      <p:to>
                                        <p:strVal val="visible"/>
                                      </p:to>
                                    </p:set>
                                  </p:childTnLst>
                                </p:cTn>
                              </p:par>
                              <p:par>
                                <p:cTn id="169" presetID="53" presetClass="entr" presetSubtype="16" fill="hold" nodeType="withEffect">
                                  <p:stCondLst>
                                    <p:cond delay="0"/>
                                  </p:stCondLst>
                                  <p:childTnLst>
                                    <p:set>
                                      <p:cBhvr>
                                        <p:cTn id="170" dur="1" fill="hold">
                                          <p:stCondLst>
                                            <p:cond delay="0"/>
                                          </p:stCondLst>
                                        </p:cTn>
                                        <p:tgtEl>
                                          <p:spTgt spid="51"/>
                                        </p:tgtEl>
                                        <p:attrNameLst>
                                          <p:attrName>style.visibility</p:attrName>
                                        </p:attrNameLst>
                                      </p:cBhvr>
                                      <p:to>
                                        <p:strVal val="visible"/>
                                      </p:to>
                                    </p:set>
                                    <p:anim calcmode="lin" valueType="num">
                                      <p:cBhvr>
                                        <p:cTn id="171" dur="1000" fill="hold"/>
                                        <p:tgtEl>
                                          <p:spTgt spid="51"/>
                                        </p:tgtEl>
                                        <p:attrNameLst>
                                          <p:attrName>ppt_w</p:attrName>
                                        </p:attrNameLst>
                                      </p:cBhvr>
                                      <p:tavLst>
                                        <p:tav tm="0">
                                          <p:val>
                                            <p:fltVal val="0"/>
                                          </p:val>
                                        </p:tav>
                                        <p:tav tm="100000">
                                          <p:val>
                                            <p:strVal val="#ppt_w"/>
                                          </p:val>
                                        </p:tav>
                                      </p:tavLst>
                                    </p:anim>
                                    <p:anim calcmode="lin" valueType="num">
                                      <p:cBhvr>
                                        <p:cTn id="172" dur="1000" fill="hold"/>
                                        <p:tgtEl>
                                          <p:spTgt spid="51"/>
                                        </p:tgtEl>
                                        <p:attrNameLst>
                                          <p:attrName>ppt_h</p:attrName>
                                        </p:attrNameLst>
                                      </p:cBhvr>
                                      <p:tavLst>
                                        <p:tav tm="0">
                                          <p:val>
                                            <p:fltVal val="0"/>
                                          </p:val>
                                        </p:tav>
                                        <p:tav tm="100000">
                                          <p:val>
                                            <p:strVal val="#ppt_h"/>
                                          </p:val>
                                        </p:tav>
                                      </p:tavLst>
                                    </p:anim>
                                    <p:animEffect transition="in" filter="fade">
                                      <p:cBhvr>
                                        <p:cTn id="173" dur="1000"/>
                                        <p:tgtEl>
                                          <p:spTgt spid="51"/>
                                        </p:tgtEl>
                                      </p:cBhvr>
                                    </p:animEffect>
                                  </p:childTnLst>
                                </p:cTn>
                              </p:par>
                              <p:par>
                                <p:cTn id="174" presetID="64" presetClass="path" presetSubtype="0" fill="hold" nodeType="withEffect">
                                  <p:stCondLst>
                                    <p:cond delay="0"/>
                                  </p:stCondLst>
                                  <p:childTnLst>
                                    <p:animMotion origin="layout" path="M -0.01475 -0.00987 L -0.72725 -0.6821 " pathEditMode="relative" rAng="0" ptsTypes="AA">
                                      <p:cBhvr>
                                        <p:cTn id="175" dur="1000" spd="-100000" fill="hold"/>
                                        <p:tgtEl>
                                          <p:spTgt spid="51"/>
                                        </p:tgtEl>
                                        <p:attrNameLst>
                                          <p:attrName>ppt_x</p:attrName>
                                          <p:attrName>ppt_y</p:attrName>
                                        </p:attrNameLst>
                                      </p:cBhvr>
                                      <p:rCtr x="-35625" y="-33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6" grpId="1" animBg="1"/>
      <p:bldP spid="46" grpId="2" animBg="1"/>
      <p:bldP spid="54" grpId="0" animBg="1"/>
      <p:bldP spid="144" grpId="0"/>
      <p:bldP spid="144" grpId="1"/>
      <p:bldP spid="145" grpId="0"/>
      <p:bldP spid="145" grpId="1"/>
      <p:bldP spid="146" grpId="0"/>
      <p:bldP spid="146" grpId="1"/>
      <p:bldP spid="147" grpId="0"/>
      <p:bldP spid="147" grpId="1"/>
      <p:bldP spid="148" grpId="0"/>
      <p:bldP spid="148" grpId="1"/>
      <p:bldP spid="149" grpId="0"/>
      <p:bldP spid="149" grpId="1"/>
      <p:bldP spid="150" grpId="0"/>
      <p:bldP spid="150" grpId="1"/>
      <p:bldP spid="154" grpId="0" animBg="1"/>
      <p:bldP spid="154" grpId="1" animBg="1"/>
      <p:bldP spid="154" grpId="2" animBg="1"/>
      <p:bldP spid="155" grpId="0" animBg="1"/>
      <p:bldP spid="155" grpId="1" animBg="1"/>
      <p:bldP spid="155" grpId="2"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椭圆 14"/>
          <p:cNvSpPr/>
          <p:nvPr/>
        </p:nvSpPr>
        <p:spPr>
          <a:xfrm>
            <a:off x="80531" y="3780901"/>
            <a:ext cx="677676" cy="677676"/>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2628235" y="3613169"/>
            <a:ext cx="824609" cy="824609"/>
            <a:chOff x="304800" y="673100"/>
            <a:chExt cx="4000500" cy="4000500"/>
          </a:xfrm>
          <a:effectLst>
            <a:outerShdw blurRad="317500" dist="190500" dir="8100000" algn="tr" rotWithShape="0">
              <a:prstClr val="black">
                <a:alpha val="50000"/>
              </a:prstClr>
            </a:outerShdw>
          </a:effectLst>
        </p:grpSpPr>
        <p:sp>
          <p:nvSpPr>
            <p:cNvPr id="20" name="同心圆 1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椭圆 2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圆角矩形 21"/>
          <p:cNvSpPr/>
          <p:nvPr/>
        </p:nvSpPr>
        <p:spPr>
          <a:xfrm flipV="1">
            <a:off x="0" y="2239382"/>
            <a:ext cx="9144000" cy="4571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352609" y="743582"/>
            <a:ext cx="465036" cy="1261318"/>
          </a:xfrm>
          <a:prstGeom prst="rect">
            <a:avLst/>
          </a:prstGeom>
        </p:spPr>
      </p:pic>
      <p:grpSp>
        <p:nvGrpSpPr>
          <p:cNvPr id="24" name="组合 23"/>
          <p:cNvGrpSpPr/>
          <p:nvPr/>
        </p:nvGrpSpPr>
        <p:grpSpPr>
          <a:xfrm>
            <a:off x="1259632" y="1989230"/>
            <a:ext cx="500304" cy="500304"/>
            <a:chOff x="1259632" y="1989230"/>
            <a:chExt cx="500304" cy="500304"/>
          </a:xfrm>
        </p:grpSpPr>
        <p:grpSp>
          <p:nvGrpSpPr>
            <p:cNvPr id="31" name="组合 30"/>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34" name="同心圆 3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椭圆 31"/>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01</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2272869" y="1989230"/>
            <a:ext cx="500304" cy="500304"/>
            <a:chOff x="1259632" y="1989230"/>
            <a:chExt cx="500304" cy="500304"/>
          </a:xfrm>
        </p:grpSpPr>
        <p:grpSp>
          <p:nvGrpSpPr>
            <p:cNvPr id="37" name="组合 36"/>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40" name="同心圆 3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椭圆 37"/>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文本框 38"/>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02</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42" name="组合 41"/>
          <p:cNvGrpSpPr/>
          <p:nvPr/>
        </p:nvGrpSpPr>
        <p:grpSpPr>
          <a:xfrm>
            <a:off x="3286106" y="1989230"/>
            <a:ext cx="500304" cy="500304"/>
            <a:chOff x="1259632" y="1989230"/>
            <a:chExt cx="500304" cy="500304"/>
          </a:xfrm>
        </p:grpSpPr>
        <p:grpSp>
          <p:nvGrpSpPr>
            <p:cNvPr id="43" name="组合 42"/>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46" name="同心圆 4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椭圆 43"/>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文本框 44"/>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03</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48" name="组合 47"/>
          <p:cNvGrpSpPr/>
          <p:nvPr/>
        </p:nvGrpSpPr>
        <p:grpSpPr>
          <a:xfrm>
            <a:off x="4299343" y="1989230"/>
            <a:ext cx="500304" cy="500304"/>
            <a:chOff x="1259632" y="1989230"/>
            <a:chExt cx="500304" cy="500304"/>
          </a:xfrm>
        </p:grpSpPr>
        <p:grpSp>
          <p:nvGrpSpPr>
            <p:cNvPr id="49" name="组合 48"/>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52" name="同心圆 5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椭圆 49"/>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文本框 50"/>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04</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54" name="组合 53"/>
          <p:cNvGrpSpPr/>
          <p:nvPr/>
        </p:nvGrpSpPr>
        <p:grpSpPr>
          <a:xfrm>
            <a:off x="5312580" y="1989230"/>
            <a:ext cx="500304" cy="500304"/>
            <a:chOff x="1259632" y="1989230"/>
            <a:chExt cx="500304" cy="500304"/>
          </a:xfrm>
        </p:grpSpPr>
        <p:grpSp>
          <p:nvGrpSpPr>
            <p:cNvPr id="55" name="组合 54"/>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58" name="同心圆 5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椭圆 55"/>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文本框 56"/>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05</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60" name="组合 59"/>
          <p:cNvGrpSpPr/>
          <p:nvPr/>
        </p:nvGrpSpPr>
        <p:grpSpPr>
          <a:xfrm>
            <a:off x="6325817" y="1989230"/>
            <a:ext cx="500304" cy="500304"/>
            <a:chOff x="1259632" y="1989230"/>
            <a:chExt cx="500304" cy="500304"/>
          </a:xfrm>
        </p:grpSpPr>
        <p:grpSp>
          <p:nvGrpSpPr>
            <p:cNvPr id="61" name="组合 60"/>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64" name="同心圆 6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2" name="椭圆 61"/>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文本框 62"/>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06</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66" name="组合 65"/>
          <p:cNvGrpSpPr/>
          <p:nvPr/>
        </p:nvGrpSpPr>
        <p:grpSpPr>
          <a:xfrm>
            <a:off x="7339053" y="1989230"/>
            <a:ext cx="500304" cy="500304"/>
            <a:chOff x="1259632" y="1989230"/>
            <a:chExt cx="500304" cy="500304"/>
          </a:xfrm>
        </p:grpSpPr>
        <p:grpSp>
          <p:nvGrpSpPr>
            <p:cNvPr id="67" name="组合 66"/>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70" name="同心圆 6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8" name="椭圆 67"/>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文本框 68"/>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07</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80" name="组合 79"/>
          <p:cNvGrpSpPr/>
          <p:nvPr/>
        </p:nvGrpSpPr>
        <p:grpSpPr>
          <a:xfrm>
            <a:off x="7176899" y="259776"/>
            <a:ext cx="824609" cy="824609"/>
            <a:chOff x="304800" y="673100"/>
            <a:chExt cx="4000500" cy="4000500"/>
          </a:xfrm>
          <a:effectLst>
            <a:outerShdw blurRad="317500" dist="190500" dir="8100000" algn="tr" rotWithShape="0">
              <a:prstClr val="black">
                <a:alpha val="50000"/>
              </a:prstClr>
            </a:outerShdw>
          </a:effectLst>
        </p:grpSpPr>
        <p:sp>
          <p:nvSpPr>
            <p:cNvPr id="81" name="同心圆 8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2" name="椭圆 8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3" name="椭圆 82"/>
          <p:cNvSpPr/>
          <p:nvPr/>
        </p:nvSpPr>
        <p:spPr>
          <a:xfrm>
            <a:off x="4765958" y="345635"/>
            <a:ext cx="387027" cy="387027"/>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6237129" y="4626522"/>
            <a:ext cx="351095" cy="351095"/>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5" name="组合 84"/>
          <p:cNvGrpSpPr/>
          <p:nvPr/>
        </p:nvGrpSpPr>
        <p:grpSpPr>
          <a:xfrm>
            <a:off x="129431" y="98485"/>
            <a:ext cx="1067578" cy="275000"/>
            <a:chOff x="129431" y="98485"/>
            <a:chExt cx="1067578" cy="275000"/>
          </a:xfrm>
        </p:grpSpPr>
        <p:sp>
          <p:nvSpPr>
            <p:cNvPr id="86" name="TextBox 24"/>
            <p:cNvSpPr txBox="1"/>
            <p:nvPr/>
          </p:nvSpPr>
          <p:spPr>
            <a:xfrm>
              <a:off x="451519" y="110595"/>
              <a:ext cx="745490" cy="262890"/>
            </a:xfrm>
            <a:prstGeom prst="rect">
              <a:avLst/>
            </a:prstGeom>
            <a:noFill/>
          </p:spPr>
          <p:txBody>
            <a:bodyPr wrap="none" lIns="68571" tIns="34285" rIns="68571" bIns="34285" rtlCol="0">
              <a:spAutoFit/>
            </a:bodyPr>
            <a:lstStyle/>
            <a:p>
              <a:r>
                <a:rPr lang="zh-CN" altLang="en-US" sz="1200" b="1" dirty="0">
                  <a:solidFill>
                    <a:schemeClr val="bg2">
                      <a:lumMod val="75000"/>
                    </a:schemeClr>
                  </a:solidFill>
                  <a:latin typeface="微软雅黑" panose="020B0503020204020204" pitchFamily="34" charset="-122"/>
                  <a:ea typeface="微软雅黑" panose="020B0503020204020204" pitchFamily="34" charset="-122"/>
                </a:rPr>
                <a:t>女娲智能</a:t>
              </a:r>
              <a:endParaRPr lang="zh-CN" altLang="en-US" sz="1200" b="1" dirty="0">
                <a:solidFill>
                  <a:schemeClr val="bg2">
                    <a:lumMod val="75000"/>
                  </a:schemeClr>
                </a:solidFill>
                <a:latin typeface="微软雅黑" panose="020B0503020204020204" pitchFamily="34" charset="-122"/>
                <a:ea typeface="微软雅黑" panose="020B0503020204020204" pitchFamily="34" charset="-122"/>
              </a:endParaRPr>
            </a:p>
          </p:txBody>
        </p:sp>
        <p:grpSp>
          <p:nvGrpSpPr>
            <p:cNvPr id="87" name="组合 86"/>
            <p:cNvGrpSpPr/>
            <p:nvPr/>
          </p:nvGrpSpPr>
          <p:grpSpPr>
            <a:xfrm>
              <a:off x="129431" y="98485"/>
              <a:ext cx="324354" cy="235357"/>
              <a:chOff x="41046" y="32137"/>
              <a:chExt cx="651590" cy="472805"/>
            </a:xfrm>
          </p:grpSpPr>
          <p:sp>
            <p:nvSpPr>
              <p:cNvPr id="88" name="椭圆 87"/>
              <p:cNvSpPr/>
              <p:nvPr/>
            </p:nvSpPr>
            <p:spPr>
              <a:xfrm>
                <a:off x="41046" y="32137"/>
                <a:ext cx="651590" cy="472805"/>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9" name="图片 88"/>
              <p:cNvPicPr>
                <a:picLocks noChangeAspect="1"/>
              </p:cNvPicPr>
              <p:nvPr/>
            </p:nvPicPr>
            <p:blipFill rotWithShape="1">
              <a:blip r:embed="rId2" cstate="print">
                <a:extLst>
                  <a:ext uri="{28A0092B-C50C-407E-A947-70E740481C1C}">
                    <a14:useLocalDpi xmlns:a14="http://schemas.microsoft.com/office/drawing/2010/main" val="0"/>
                  </a:ext>
                </a:extLst>
              </a:blip>
              <a:srcRect l="-137" t="-1125" r="137" b="77334"/>
              <a:stretch>
                <a:fillRect/>
              </a:stretch>
            </p:blipFill>
            <p:spPr>
              <a:xfrm>
                <a:off x="96374" y="61372"/>
                <a:ext cx="536380" cy="414682"/>
              </a:xfrm>
              <a:prstGeom prst="rect">
                <a:avLst/>
              </a:prstGeom>
            </p:spPr>
          </p:pic>
        </p:grpSp>
      </p:grpSp>
      <p:sp>
        <p:nvSpPr>
          <p:cNvPr id="3" name="TextBox 24"/>
          <p:cNvSpPr txBox="1"/>
          <p:nvPr/>
        </p:nvSpPr>
        <p:spPr>
          <a:xfrm>
            <a:off x="1081469" y="2570754"/>
            <a:ext cx="847090" cy="295275"/>
          </a:xfrm>
          <a:prstGeom prst="rect">
            <a:avLst/>
          </a:prstGeom>
          <a:noFill/>
        </p:spPr>
        <p:txBody>
          <a:bodyPr wrap="none" lIns="68571" tIns="34285" rIns="68571" bIns="34285" rtlCol="0">
            <a:spAutoFit/>
          </a:bodyPr>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项目概要</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4" name="TextBox 24"/>
          <p:cNvSpPr txBox="1"/>
          <p:nvPr/>
        </p:nvSpPr>
        <p:spPr>
          <a:xfrm>
            <a:off x="2094706" y="2570754"/>
            <a:ext cx="847090" cy="295275"/>
          </a:xfrm>
          <a:prstGeom prst="rect">
            <a:avLst/>
          </a:prstGeom>
          <a:noFill/>
        </p:spPr>
        <p:txBody>
          <a:bodyPr wrap="none" lIns="68571" tIns="34285" rIns="68571" bIns="34285" rtlCol="0">
            <a:spAutoFit/>
          </a:bodyPr>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市场价值</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 name="TextBox 24"/>
          <p:cNvSpPr txBox="1"/>
          <p:nvPr/>
        </p:nvSpPr>
        <p:spPr>
          <a:xfrm>
            <a:off x="3107943" y="2570754"/>
            <a:ext cx="847090" cy="295275"/>
          </a:xfrm>
          <a:prstGeom prst="rect">
            <a:avLst/>
          </a:prstGeom>
          <a:noFill/>
        </p:spPr>
        <p:txBody>
          <a:bodyPr wrap="none" lIns="68571" tIns="34285" rIns="68571" bIns="34285" rtlCol="0">
            <a:spAutoFit/>
          </a:bodyPr>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技术优势</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6" name="TextBox 24"/>
          <p:cNvSpPr txBox="1"/>
          <p:nvPr/>
        </p:nvSpPr>
        <p:spPr>
          <a:xfrm>
            <a:off x="4102845" y="2570754"/>
            <a:ext cx="847090" cy="295275"/>
          </a:xfrm>
          <a:prstGeom prst="rect">
            <a:avLst/>
          </a:prstGeom>
          <a:noFill/>
        </p:spPr>
        <p:txBody>
          <a:bodyPr wrap="none" lIns="68571" tIns="34285" rIns="68571" bIns="34285" rtlCol="0">
            <a:spAutoFit/>
          </a:bodyPr>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团队介绍</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7" name="TextBox 24"/>
          <p:cNvSpPr txBox="1"/>
          <p:nvPr/>
        </p:nvSpPr>
        <p:spPr>
          <a:xfrm>
            <a:off x="5097747" y="2570754"/>
            <a:ext cx="847090" cy="295275"/>
          </a:xfrm>
          <a:prstGeom prst="rect">
            <a:avLst/>
          </a:prstGeom>
          <a:noFill/>
        </p:spPr>
        <p:txBody>
          <a:bodyPr wrap="none" lIns="68571" tIns="34285" rIns="68571" bIns="34285" rtlCol="0">
            <a:spAutoFit/>
          </a:bodyPr>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盈利模式</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8" name="TextBox 24"/>
          <p:cNvSpPr txBox="1"/>
          <p:nvPr/>
        </p:nvSpPr>
        <p:spPr>
          <a:xfrm>
            <a:off x="6147654" y="2570754"/>
            <a:ext cx="856627" cy="284683"/>
          </a:xfrm>
          <a:prstGeom prst="rect">
            <a:avLst/>
          </a:prstGeom>
          <a:noFill/>
        </p:spPr>
        <p:txBody>
          <a:bodyPr wrap="none" lIns="68571" tIns="34285" rIns="68571" bIns="34285" rtlCol="0">
            <a:spAutoFit/>
          </a:bodyPr>
          <a:p>
            <a:r>
              <a:rPr lang="zh-CN" altLang="en-US" sz="1400" b="1" dirty="0" smtClean="0">
                <a:solidFill>
                  <a:srgbClr val="C00000"/>
                </a:solidFill>
                <a:latin typeface="微软雅黑" panose="020B0503020204020204" pitchFamily="34" charset="-122"/>
                <a:ea typeface="微软雅黑" panose="020B0503020204020204" pitchFamily="34" charset="-122"/>
              </a:rPr>
              <a:t>发展规划</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9" name="TextBox 24"/>
          <p:cNvSpPr txBox="1"/>
          <p:nvPr/>
        </p:nvSpPr>
        <p:spPr>
          <a:xfrm>
            <a:off x="7020272" y="2570754"/>
            <a:ext cx="1215699" cy="284683"/>
          </a:xfrm>
          <a:prstGeom prst="rect">
            <a:avLst/>
          </a:prstGeom>
          <a:noFill/>
        </p:spPr>
        <p:txBody>
          <a:bodyPr wrap="none" lIns="68571" tIns="34285" rIns="68571" bIns="34285" rtlCol="0">
            <a:spAutoFit/>
          </a:bodyPr>
          <a:p>
            <a:r>
              <a:rPr lang="zh-CN" altLang="en-US" sz="1400" b="1" dirty="0" smtClean="0">
                <a:solidFill>
                  <a:srgbClr val="C00000"/>
                </a:solidFill>
                <a:latin typeface="微软雅黑" panose="020B0503020204020204" pitchFamily="34" charset="-122"/>
                <a:ea typeface="微软雅黑" panose="020B0503020204020204" pitchFamily="34" charset="-122"/>
              </a:rPr>
              <a:t>融资上市规划</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16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0"/>
                                  </p:stCondLst>
                                  <p:childTnLst>
                                    <p:animMotion origin="layout" path="M 1.11111E-6 4.69136E-6 L 0.10868 4.69136E-6 " pathEditMode="relative" rAng="0" ptsTypes="AA">
                                      <p:cBhvr>
                                        <p:cTn id="6" dur="2000" fill="hold"/>
                                        <p:tgtEl>
                                          <p:spTgt spid="23"/>
                                        </p:tgtEl>
                                        <p:attrNameLst>
                                          <p:attrName>ppt_x</p:attrName>
                                          <p:attrName>ppt_y</p:attrName>
                                        </p:attrNameLst>
                                      </p:cBhvr>
                                      <p:rCtr x="543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Box 18"/>
          <p:cNvSpPr txBox="1">
            <a:spLocks noChangeArrowheads="1"/>
          </p:cNvSpPr>
          <p:nvPr/>
        </p:nvSpPr>
        <p:spPr bwMode="gray">
          <a:xfrm>
            <a:off x="511612" y="63373"/>
            <a:ext cx="3556332"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smtClean="0">
                <a:solidFill>
                  <a:schemeClr val="bg1"/>
                </a:solidFill>
                <a:latin typeface="微软雅黑" panose="020B0503020204020204" pitchFamily="34" charset="-122"/>
                <a:ea typeface="微软雅黑" panose="020B0503020204020204" pitchFamily="34" charset="-122"/>
              </a:rPr>
              <a:t>盈利模式</a:t>
            </a:r>
            <a:r>
              <a:rPr lang="en-US" altLang="zh-CN" sz="2000" dirty="0" smtClean="0">
                <a:solidFill>
                  <a:schemeClr val="bg1"/>
                </a:solidFill>
                <a:latin typeface="微软雅黑" panose="020B0503020204020204" pitchFamily="34" charset="-122"/>
                <a:ea typeface="微软雅黑" panose="020B0503020204020204" pitchFamily="34" charset="-122"/>
              </a:rPr>
              <a:t>/01</a:t>
            </a:r>
            <a:r>
              <a:rPr lang="zh-CN" altLang="en-US" sz="2000" dirty="0" smtClean="0">
                <a:solidFill>
                  <a:schemeClr val="bg1"/>
                </a:solidFill>
                <a:latin typeface="微软雅黑" panose="020B0503020204020204" pitchFamily="34" charset="-122"/>
                <a:ea typeface="微软雅黑" panose="020B0503020204020204" pitchFamily="34" charset="-122"/>
              </a:rPr>
              <a:t>目标设定</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sp>
        <p:nvSpPr>
          <p:cNvPr id="5" name="文本框 4"/>
          <p:cNvSpPr txBox="1"/>
          <p:nvPr/>
        </p:nvSpPr>
        <p:spPr>
          <a:xfrm>
            <a:off x="720090" y="808355"/>
            <a:ext cx="6937375" cy="1676400"/>
          </a:xfrm>
          <a:prstGeom prst="rect">
            <a:avLst/>
          </a:prstGeom>
          <a:noFill/>
        </p:spPr>
        <p:txBody>
          <a:bodyPr wrap="square" lIns="0" tIns="0" rIns="0" bIns="0" rtlCol="0" anchor="t">
            <a:spAutoFit/>
          </a:bodyPr>
          <a:p>
            <a:pPr marL="171450" indent="-171450" algn="just" eaLnBrk="1" latinLnBrk="0" hangingPunct="1">
              <a:lnSpc>
                <a:spcPct val="200000"/>
              </a:lnSpc>
              <a:buFont typeface="Arial" panose="020B0604020202020204" pitchFamily="34" charset="0"/>
              <a:buChar char="•"/>
            </a:pPr>
            <a:r>
              <a:rPr lang="zh-CN" altLang="en-US" sz="1100" b="1" dirty="0">
                <a:solidFill>
                  <a:srgbClr val="FF0000"/>
                </a:solidFill>
                <a:latin typeface="微软雅黑" panose="020B0503020204020204" pitchFamily="34" charset="-122"/>
                <a:ea typeface="微软雅黑" panose="020B0503020204020204" pitchFamily="34" charset="-122"/>
              </a:rPr>
              <a:t>最高目标</a:t>
            </a:r>
            <a:r>
              <a:rPr lang="zh-CN" altLang="en-US" sz="11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开发出可以完全理解语言，并进行无障碍交流的智能对话系统；</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sym typeface="+mn-ea"/>
              </a:rPr>
              <a:t>开发出可完全商业化的专家顾问系统；开发出可完全商业化的个人助理系统；</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开发出多种语言的智能对话系统；开发出通用的问答系统，甚至取代现有的搜索引擎；成为现有</a:t>
            </a: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APP</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、应用的入口和后台；软硬件集成；</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just" eaLnBrk="1" latinLnBrk="0" hangingPunct="1">
              <a:lnSpc>
                <a:spcPct val="200000"/>
              </a:lnSpc>
              <a:buFont typeface="Arial" panose="020B0604020202020204" pitchFamily="34" charset="0"/>
              <a:buChar char="•"/>
            </a:pPr>
            <a:r>
              <a:rPr lang="zh-CN" altLang="en-US" sz="1100" b="1" dirty="0">
                <a:solidFill>
                  <a:srgbClr val="FF0000"/>
                </a:solidFill>
                <a:latin typeface="微软雅黑" panose="020B0503020204020204" pitchFamily="34" charset="-122"/>
                <a:ea typeface="微软雅黑" panose="020B0503020204020204" pitchFamily="34" charset="-122"/>
              </a:rPr>
              <a:t>最低目标</a:t>
            </a:r>
            <a:r>
              <a:rPr lang="zh-CN" altLang="en-US" sz="11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开发出比现有市场对话系统更好的产品（简单的智能对话系统、智能客服）；开发出可部分商业化（或商业化水平较现有更好）的专家系统；开发出可部分商业化的个人助理系统。</a:t>
            </a:r>
            <a:endParaRPr lang="zh-CN" altLang="en-US" sz="1600" dirty="0" smtClean="0">
              <a:solidFill>
                <a:schemeClr val="accent6"/>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2850515" y="3068955"/>
            <a:ext cx="3098800" cy="1944370"/>
            <a:chOff x="4489" y="4833"/>
            <a:chExt cx="4880" cy="3062"/>
          </a:xfrm>
        </p:grpSpPr>
        <p:sp>
          <p:nvSpPr>
            <p:cNvPr id="27651" name="任意多边形 2"/>
            <p:cNvSpPr/>
            <p:nvPr/>
          </p:nvSpPr>
          <p:spPr>
            <a:xfrm>
              <a:off x="8229" y="5764"/>
              <a:ext cx="1068" cy="1206"/>
            </a:xfrm>
            <a:custGeom>
              <a:avLst/>
              <a:gdLst>
                <a:gd name="txL" fmla="*/ 0 w 952089"/>
                <a:gd name="txT" fmla="*/ 0 h 1208690"/>
                <a:gd name="txR" fmla="*/ 952089 w 952089"/>
                <a:gd name="txB" fmla="*/ 1208690 h 1208690"/>
              </a:gdLst>
              <a:ahLst/>
              <a:cxnLst>
                <a:cxn ang="0">
                  <a:pos x="0" y="633002"/>
                </a:cxn>
                <a:cxn ang="0">
                  <a:pos x="16669" y="1208690"/>
                </a:cxn>
                <a:cxn ang="0">
                  <a:pos x="952089" y="336331"/>
                </a:cxn>
                <a:cxn ang="0">
                  <a:pos x="952089" y="0"/>
                </a:cxn>
                <a:cxn ang="0">
                  <a:pos x="0" y="633002"/>
                </a:cxn>
              </a:cxnLst>
              <a:rect l="txL" t="txT" r="txR" b="txB"/>
              <a:pathLst>
                <a:path w="952089" h="1208690">
                  <a:moveTo>
                    <a:pt x="0" y="633002"/>
                  </a:moveTo>
                  <a:lnTo>
                    <a:pt x="16669" y="1208690"/>
                  </a:lnTo>
                  <a:lnTo>
                    <a:pt x="952089" y="336331"/>
                  </a:lnTo>
                  <a:lnTo>
                    <a:pt x="952089" y="0"/>
                  </a:lnTo>
                  <a:lnTo>
                    <a:pt x="0" y="633002"/>
                  </a:lnTo>
                  <a:close/>
                </a:path>
              </a:pathLst>
            </a:custGeom>
            <a:gradFill rotWithShape="1">
              <a:gsLst>
                <a:gs pos="0">
                  <a:srgbClr val="C73E01">
                    <a:alpha val="100000"/>
                  </a:srgbClr>
                </a:gs>
                <a:gs pos="26999">
                  <a:srgbClr val="FF7711">
                    <a:alpha val="100000"/>
                  </a:srgbClr>
                </a:gs>
                <a:gs pos="59000">
                  <a:srgbClr val="FFAA01">
                    <a:alpha val="100000"/>
                  </a:srgbClr>
                </a:gs>
                <a:gs pos="79999">
                  <a:srgbClr val="FFC000">
                    <a:alpha val="100000"/>
                  </a:srgbClr>
                </a:gs>
                <a:gs pos="100000">
                  <a:srgbClr val="FECE02">
                    <a:alpha val="100000"/>
                  </a:srgbClr>
                </a:gs>
              </a:gsLst>
              <a:lin ang="0" scaled="1"/>
              <a:tileRect/>
            </a:gradFill>
            <a:ln w="3175" cap="flat" cmpd="sng">
              <a:solidFill>
                <a:schemeClr val="bg1"/>
              </a:solidFill>
              <a:prstDash val="solid"/>
              <a:miter/>
              <a:headEnd type="none" w="med" len="med"/>
              <a:tailEnd type="none" w="med" len="med"/>
            </a:ln>
          </p:spPr>
          <p:txBody>
            <a:bodyPr vert="horz" wrap="square" anchor="ctr"/>
            <a:p>
              <a:pPr marL="0" lvl="0" indent="0" algn="ctr" eaLnBrk="1" latinLnBrk="0" hangingPunct="1">
                <a:lnSpc>
                  <a:spcPct val="100000"/>
                </a:lnSpc>
              </a:pPr>
              <a:endParaRPr sz="1350">
                <a:solidFill>
                  <a:srgbClr val="FFFFFF"/>
                </a:solidFill>
                <a:latin typeface="微软雅黑" panose="020B0503020204020204" pitchFamily="34" charset="-122"/>
                <a:ea typeface="宋体" panose="02010600030101010101" pitchFamily="2" charset="-122"/>
                <a:sym typeface="微软雅黑" panose="020B0503020204020204" pitchFamily="34" charset="-122"/>
              </a:endParaRPr>
            </a:p>
          </p:txBody>
        </p:sp>
        <p:sp>
          <p:nvSpPr>
            <p:cNvPr id="27652" name="任意多边形 6"/>
            <p:cNvSpPr/>
            <p:nvPr/>
          </p:nvSpPr>
          <p:spPr>
            <a:xfrm>
              <a:off x="5683" y="5818"/>
              <a:ext cx="2528" cy="1338"/>
            </a:xfrm>
            <a:custGeom>
              <a:avLst/>
              <a:gdLst>
                <a:gd name="txL" fmla="*/ 0 w 2753711"/>
                <a:gd name="txT" fmla="*/ 0 h 1639613"/>
                <a:gd name="txR" fmla="*/ 2753711 w 2753711"/>
                <a:gd name="txB" fmla="*/ 1639613 h 1639613"/>
              </a:gdLst>
              <a:ahLst/>
              <a:cxnLst>
                <a:cxn ang="0">
                  <a:pos x="1397876" y="1639613"/>
                </a:cxn>
                <a:cxn ang="0">
                  <a:pos x="0" y="777765"/>
                </a:cxn>
                <a:cxn ang="0">
                  <a:pos x="1366345" y="0"/>
                </a:cxn>
                <a:cxn ang="0">
                  <a:pos x="2753711" y="735724"/>
                </a:cxn>
                <a:cxn ang="0">
                  <a:pos x="1397876" y="1639613"/>
                </a:cxn>
              </a:cxnLst>
              <a:rect l="txL" t="txT" r="txR" b="txB"/>
              <a:pathLst>
                <a:path w="2753711" h="1639613">
                  <a:moveTo>
                    <a:pt x="1397876" y="1639613"/>
                  </a:moveTo>
                  <a:lnTo>
                    <a:pt x="0" y="777765"/>
                  </a:lnTo>
                  <a:lnTo>
                    <a:pt x="1366345" y="0"/>
                  </a:lnTo>
                  <a:lnTo>
                    <a:pt x="2753711" y="735724"/>
                  </a:lnTo>
                  <a:lnTo>
                    <a:pt x="1397876" y="1639613"/>
                  </a:lnTo>
                  <a:close/>
                </a:path>
              </a:pathLst>
            </a:custGeom>
            <a:gradFill rotWithShape="1">
              <a:gsLst>
                <a:gs pos="0">
                  <a:srgbClr val="BE1247">
                    <a:alpha val="100000"/>
                  </a:srgbClr>
                </a:gs>
                <a:gs pos="26999">
                  <a:srgbClr val="D2144F">
                    <a:alpha val="100000"/>
                  </a:srgbClr>
                </a:gs>
                <a:gs pos="65999">
                  <a:srgbClr val="F87477">
                    <a:alpha val="100000"/>
                  </a:srgbClr>
                </a:gs>
                <a:gs pos="100000">
                  <a:srgbClr val="FA9496">
                    <a:alpha val="100000"/>
                  </a:srgbClr>
                </a:gs>
              </a:gsLst>
              <a:lin ang="5400000" scaled="1"/>
              <a:tileRect/>
            </a:gradFill>
            <a:ln w="3175" cap="flat" cmpd="sng">
              <a:solidFill>
                <a:srgbClr val="F2F2F2"/>
              </a:solidFill>
              <a:prstDash val="solid"/>
              <a:miter/>
              <a:headEnd type="none" w="med" len="med"/>
              <a:tailEnd type="none" w="med" len="med"/>
            </a:ln>
          </p:spPr>
          <p:txBody>
            <a:bodyPr vert="horz" wrap="square" anchor="ctr"/>
            <a:p>
              <a:pPr marL="0" lvl="0" indent="0" algn="ctr" eaLnBrk="1" latinLnBrk="0" hangingPunct="1">
                <a:lnSpc>
                  <a:spcPct val="100000"/>
                </a:lnSpc>
              </a:pPr>
              <a:endParaRPr sz="1350">
                <a:solidFill>
                  <a:srgbClr val="FFFFFF"/>
                </a:solidFill>
                <a:latin typeface="微软雅黑" panose="020B0503020204020204" pitchFamily="34" charset="-122"/>
                <a:ea typeface="宋体" panose="02010600030101010101" pitchFamily="2" charset="-122"/>
                <a:sym typeface="微软雅黑" panose="020B0503020204020204" pitchFamily="34" charset="-122"/>
              </a:endParaRPr>
            </a:p>
          </p:txBody>
        </p:sp>
        <p:sp>
          <p:nvSpPr>
            <p:cNvPr id="27653" name="任意多边形 7"/>
            <p:cNvSpPr/>
            <p:nvPr/>
          </p:nvSpPr>
          <p:spPr>
            <a:xfrm>
              <a:off x="6970" y="5282"/>
              <a:ext cx="2335" cy="1114"/>
            </a:xfrm>
            <a:custGeom>
              <a:avLst/>
              <a:gdLst>
                <a:gd name="txL" fmla="*/ 0 w 2543503"/>
                <a:gd name="txT" fmla="*/ 0 h 1366345"/>
                <a:gd name="txR" fmla="*/ 2543503 w 2543503"/>
                <a:gd name="txB" fmla="*/ 1366345 h 1366345"/>
              </a:gdLst>
              <a:ahLst/>
              <a:cxnLst>
                <a:cxn ang="0">
                  <a:pos x="1366345" y="1366345"/>
                </a:cxn>
                <a:cxn ang="0">
                  <a:pos x="0" y="630621"/>
                </a:cxn>
                <a:cxn ang="0">
                  <a:pos x="1187669" y="0"/>
                </a:cxn>
                <a:cxn ang="0">
                  <a:pos x="2543503" y="609600"/>
                </a:cxn>
                <a:cxn ang="0">
                  <a:pos x="1366345" y="1366345"/>
                </a:cxn>
              </a:cxnLst>
              <a:rect l="txL" t="txT" r="txR" b="txB"/>
              <a:pathLst>
                <a:path w="2543503" h="1366345">
                  <a:moveTo>
                    <a:pt x="1366345" y="1366345"/>
                  </a:moveTo>
                  <a:lnTo>
                    <a:pt x="0" y="630621"/>
                  </a:lnTo>
                  <a:lnTo>
                    <a:pt x="1187669" y="0"/>
                  </a:lnTo>
                  <a:lnTo>
                    <a:pt x="2543503" y="609600"/>
                  </a:lnTo>
                  <a:lnTo>
                    <a:pt x="1366345" y="1366345"/>
                  </a:lnTo>
                  <a:close/>
                </a:path>
              </a:pathLst>
            </a:custGeom>
            <a:gradFill rotWithShape="1">
              <a:gsLst>
                <a:gs pos="0">
                  <a:srgbClr val="C73E01">
                    <a:alpha val="100000"/>
                  </a:srgbClr>
                </a:gs>
                <a:gs pos="26999">
                  <a:srgbClr val="FF7711">
                    <a:alpha val="100000"/>
                  </a:srgbClr>
                </a:gs>
                <a:gs pos="59000">
                  <a:srgbClr val="FFAA01">
                    <a:alpha val="100000"/>
                  </a:srgbClr>
                </a:gs>
                <a:gs pos="79999">
                  <a:srgbClr val="FFC000">
                    <a:alpha val="100000"/>
                  </a:srgbClr>
                </a:gs>
                <a:gs pos="100000">
                  <a:srgbClr val="FECE02">
                    <a:alpha val="100000"/>
                  </a:srgbClr>
                </a:gs>
              </a:gsLst>
              <a:lin ang="5400000" scaled="1"/>
              <a:tileRect/>
            </a:gradFill>
            <a:ln w="3175" cap="flat" cmpd="sng">
              <a:solidFill>
                <a:schemeClr val="bg1"/>
              </a:solidFill>
              <a:prstDash val="solid"/>
              <a:miter/>
              <a:headEnd type="none" w="med" len="med"/>
              <a:tailEnd type="none" w="med" len="med"/>
            </a:ln>
          </p:spPr>
          <p:txBody>
            <a:bodyPr vert="horz" wrap="square" anchor="ctr"/>
            <a:p>
              <a:pPr marL="0" lvl="0" indent="0" algn="ctr" eaLnBrk="1" latinLnBrk="0" hangingPunct="1">
                <a:lnSpc>
                  <a:spcPct val="100000"/>
                </a:lnSpc>
              </a:pPr>
              <a:endParaRPr sz="1350">
                <a:solidFill>
                  <a:srgbClr val="FFFFFF"/>
                </a:solidFill>
                <a:latin typeface="微软雅黑" panose="020B0503020204020204" pitchFamily="34" charset="-122"/>
                <a:ea typeface="宋体" panose="02010600030101010101" pitchFamily="2" charset="-122"/>
                <a:sym typeface="微软雅黑" panose="020B0503020204020204" pitchFamily="34" charset="-122"/>
              </a:endParaRPr>
            </a:p>
          </p:txBody>
        </p:sp>
        <p:sp>
          <p:nvSpPr>
            <p:cNvPr id="27654" name="任意多边形 8"/>
            <p:cNvSpPr/>
            <p:nvPr/>
          </p:nvSpPr>
          <p:spPr>
            <a:xfrm>
              <a:off x="4544" y="5299"/>
              <a:ext cx="2365" cy="1132"/>
            </a:xfrm>
            <a:custGeom>
              <a:avLst/>
              <a:gdLst>
                <a:gd name="txL" fmla="*/ 0 w 2575034"/>
                <a:gd name="txT" fmla="*/ 0 h 1387365"/>
                <a:gd name="txR" fmla="*/ 2575034 w 2575034"/>
                <a:gd name="txB" fmla="*/ 1387365 h 1387365"/>
              </a:gdLst>
              <a:ahLst/>
              <a:cxnLst>
                <a:cxn ang="0">
                  <a:pos x="1215654" y="1387365"/>
                </a:cxn>
                <a:cxn ang="0">
                  <a:pos x="2575034" y="609600"/>
                </a:cxn>
                <a:cxn ang="0">
                  <a:pos x="1387365" y="0"/>
                </a:cxn>
                <a:cxn ang="0">
                  <a:pos x="0" y="651641"/>
                </a:cxn>
                <a:cxn ang="0">
                  <a:pos x="1215654" y="1387365"/>
                </a:cxn>
              </a:cxnLst>
              <a:rect l="txL" t="txT" r="txR" b="txB"/>
              <a:pathLst>
                <a:path w="2575034" h="1387365">
                  <a:moveTo>
                    <a:pt x="1215654" y="1387365"/>
                  </a:moveTo>
                  <a:lnTo>
                    <a:pt x="2575034" y="609600"/>
                  </a:lnTo>
                  <a:lnTo>
                    <a:pt x="1387365" y="0"/>
                  </a:lnTo>
                  <a:lnTo>
                    <a:pt x="0" y="651641"/>
                  </a:lnTo>
                  <a:lnTo>
                    <a:pt x="1215654" y="1387365"/>
                  </a:lnTo>
                  <a:close/>
                </a:path>
              </a:pathLst>
            </a:custGeom>
            <a:gradFill rotWithShape="1">
              <a:gsLst>
                <a:gs pos="0">
                  <a:srgbClr val="119707">
                    <a:alpha val="100000"/>
                  </a:srgbClr>
                </a:gs>
                <a:gs pos="17999">
                  <a:srgbClr val="119707">
                    <a:alpha val="100000"/>
                  </a:srgbClr>
                </a:gs>
                <a:gs pos="67000">
                  <a:srgbClr val="8AD53F">
                    <a:alpha val="100000"/>
                  </a:srgbClr>
                </a:gs>
                <a:gs pos="100000">
                  <a:srgbClr val="BCEB6F">
                    <a:alpha val="100000"/>
                  </a:srgbClr>
                </a:gs>
              </a:gsLst>
              <a:lin ang="5400000" scaled="1"/>
              <a:tileRect/>
            </a:gradFill>
            <a:ln w="3175" cap="flat" cmpd="sng">
              <a:solidFill>
                <a:schemeClr val="bg1"/>
              </a:solidFill>
              <a:prstDash val="solid"/>
              <a:miter/>
              <a:headEnd type="none" w="med" len="med"/>
              <a:tailEnd type="none" w="med" len="med"/>
            </a:ln>
          </p:spPr>
          <p:txBody>
            <a:bodyPr vert="horz" wrap="square" anchor="ctr"/>
            <a:p>
              <a:pPr marL="0" lvl="0" indent="0" algn="ctr" eaLnBrk="1" latinLnBrk="0" hangingPunct="1">
                <a:lnSpc>
                  <a:spcPct val="100000"/>
                </a:lnSpc>
              </a:pPr>
              <a:endParaRPr sz="1350">
                <a:solidFill>
                  <a:srgbClr val="FFFFFF"/>
                </a:solidFill>
                <a:latin typeface="微软雅黑" panose="020B0503020204020204" pitchFamily="34" charset="-122"/>
                <a:ea typeface="宋体" panose="02010600030101010101" pitchFamily="2" charset="-122"/>
                <a:sym typeface="微软雅黑" panose="020B0503020204020204" pitchFamily="34" charset="-122"/>
              </a:endParaRPr>
            </a:p>
          </p:txBody>
        </p:sp>
        <p:sp>
          <p:nvSpPr>
            <p:cNvPr id="27655" name="任意多边形 9"/>
            <p:cNvSpPr/>
            <p:nvPr/>
          </p:nvSpPr>
          <p:spPr>
            <a:xfrm>
              <a:off x="5854" y="4833"/>
              <a:ext cx="2171" cy="961"/>
            </a:xfrm>
            <a:custGeom>
              <a:avLst/>
              <a:gdLst>
                <a:gd name="txL" fmla="*/ 0 w 2364828"/>
                <a:gd name="txT" fmla="*/ 0 h 1177159"/>
                <a:gd name="txR" fmla="*/ 2364828 w 2364828"/>
                <a:gd name="txB" fmla="*/ 1177159 h 1177159"/>
              </a:gdLst>
              <a:ahLst/>
              <a:cxnLst>
                <a:cxn ang="0">
                  <a:pos x="1187669" y="1177159"/>
                </a:cxn>
                <a:cxn ang="0">
                  <a:pos x="2364828" y="536028"/>
                </a:cxn>
                <a:cxn ang="0">
                  <a:pos x="1177159" y="0"/>
                </a:cxn>
                <a:cxn ang="0">
                  <a:pos x="0" y="557049"/>
                </a:cxn>
                <a:cxn ang="0">
                  <a:pos x="1187669" y="1177159"/>
                </a:cxn>
              </a:cxnLst>
              <a:rect l="txL" t="txT" r="txR" b="txB"/>
              <a:pathLst>
                <a:path w="2364828" h="1177159">
                  <a:moveTo>
                    <a:pt x="1187669" y="1177159"/>
                  </a:moveTo>
                  <a:lnTo>
                    <a:pt x="2364828" y="536028"/>
                  </a:lnTo>
                  <a:lnTo>
                    <a:pt x="1177159" y="0"/>
                  </a:lnTo>
                  <a:lnTo>
                    <a:pt x="0" y="557049"/>
                  </a:lnTo>
                  <a:lnTo>
                    <a:pt x="1187669" y="1177159"/>
                  </a:lnTo>
                  <a:close/>
                </a:path>
              </a:pathLst>
            </a:custGeom>
            <a:gradFill rotWithShape="1">
              <a:gsLst>
                <a:gs pos="0">
                  <a:srgbClr val="00668B">
                    <a:alpha val="100000"/>
                  </a:srgbClr>
                </a:gs>
                <a:gs pos="17000">
                  <a:srgbClr val="00668B">
                    <a:alpha val="100000"/>
                  </a:srgbClr>
                </a:gs>
                <a:gs pos="56000">
                  <a:srgbClr val="0092C8">
                    <a:alpha val="100000"/>
                  </a:srgbClr>
                </a:gs>
                <a:gs pos="100000">
                  <a:srgbClr val="00B0F0">
                    <a:alpha val="100000"/>
                  </a:srgbClr>
                </a:gs>
              </a:gsLst>
              <a:lin ang="5400000" scaled="1"/>
              <a:tileRect/>
            </a:gradFill>
            <a:ln w="3175" cap="flat" cmpd="sng">
              <a:solidFill>
                <a:schemeClr val="bg1"/>
              </a:solidFill>
              <a:prstDash val="solid"/>
              <a:miter/>
              <a:headEnd type="none" w="med" len="med"/>
              <a:tailEnd type="none" w="med" len="med"/>
            </a:ln>
          </p:spPr>
          <p:txBody>
            <a:bodyPr vert="horz" wrap="square" anchor="ctr"/>
            <a:p>
              <a:pPr marL="0" lvl="0" indent="0" algn="ctr" eaLnBrk="1" latinLnBrk="0" hangingPunct="1">
                <a:lnSpc>
                  <a:spcPct val="100000"/>
                </a:lnSpc>
              </a:pPr>
              <a:endParaRPr sz="1350">
                <a:solidFill>
                  <a:srgbClr val="FFFFFF"/>
                </a:solidFill>
                <a:latin typeface="微软雅黑" panose="020B0503020204020204" pitchFamily="34" charset="-122"/>
                <a:ea typeface="宋体" panose="02010600030101010101" pitchFamily="2" charset="-122"/>
                <a:sym typeface="微软雅黑" panose="020B0503020204020204" pitchFamily="34" charset="-122"/>
              </a:endParaRPr>
            </a:p>
          </p:txBody>
        </p:sp>
        <p:sp>
          <p:nvSpPr>
            <p:cNvPr id="27656" name="任意多边形 10"/>
            <p:cNvSpPr/>
            <p:nvPr/>
          </p:nvSpPr>
          <p:spPr>
            <a:xfrm>
              <a:off x="4544" y="5838"/>
              <a:ext cx="1117" cy="1186"/>
            </a:xfrm>
            <a:custGeom>
              <a:avLst/>
              <a:gdLst>
                <a:gd name="txL" fmla="*/ 0 w 966952"/>
                <a:gd name="txT" fmla="*/ 0 h 1187669"/>
                <a:gd name="txR" fmla="*/ 966952 w 966952"/>
                <a:gd name="txB" fmla="*/ 1187669 h 1187669"/>
              </a:gdLst>
              <a:ahLst/>
              <a:cxnLst>
                <a:cxn ang="0">
                  <a:pos x="962324" y="590550"/>
                </a:cxn>
                <a:cxn ang="0">
                  <a:pos x="966952" y="1187669"/>
                </a:cxn>
                <a:cxn ang="0">
                  <a:pos x="0" y="304800"/>
                </a:cxn>
                <a:cxn ang="0">
                  <a:pos x="0" y="0"/>
                </a:cxn>
                <a:cxn ang="0">
                  <a:pos x="962324" y="590550"/>
                </a:cxn>
              </a:cxnLst>
              <a:rect l="txL" t="txT" r="txR" b="txB"/>
              <a:pathLst>
                <a:path w="966952" h="1187669">
                  <a:moveTo>
                    <a:pt x="962324" y="590550"/>
                  </a:moveTo>
                  <a:cubicBezTo>
                    <a:pt x="963867" y="789590"/>
                    <a:pt x="965409" y="988629"/>
                    <a:pt x="966952" y="1187669"/>
                  </a:cubicBezTo>
                  <a:lnTo>
                    <a:pt x="0" y="304800"/>
                  </a:lnTo>
                  <a:lnTo>
                    <a:pt x="0" y="0"/>
                  </a:lnTo>
                  <a:lnTo>
                    <a:pt x="962324" y="590550"/>
                  </a:lnTo>
                  <a:close/>
                </a:path>
              </a:pathLst>
            </a:custGeom>
            <a:gradFill rotWithShape="1">
              <a:gsLst>
                <a:gs pos="0">
                  <a:srgbClr val="119707">
                    <a:alpha val="100000"/>
                  </a:srgbClr>
                </a:gs>
                <a:gs pos="17999">
                  <a:srgbClr val="119707">
                    <a:alpha val="100000"/>
                  </a:srgbClr>
                </a:gs>
                <a:gs pos="67000">
                  <a:srgbClr val="8AD53F">
                    <a:alpha val="100000"/>
                  </a:srgbClr>
                </a:gs>
                <a:gs pos="100000">
                  <a:srgbClr val="BCEB6F">
                    <a:alpha val="100000"/>
                  </a:srgbClr>
                </a:gs>
              </a:gsLst>
              <a:lin ang="0" scaled="1"/>
              <a:tileRect/>
            </a:gradFill>
            <a:ln w="3175" cap="flat" cmpd="sng">
              <a:solidFill>
                <a:schemeClr val="bg1"/>
              </a:solidFill>
              <a:prstDash val="solid"/>
              <a:miter/>
              <a:headEnd type="none" w="med" len="med"/>
              <a:tailEnd type="none" w="med" len="med"/>
            </a:ln>
          </p:spPr>
          <p:txBody>
            <a:bodyPr vert="horz" wrap="square" anchor="ctr"/>
            <a:p>
              <a:pPr marL="0" lvl="0" indent="0" algn="ctr" eaLnBrk="1" latinLnBrk="0" hangingPunct="1">
                <a:lnSpc>
                  <a:spcPct val="100000"/>
                </a:lnSpc>
              </a:pPr>
              <a:endParaRPr sz="1350">
                <a:solidFill>
                  <a:srgbClr val="FFFFFF"/>
                </a:solidFill>
                <a:latin typeface="微软雅黑" panose="020B0503020204020204" pitchFamily="34" charset="-122"/>
                <a:ea typeface="宋体" panose="02010600030101010101" pitchFamily="2" charset="-122"/>
                <a:sym typeface="微软雅黑" panose="020B0503020204020204" pitchFamily="34" charset="-122"/>
              </a:endParaRPr>
            </a:p>
          </p:txBody>
        </p:sp>
        <p:grpSp>
          <p:nvGrpSpPr>
            <p:cNvPr id="27657" name="组合 11"/>
            <p:cNvGrpSpPr/>
            <p:nvPr/>
          </p:nvGrpSpPr>
          <p:grpSpPr>
            <a:xfrm rot="0">
              <a:off x="4489" y="5835"/>
              <a:ext cx="4881" cy="2061"/>
              <a:chOff x="0" y="0"/>
              <a:chExt cx="4346309" cy="2063819"/>
            </a:xfrm>
          </p:grpSpPr>
          <p:grpSp>
            <p:nvGrpSpPr>
              <p:cNvPr id="27658" name="组合 37"/>
              <p:cNvGrpSpPr/>
              <p:nvPr/>
            </p:nvGrpSpPr>
            <p:grpSpPr>
              <a:xfrm>
                <a:off x="0" y="0"/>
                <a:ext cx="4346309" cy="2004029"/>
                <a:chOff x="0" y="0"/>
                <a:chExt cx="4346309" cy="2004029"/>
              </a:xfrm>
            </p:grpSpPr>
            <p:sp>
              <p:nvSpPr>
                <p:cNvPr id="27659" name="任意多边形 41"/>
                <p:cNvSpPr/>
                <p:nvPr/>
              </p:nvSpPr>
              <p:spPr>
                <a:xfrm>
                  <a:off x="0" y="42444"/>
                  <a:ext cx="2222945" cy="1951074"/>
                </a:xfrm>
                <a:custGeom>
                  <a:avLst/>
                  <a:gdLst>
                    <a:gd name="txL" fmla="*/ 0 w 2174837"/>
                    <a:gd name="txT" fmla="*/ 0 h 1894257"/>
                    <a:gd name="txR" fmla="*/ 2174837 w 2174837"/>
                    <a:gd name="txB" fmla="*/ 1894257 h 1894257"/>
                  </a:gdLst>
                  <a:ahLst/>
                  <a:cxnLst>
                    <a:cxn ang="0">
                      <a:pos x="2174837" y="1358229"/>
                    </a:cxn>
                    <a:cxn ang="0">
                      <a:pos x="2174837" y="1894257"/>
                    </a:cxn>
                    <a:cxn ang="0">
                      <a:pos x="0" y="7186"/>
                    </a:cxn>
                    <a:cxn ang="0">
                      <a:pos x="50544" y="0"/>
                    </a:cxn>
                    <a:cxn ang="0">
                      <a:pos x="2174837" y="1358229"/>
                    </a:cxn>
                  </a:cxnLst>
                  <a:rect l="txL" t="txT" r="txR" b="txB"/>
                  <a:pathLst>
                    <a:path w="2174837" h="1894257">
                      <a:moveTo>
                        <a:pt x="2174837" y="1358229"/>
                      </a:moveTo>
                      <a:lnTo>
                        <a:pt x="2174837" y="1894257"/>
                      </a:lnTo>
                      <a:lnTo>
                        <a:pt x="0" y="7186"/>
                      </a:lnTo>
                      <a:lnTo>
                        <a:pt x="50544" y="0"/>
                      </a:lnTo>
                      <a:lnTo>
                        <a:pt x="2174837" y="1358229"/>
                      </a:lnTo>
                      <a:close/>
                    </a:path>
                  </a:pathLst>
                </a:custGeom>
                <a:gradFill rotWithShape="1">
                  <a:gsLst>
                    <a:gs pos="0">
                      <a:srgbClr val="A5A5A5">
                        <a:alpha val="100000"/>
                      </a:srgbClr>
                    </a:gs>
                    <a:gs pos="54999">
                      <a:srgbClr val="D8D8D8">
                        <a:alpha val="100000"/>
                      </a:srgbClr>
                    </a:gs>
                    <a:gs pos="100000">
                      <a:srgbClr val="F2F2F2">
                        <a:alpha val="100000"/>
                      </a:srgbClr>
                    </a:gs>
                  </a:gsLst>
                  <a:lin ang="0" scaled="1"/>
                  <a:tileRect/>
                </a:gradFill>
                <a:ln w="3175" cap="flat" cmpd="sng">
                  <a:solidFill>
                    <a:schemeClr val="bg1"/>
                  </a:solidFill>
                  <a:prstDash val="solid"/>
                  <a:miter/>
                  <a:headEnd type="none" w="med" len="med"/>
                  <a:tailEnd type="none" w="med" len="med"/>
                </a:ln>
              </p:spPr>
              <p:txBody>
                <a:bodyPr vert="horz" wrap="square" anchor="ctr"/>
                <a:p>
                  <a:pPr marL="0" lvl="0" indent="0" algn="ctr" eaLnBrk="1" latinLnBrk="0" hangingPunct="1">
                    <a:lnSpc>
                      <a:spcPct val="100000"/>
                    </a:lnSpc>
                  </a:pPr>
                  <a:endParaRPr sz="1350">
                    <a:solidFill>
                      <a:srgbClr val="FFFFFF"/>
                    </a:solidFill>
                    <a:latin typeface="微软雅黑" panose="020B0503020204020204" pitchFamily="34" charset="-122"/>
                    <a:ea typeface="宋体" panose="02010600030101010101" pitchFamily="2" charset="-122"/>
                    <a:sym typeface="微软雅黑" panose="020B0503020204020204" pitchFamily="34" charset="-122"/>
                  </a:endParaRPr>
                </a:p>
              </p:txBody>
            </p:sp>
            <p:sp>
              <p:nvSpPr>
                <p:cNvPr id="27660" name="任意多边形 42"/>
                <p:cNvSpPr/>
                <p:nvPr/>
              </p:nvSpPr>
              <p:spPr>
                <a:xfrm>
                  <a:off x="2210518" y="0"/>
                  <a:ext cx="2135791" cy="2004029"/>
                </a:xfrm>
                <a:custGeom>
                  <a:avLst/>
                  <a:gdLst>
                    <a:gd name="txL" fmla="*/ 0 w 2075588"/>
                    <a:gd name="txT" fmla="*/ 0 h 1952120"/>
                    <a:gd name="txR" fmla="*/ 2075588 w 2075588"/>
                    <a:gd name="txB" fmla="*/ 1952120 h 1952120"/>
                  </a:gdLst>
                  <a:ahLst/>
                  <a:cxnLst>
                    <a:cxn ang="0">
                      <a:pos x="0" y="1395072"/>
                    </a:cxn>
                    <a:cxn ang="0">
                      <a:pos x="0" y="1952120"/>
                    </a:cxn>
                    <a:cxn ang="0">
                      <a:pos x="2075588" y="3883"/>
                    </a:cxn>
                    <a:cxn ang="0">
                      <a:pos x="2020040" y="0"/>
                    </a:cxn>
                    <a:cxn ang="0">
                      <a:pos x="0" y="1395072"/>
                    </a:cxn>
                  </a:cxnLst>
                  <a:rect l="txL" t="txT" r="txR" b="txB"/>
                  <a:pathLst>
                    <a:path w="2075588" h="1952120">
                      <a:moveTo>
                        <a:pt x="0" y="1395072"/>
                      </a:moveTo>
                      <a:lnTo>
                        <a:pt x="0" y="1952120"/>
                      </a:lnTo>
                      <a:lnTo>
                        <a:pt x="2075588" y="3883"/>
                      </a:lnTo>
                      <a:cubicBezTo>
                        <a:pt x="2073905" y="9299"/>
                        <a:pt x="2021723" y="19746"/>
                        <a:pt x="2020040" y="0"/>
                      </a:cubicBezTo>
                      <a:lnTo>
                        <a:pt x="0" y="1395072"/>
                      </a:lnTo>
                      <a:close/>
                    </a:path>
                  </a:pathLst>
                </a:custGeom>
                <a:gradFill rotWithShape="1">
                  <a:gsLst>
                    <a:gs pos="0">
                      <a:srgbClr val="A5A5A5">
                        <a:alpha val="100000"/>
                      </a:srgbClr>
                    </a:gs>
                    <a:gs pos="54999">
                      <a:srgbClr val="D8D8D8">
                        <a:alpha val="100000"/>
                      </a:srgbClr>
                    </a:gs>
                    <a:gs pos="100000">
                      <a:srgbClr val="F2F2F2">
                        <a:alpha val="100000"/>
                      </a:srgbClr>
                    </a:gs>
                  </a:gsLst>
                  <a:lin ang="0" scaled="1"/>
                  <a:tileRect/>
                </a:gradFill>
                <a:ln w="3175" cap="flat" cmpd="sng">
                  <a:solidFill>
                    <a:schemeClr val="bg1"/>
                  </a:solidFill>
                  <a:prstDash val="solid"/>
                  <a:miter/>
                  <a:headEnd type="none" w="med" len="med"/>
                  <a:tailEnd type="none" w="med" len="med"/>
                </a:ln>
              </p:spPr>
              <p:txBody>
                <a:bodyPr vert="horz" wrap="square" anchor="ctr"/>
                <a:p>
                  <a:pPr marL="0" lvl="0" indent="0" algn="ctr" eaLnBrk="1" latinLnBrk="0" hangingPunct="1">
                    <a:lnSpc>
                      <a:spcPct val="100000"/>
                    </a:lnSpc>
                  </a:pPr>
                  <a:endParaRPr sz="1350">
                    <a:solidFill>
                      <a:srgbClr val="FFFFFF"/>
                    </a:solidFill>
                    <a:latin typeface="微软雅黑" panose="020B0503020204020204" pitchFamily="34" charset="-122"/>
                    <a:ea typeface="宋体" panose="02010600030101010101" pitchFamily="2" charset="-122"/>
                    <a:sym typeface="微软雅黑" panose="020B0503020204020204" pitchFamily="34" charset="-122"/>
                  </a:endParaRPr>
                </a:p>
              </p:txBody>
            </p:sp>
          </p:grpSp>
          <p:grpSp>
            <p:nvGrpSpPr>
              <p:cNvPr id="27661" name="组合 38"/>
              <p:cNvGrpSpPr/>
              <p:nvPr/>
            </p:nvGrpSpPr>
            <p:grpSpPr>
              <a:xfrm>
                <a:off x="20665" y="5343"/>
                <a:ext cx="4320478" cy="2058476"/>
                <a:chOff x="0" y="0"/>
                <a:chExt cx="4320478" cy="2058476"/>
              </a:xfrm>
            </p:grpSpPr>
            <p:sp>
              <p:nvSpPr>
                <p:cNvPr id="27662" name="任意多边形 39"/>
                <p:cNvSpPr/>
                <p:nvPr/>
              </p:nvSpPr>
              <p:spPr>
                <a:xfrm>
                  <a:off x="0" y="47612"/>
                  <a:ext cx="2189854" cy="2002735"/>
                </a:xfrm>
                <a:custGeom>
                  <a:avLst/>
                  <a:gdLst>
                    <a:gd name="txL" fmla="*/ 0 w 2154620"/>
                    <a:gd name="txT" fmla="*/ 0 h 1944414"/>
                    <a:gd name="txR" fmla="*/ 2154620 w 2154620"/>
                    <a:gd name="txB" fmla="*/ 1944414 h 1944414"/>
                  </a:gdLst>
                  <a:ahLst/>
                  <a:cxnLst>
                    <a:cxn ang="0">
                      <a:pos x="2154620" y="1408386"/>
                    </a:cxn>
                    <a:cxn ang="0">
                      <a:pos x="2154620" y="1944414"/>
                    </a:cxn>
                    <a:cxn ang="0">
                      <a:pos x="0" y="157655"/>
                    </a:cxn>
                    <a:cxn ang="0">
                      <a:pos x="0" y="0"/>
                    </a:cxn>
                    <a:cxn ang="0">
                      <a:pos x="2154620" y="1408386"/>
                    </a:cxn>
                  </a:cxnLst>
                  <a:rect l="txL" t="txT" r="txR" b="txB"/>
                  <a:pathLst>
                    <a:path w="2154620" h="1944414">
                      <a:moveTo>
                        <a:pt x="2154620" y="1408386"/>
                      </a:moveTo>
                      <a:lnTo>
                        <a:pt x="2154620" y="1944414"/>
                      </a:lnTo>
                      <a:lnTo>
                        <a:pt x="0" y="157655"/>
                      </a:lnTo>
                      <a:lnTo>
                        <a:pt x="0" y="0"/>
                      </a:lnTo>
                      <a:lnTo>
                        <a:pt x="2154620" y="1408386"/>
                      </a:lnTo>
                      <a:close/>
                    </a:path>
                  </a:pathLst>
                </a:custGeom>
                <a:gradFill rotWithShape="1">
                  <a:gsLst>
                    <a:gs pos="0">
                      <a:srgbClr val="A5A5A5">
                        <a:alpha val="100000"/>
                      </a:srgbClr>
                    </a:gs>
                    <a:gs pos="54999">
                      <a:srgbClr val="D8D8D8">
                        <a:alpha val="100000"/>
                      </a:srgbClr>
                    </a:gs>
                    <a:gs pos="100000">
                      <a:srgbClr val="F2F2F2">
                        <a:alpha val="100000"/>
                      </a:srgbClr>
                    </a:gs>
                  </a:gsLst>
                  <a:lin ang="0" scaled="1"/>
                  <a:tileRect/>
                </a:gradFill>
                <a:ln w="3175" cap="flat" cmpd="sng">
                  <a:solidFill>
                    <a:schemeClr val="bg1"/>
                  </a:solidFill>
                  <a:prstDash val="solid"/>
                  <a:miter/>
                  <a:headEnd type="none" w="med" len="med"/>
                  <a:tailEnd type="none" w="med" len="med"/>
                </a:ln>
              </p:spPr>
              <p:txBody>
                <a:bodyPr vert="horz" wrap="square" anchor="ctr"/>
                <a:p>
                  <a:pPr marL="0" lvl="0" indent="0" algn="ctr" eaLnBrk="1" latinLnBrk="0" hangingPunct="1">
                    <a:lnSpc>
                      <a:spcPct val="100000"/>
                    </a:lnSpc>
                  </a:pPr>
                  <a:endParaRPr sz="1350">
                    <a:solidFill>
                      <a:srgbClr val="FFFFFF"/>
                    </a:solidFill>
                    <a:latin typeface="微软雅黑" panose="020B0503020204020204" pitchFamily="34" charset="-122"/>
                    <a:ea typeface="宋体" panose="02010600030101010101" pitchFamily="2" charset="-122"/>
                    <a:sym typeface="微软雅黑" panose="020B0503020204020204" pitchFamily="34" charset="-122"/>
                  </a:endParaRPr>
                </a:p>
              </p:txBody>
            </p:sp>
            <p:sp>
              <p:nvSpPr>
                <p:cNvPr id="27663" name="任意多边形 40"/>
                <p:cNvSpPr/>
                <p:nvPr/>
              </p:nvSpPr>
              <p:spPr>
                <a:xfrm>
                  <a:off x="2192007" y="0"/>
                  <a:ext cx="2128471" cy="2058476"/>
                </a:xfrm>
                <a:custGeom>
                  <a:avLst/>
                  <a:gdLst>
                    <a:gd name="txL" fmla="*/ 0 w 2068445"/>
                    <a:gd name="txT" fmla="*/ 0 h 2005157"/>
                    <a:gd name="txR" fmla="*/ 2068445 w 2068445"/>
                    <a:gd name="txB" fmla="*/ 2005157 h 2005157"/>
                  </a:gdLst>
                  <a:ahLst/>
                  <a:cxnLst>
                    <a:cxn ang="0">
                      <a:pos x="221" y="1462025"/>
                    </a:cxn>
                    <a:cxn ang="0">
                      <a:pos x="222" y="2005157"/>
                    </a:cxn>
                    <a:cxn ang="0">
                      <a:pos x="2056836" y="175504"/>
                    </a:cxn>
                    <a:cxn ang="0">
                      <a:pos x="2068445" y="0"/>
                    </a:cxn>
                    <a:cxn ang="0">
                      <a:pos x="221" y="1462025"/>
                    </a:cxn>
                  </a:cxnLst>
                  <a:rect l="txL" t="txT" r="txR" b="txB"/>
                  <a:pathLst>
                    <a:path w="2068445" h="2005157">
                      <a:moveTo>
                        <a:pt x="221" y="1462025"/>
                      </a:moveTo>
                      <a:cubicBezTo>
                        <a:pt x="993" y="1647708"/>
                        <a:pt x="-550" y="1819474"/>
                        <a:pt x="222" y="2005157"/>
                      </a:cubicBezTo>
                      <a:lnTo>
                        <a:pt x="2056836" y="175504"/>
                      </a:lnTo>
                      <a:lnTo>
                        <a:pt x="2068445" y="0"/>
                      </a:lnTo>
                      <a:lnTo>
                        <a:pt x="221" y="1462025"/>
                      </a:lnTo>
                      <a:close/>
                    </a:path>
                  </a:pathLst>
                </a:custGeom>
                <a:gradFill rotWithShape="1">
                  <a:gsLst>
                    <a:gs pos="0">
                      <a:srgbClr val="A5A5A5">
                        <a:alpha val="100000"/>
                      </a:srgbClr>
                    </a:gs>
                    <a:gs pos="54999">
                      <a:srgbClr val="D8D8D8">
                        <a:alpha val="100000"/>
                      </a:srgbClr>
                    </a:gs>
                    <a:gs pos="100000">
                      <a:srgbClr val="F2F2F2">
                        <a:alpha val="100000"/>
                      </a:srgbClr>
                    </a:gs>
                  </a:gsLst>
                  <a:lin ang="0" scaled="1"/>
                  <a:tileRect/>
                </a:gradFill>
                <a:ln w="3175" cap="flat" cmpd="sng">
                  <a:solidFill>
                    <a:schemeClr val="bg1"/>
                  </a:solidFill>
                  <a:prstDash val="solid"/>
                  <a:miter/>
                  <a:headEnd type="none" w="med" len="med"/>
                  <a:tailEnd type="none" w="med" len="med"/>
                </a:ln>
              </p:spPr>
              <p:txBody>
                <a:bodyPr vert="horz" wrap="square" anchor="ctr"/>
                <a:p>
                  <a:pPr marL="0" lvl="0" indent="0" algn="ctr" eaLnBrk="1" latinLnBrk="0" hangingPunct="1">
                    <a:lnSpc>
                      <a:spcPct val="100000"/>
                    </a:lnSpc>
                  </a:pPr>
                  <a:endParaRPr sz="1350">
                    <a:solidFill>
                      <a:srgbClr val="FFFFFF"/>
                    </a:solidFill>
                    <a:latin typeface="微软雅黑" panose="020B0503020204020204" pitchFamily="34" charset="-122"/>
                    <a:ea typeface="宋体" panose="02010600030101010101" pitchFamily="2" charset="-122"/>
                    <a:sym typeface="微软雅黑" panose="020B0503020204020204" pitchFamily="34" charset="-122"/>
                  </a:endParaRPr>
                </a:p>
              </p:txBody>
            </p:sp>
          </p:grpSp>
        </p:grpSp>
        <p:sp>
          <p:nvSpPr>
            <p:cNvPr id="27664" name="TextBox 11"/>
            <p:cNvSpPr/>
            <p:nvPr/>
          </p:nvSpPr>
          <p:spPr>
            <a:xfrm flipH="1">
              <a:off x="6118" y="6313"/>
              <a:ext cx="1636" cy="740"/>
            </a:xfrm>
            <a:prstGeom prst="rect">
              <a:avLst/>
            </a:prstGeom>
            <a:noFill/>
            <a:ln w="9525">
              <a:noFill/>
            </a:ln>
          </p:spPr>
          <p:txBody>
            <a:bodyPr vert="horz" wrap="square" anchor="t">
              <a:spAutoFit/>
            </a:bodyPr>
            <a:p>
              <a:pPr marL="0" lvl="0" indent="0" algn="ctr" eaLnBrk="1" latinLnBrk="0" hangingPunct="1">
                <a:lnSpc>
                  <a:spcPct val="100000"/>
                </a:lnSpc>
              </a:pPr>
              <a:r>
                <a:rPr lang="zh-CN" altLang="en-US" sz="12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智能个人助理</a:t>
              </a:r>
              <a:endParaRPr lang="zh-CN" altLang="en-US" sz="12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665" name="TextBox 11"/>
            <p:cNvSpPr/>
            <p:nvPr/>
          </p:nvSpPr>
          <p:spPr>
            <a:xfrm flipH="1">
              <a:off x="4929" y="5670"/>
              <a:ext cx="1636" cy="452"/>
            </a:xfrm>
            <a:prstGeom prst="rect">
              <a:avLst/>
            </a:prstGeom>
            <a:noFill/>
            <a:ln w="9525">
              <a:noFill/>
            </a:ln>
          </p:spPr>
          <p:txBody>
            <a:bodyPr vert="horz" wrap="square" anchor="t">
              <a:spAutoFit/>
            </a:bodyPr>
            <a:p>
              <a:pPr marL="0" lvl="0" indent="0" algn="ctr" eaLnBrk="1" latinLnBrk="0" hangingPunct="1">
                <a:lnSpc>
                  <a:spcPct val="100000"/>
                </a:lnSpc>
              </a:pPr>
              <a:r>
                <a:rPr lang="zh-CN" altLang="en-US" sz="12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智能客服</a:t>
              </a:r>
              <a:endParaRPr lang="zh-CN" altLang="en-US" sz="12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666" name="TextBox 11"/>
            <p:cNvSpPr/>
            <p:nvPr/>
          </p:nvSpPr>
          <p:spPr>
            <a:xfrm flipH="1">
              <a:off x="7298" y="5670"/>
              <a:ext cx="1636" cy="452"/>
            </a:xfrm>
            <a:prstGeom prst="rect">
              <a:avLst/>
            </a:prstGeom>
            <a:noFill/>
            <a:ln w="9525">
              <a:noFill/>
            </a:ln>
          </p:spPr>
          <p:txBody>
            <a:bodyPr vert="horz" wrap="square" anchor="t">
              <a:spAutoFit/>
            </a:bodyPr>
            <a:p>
              <a:pPr marL="0" lvl="0" indent="0" algn="ctr" eaLnBrk="1" latinLnBrk="0" hangingPunct="1">
                <a:lnSpc>
                  <a:spcPct val="100000"/>
                </a:lnSpc>
              </a:pPr>
              <a:r>
                <a:rPr lang="zh-CN" altLang="en-US" sz="12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搜索引擎</a:t>
              </a:r>
              <a:endParaRPr lang="zh-CN" altLang="en-US" sz="12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667" name="TextBox 11"/>
            <p:cNvSpPr/>
            <p:nvPr/>
          </p:nvSpPr>
          <p:spPr>
            <a:xfrm flipH="1">
              <a:off x="6118" y="5149"/>
              <a:ext cx="1635" cy="452"/>
            </a:xfrm>
            <a:prstGeom prst="rect">
              <a:avLst/>
            </a:prstGeom>
            <a:noFill/>
            <a:ln w="9525">
              <a:noFill/>
            </a:ln>
          </p:spPr>
          <p:txBody>
            <a:bodyPr vert="horz" wrap="square" anchor="t">
              <a:spAutoFit/>
            </a:bodyPr>
            <a:p>
              <a:pPr marL="0" lvl="0" indent="0" algn="ctr" eaLnBrk="1" latinLnBrk="0" hangingPunct="1">
                <a:lnSpc>
                  <a:spcPct val="100000"/>
                </a:lnSpc>
              </a:pPr>
              <a:r>
                <a:rPr lang="zh-CN" altLang="en-US" sz="12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专家级顾问</a:t>
              </a:r>
              <a:endParaRPr lang="zh-CN" altLang="en-US" sz="12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amond(in)">
                                      <p:cBhvr>
                                        <p:cTn id="7" dur="2000"/>
                                        <p:tgtEl>
                                          <p:spTgt spid="5"/>
                                        </p:tgtEl>
                                      </p:cBhvr>
                                    </p:animEffect>
                                  </p:childTnLst>
                                </p:cTn>
                              </p:par>
                            </p:childTnLst>
                          </p:cTn>
                        </p:par>
                        <p:par>
                          <p:cTn id="8" fill="hold">
                            <p:stCondLst>
                              <p:cond delay="2000"/>
                            </p:stCondLst>
                            <p:childTnLst>
                              <p:par>
                                <p:cTn id="9" presetID="2" presetClass="entr" presetSubtype="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Box 18"/>
          <p:cNvSpPr txBox="1">
            <a:spLocks noChangeArrowheads="1"/>
          </p:cNvSpPr>
          <p:nvPr/>
        </p:nvSpPr>
        <p:spPr bwMode="gray">
          <a:xfrm>
            <a:off x="511810" y="63500"/>
            <a:ext cx="4336415"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smtClean="0">
                <a:solidFill>
                  <a:schemeClr val="bg1"/>
                </a:solidFill>
                <a:latin typeface="微软雅黑" panose="020B0503020204020204" pitchFamily="34" charset="-122"/>
                <a:ea typeface="微软雅黑" panose="020B0503020204020204" pitchFamily="34" charset="-122"/>
              </a:rPr>
              <a:t>盈利模式</a:t>
            </a:r>
            <a:r>
              <a:rPr lang="en-US" altLang="zh-CN" sz="2000" dirty="0" smtClean="0">
                <a:solidFill>
                  <a:schemeClr val="bg1"/>
                </a:solidFill>
                <a:latin typeface="微软雅黑" panose="020B0503020204020204" pitchFamily="34" charset="-122"/>
                <a:ea typeface="微软雅黑" panose="020B0503020204020204" pitchFamily="34" charset="-122"/>
              </a:rPr>
              <a:t>/0</a:t>
            </a:r>
            <a:r>
              <a:rPr lang="en-US" sz="2000" dirty="0" smtClean="0">
                <a:solidFill>
                  <a:schemeClr val="bg1"/>
                </a:solidFill>
                <a:latin typeface="微软雅黑" panose="020B0503020204020204" pitchFamily="34" charset="-122"/>
                <a:ea typeface="微软雅黑" panose="020B0503020204020204" pitchFamily="34" charset="-122"/>
              </a:rPr>
              <a:t>2</a:t>
            </a:r>
            <a:r>
              <a:rPr lang="zh-CN" altLang="en-US" sz="2000" dirty="0" smtClean="0">
                <a:solidFill>
                  <a:schemeClr val="bg1"/>
                </a:solidFill>
                <a:latin typeface="微软雅黑" panose="020B0503020204020204" pitchFamily="34" charset="-122"/>
                <a:ea typeface="微软雅黑" panose="020B0503020204020204" pitchFamily="34" charset="-122"/>
              </a:rPr>
              <a:t>基本原则及路径规划</a:t>
            </a:r>
            <a:endParaRPr lang="zh-CN" altLang="en-US" sz="2000" dirty="0" smtClean="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sp>
        <p:nvSpPr>
          <p:cNvPr id="7" name="矩形 6"/>
          <p:cNvSpPr/>
          <p:nvPr/>
        </p:nvSpPr>
        <p:spPr>
          <a:xfrm>
            <a:off x="1" y="2861421"/>
            <a:ext cx="9145588" cy="6539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2343" tIns="46172" rIns="92343" bIns="46172" rtlCol="0" anchor="ctr"/>
          <a:lstStyle/>
          <a:p>
            <a:pPr algn="ctr"/>
            <a:endParaRPr lang="zh-CN" altLang="en-US">
              <a:latin typeface="+mj-ea"/>
              <a:ea typeface="+mj-ea"/>
            </a:endParaRPr>
          </a:p>
        </p:txBody>
      </p:sp>
      <p:grpSp>
        <p:nvGrpSpPr>
          <p:cNvPr id="8" name="组合 7"/>
          <p:cNvGrpSpPr/>
          <p:nvPr/>
        </p:nvGrpSpPr>
        <p:grpSpPr>
          <a:xfrm>
            <a:off x="706755" y="2158365"/>
            <a:ext cx="1431925" cy="1430020"/>
            <a:chOff x="1466675" y="3784103"/>
            <a:chExt cx="1301392" cy="1301862"/>
          </a:xfrm>
        </p:grpSpPr>
        <p:grpSp>
          <p:nvGrpSpPr>
            <p:cNvPr id="9" name="组合 8"/>
            <p:cNvGrpSpPr/>
            <p:nvPr/>
          </p:nvGrpSpPr>
          <p:grpSpPr>
            <a:xfrm>
              <a:off x="1466675" y="3784103"/>
              <a:ext cx="1301392" cy="1301862"/>
              <a:chOff x="4345444" y="2542859"/>
              <a:chExt cx="1810550" cy="1811205"/>
            </a:xfrm>
          </p:grpSpPr>
          <p:grpSp>
            <p:nvGrpSpPr>
              <p:cNvPr id="11" name="组合 10"/>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13" name="同心圆 12"/>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mj-ea"/>
                    <a:ea typeface="+mj-ea"/>
                  </a:endParaRPr>
                </a:p>
              </p:txBody>
            </p:sp>
            <p:sp>
              <p:nvSpPr>
                <p:cNvPr id="14" name="椭圆 13"/>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j-ea"/>
                    <a:ea typeface="+mj-ea"/>
                  </a:endParaRPr>
                </a:p>
              </p:txBody>
            </p:sp>
          </p:grpSp>
          <p:sp>
            <p:nvSpPr>
              <p:cNvPr id="12" name="椭圆 11"/>
              <p:cNvSpPr/>
              <p:nvPr/>
            </p:nvSpPr>
            <p:spPr>
              <a:xfrm>
                <a:off x="4565570" y="2763062"/>
                <a:ext cx="1370298" cy="137079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j-ea"/>
                  <a:ea typeface="+mj-ea"/>
                </a:endParaRPr>
              </a:p>
            </p:txBody>
          </p:sp>
        </p:grpSp>
        <p:sp>
          <p:nvSpPr>
            <p:cNvPr id="10" name="TextBox 97"/>
            <p:cNvSpPr txBox="1"/>
            <p:nvPr/>
          </p:nvSpPr>
          <p:spPr>
            <a:xfrm>
              <a:off x="1692267" y="4312772"/>
              <a:ext cx="850204" cy="288468"/>
            </a:xfrm>
            <a:prstGeom prst="rect">
              <a:avLst/>
            </a:prstGeom>
            <a:noFill/>
          </p:spPr>
          <p:txBody>
            <a:bodyPr wrap="square" lIns="138192" tIns="69096" rIns="138192" bIns="69096" rtlCol="0">
              <a:spAutoFit/>
            </a:bodyPr>
            <a:lstStyle/>
            <a:p>
              <a:r>
                <a:rPr lang="zh-CN" altLang="en-US" sz="1100" dirty="0" smtClean="0">
                  <a:solidFill>
                    <a:schemeClr val="bg1"/>
                  </a:solidFill>
                  <a:latin typeface="+mj-ea"/>
                  <a:ea typeface="+mj-ea"/>
                </a:rPr>
                <a:t>智能客服</a:t>
              </a:r>
              <a:endParaRPr lang="zh-CN" altLang="en-US" sz="1100" dirty="0">
                <a:solidFill>
                  <a:schemeClr val="bg1"/>
                </a:solidFill>
                <a:latin typeface="+mj-ea"/>
                <a:ea typeface="+mj-ea"/>
              </a:endParaRPr>
            </a:p>
          </p:txBody>
        </p:sp>
      </p:grpSp>
      <p:grpSp>
        <p:nvGrpSpPr>
          <p:cNvPr id="22" name="组合 21"/>
          <p:cNvGrpSpPr/>
          <p:nvPr/>
        </p:nvGrpSpPr>
        <p:grpSpPr>
          <a:xfrm>
            <a:off x="3938905" y="2484120"/>
            <a:ext cx="775970" cy="726440"/>
            <a:chOff x="4450933" y="3791953"/>
            <a:chExt cx="1319306" cy="1319782"/>
          </a:xfrm>
        </p:grpSpPr>
        <p:grpSp>
          <p:nvGrpSpPr>
            <p:cNvPr id="23" name="组合 22"/>
            <p:cNvGrpSpPr/>
            <p:nvPr/>
          </p:nvGrpSpPr>
          <p:grpSpPr>
            <a:xfrm>
              <a:off x="4450933" y="3791953"/>
              <a:ext cx="1319306" cy="1319782"/>
              <a:chOff x="4345444" y="2542859"/>
              <a:chExt cx="1810550" cy="1811205"/>
            </a:xfrm>
          </p:grpSpPr>
          <p:grpSp>
            <p:nvGrpSpPr>
              <p:cNvPr id="25" name="组合 24"/>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27" name="同心圆 26"/>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mj-ea"/>
                    <a:ea typeface="+mj-ea"/>
                  </a:endParaRPr>
                </a:p>
              </p:txBody>
            </p:sp>
            <p:sp>
              <p:nvSpPr>
                <p:cNvPr id="28" name="椭圆 27"/>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j-ea"/>
                    <a:ea typeface="+mj-ea"/>
                  </a:endParaRPr>
                </a:p>
              </p:txBody>
            </p:sp>
          </p:grpSp>
          <p:sp>
            <p:nvSpPr>
              <p:cNvPr id="26" name="椭圆 25"/>
              <p:cNvSpPr/>
              <p:nvPr/>
            </p:nvSpPr>
            <p:spPr>
              <a:xfrm>
                <a:off x="4565570" y="2763062"/>
                <a:ext cx="1370298" cy="1370793"/>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j-ea"/>
                  <a:ea typeface="+mj-ea"/>
                </a:endParaRPr>
              </a:p>
            </p:txBody>
          </p:sp>
        </p:grpSp>
        <p:sp>
          <p:nvSpPr>
            <p:cNvPr id="24" name="TextBox 111"/>
            <p:cNvSpPr txBox="1"/>
            <p:nvPr/>
          </p:nvSpPr>
          <p:spPr>
            <a:xfrm>
              <a:off x="4685212" y="4012301"/>
              <a:ext cx="1085027" cy="822556"/>
            </a:xfrm>
            <a:prstGeom prst="rect">
              <a:avLst/>
            </a:prstGeom>
            <a:noFill/>
          </p:spPr>
          <p:txBody>
            <a:bodyPr wrap="square" lIns="138192" tIns="69096" rIns="138192" bIns="69096" rtlCol="0">
              <a:spAutoFit/>
            </a:bodyPr>
            <a:lstStyle/>
            <a:p>
              <a:r>
                <a:rPr lang="zh-CN" altLang="en-US" sz="1000" dirty="0" smtClean="0">
                  <a:solidFill>
                    <a:schemeClr val="bg1"/>
                  </a:solidFill>
                  <a:latin typeface="+mj-ea"/>
                  <a:ea typeface="+mj-ea"/>
                </a:rPr>
                <a:t>企业应用</a:t>
              </a:r>
              <a:endParaRPr lang="zh-CN" altLang="en-US" sz="1000" dirty="0">
                <a:solidFill>
                  <a:schemeClr val="bg1"/>
                </a:solidFill>
                <a:latin typeface="+mj-ea"/>
                <a:ea typeface="+mj-ea"/>
              </a:endParaRPr>
            </a:p>
          </p:txBody>
        </p:sp>
      </p:grpSp>
      <p:grpSp>
        <p:nvGrpSpPr>
          <p:cNvPr id="29" name="组合 28"/>
          <p:cNvGrpSpPr/>
          <p:nvPr/>
        </p:nvGrpSpPr>
        <p:grpSpPr>
          <a:xfrm>
            <a:off x="2365942" y="2363791"/>
            <a:ext cx="987785" cy="987627"/>
            <a:chOff x="6119197" y="3942381"/>
            <a:chExt cx="1018558" cy="1018926"/>
          </a:xfrm>
        </p:grpSpPr>
        <p:grpSp>
          <p:nvGrpSpPr>
            <p:cNvPr id="30" name="组合 29"/>
            <p:cNvGrpSpPr/>
            <p:nvPr/>
          </p:nvGrpSpPr>
          <p:grpSpPr>
            <a:xfrm>
              <a:off x="6119197" y="3942381"/>
              <a:ext cx="1018558" cy="1018926"/>
              <a:chOff x="4345444" y="2542859"/>
              <a:chExt cx="1810550" cy="1811205"/>
            </a:xfrm>
          </p:grpSpPr>
          <p:grpSp>
            <p:nvGrpSpPr>
              <p:cNvPr id="32" name="组合 31"/>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34" name="同心圆 33"/>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mj-ea"/>
                    <a:ea typeface="+mj-ea"/>
                  </a:endParaRPr>
                </a:p>
              </p:txBody>
            </p:sp>
            <p:sp>
              <p:nvSpPr>
                <p:cNvPr id="35" name="椭圆 34"/>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j-ea"/>
                    <a:ea typeface="+mj-ea"/>
                  </a:endParaRPr>
                </a:p>
              </p:txBody>
            </p:sp>
          </p:grpSp>
          <p:sp>
            <p:nvSpPr>
              <p:cNvPr id="33" name="椭圆 32"/>
              <p:cNvSpPr/>
              <p:nvPr/>
            </p:nvSpPr>
            <p:spPr>
              <a:xfrm>
                <a:off x="4565570" y="2763062"/>
                <a:ext cx="1370298" cy="137079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j-ea"/>
                  <a:ea typeface="+mj-ea"/>
                </a:endParaRPr>
              </a:p>
            </p:txBody>
          </p:sp>
        </p:grpSp>
        <p:sp>
          <p:nvSpPr>
            <p:cNvPr id="31" name="TextBox 118"/>
            <p:cNvSpPr txBox="1"/>
            <p:nvPr/>
          </p:nvSpPr>
          <p:spPr>
            <a:xfrm>
              <a:off x="6211832" y="4241339"/>
              <a:ext cx="850205" cy="467103"/>
            </a:xfrm>
            <a:prstGeom prst="rect">
              <a:avLst/>
            </a:prstGeom>
            <a:noFill/>
          </p:spPr>
          <p:txBody>
            <a:bodyPr wrap="square" lIns="138192" tIns="69096" rIns="138192" bIns="69096" rtlCol="0">
              <a:spAutoFit/>
            </a:bodyPr>
            <a:lstStyle/>
            <a:p>
              <a:pPr algn="ctr"/>
              <a:r>
                <a:rPr lang="zh-CN" altLang="en-US" sz="1000" dirty="0" smtClean="0">
                  <a:solidFill>
                    <a:schemeClr val="bg1"/>
                  </a:solidFill>
                  <a:latin typeface="+mj-ea"/>
                  <a:ea typeface="+mj-ea"/>
                </a:rPr>
                <a:t>专家级行业顾问</a:t>
              </a:r>
              <a:endParaRPr lang="zh-CN" altLang="en-US" sz="1000" dirty="0">
                <a:solidFill>
                  <a:schemeClr val="bg1"/>
                </a:solidFill>
                <a:latin typeface="+mj-ea"/>
                <a:ea typeface="+mj-ea"/>
              </a:endParaRPr>
            </a:p>
          </p:txBody>
        </p:sp>
      </p:grpSp>
      <p:grpSp>
        <p:nvGrpSpPr>
          <p:cNvPr id="43" name="组合 42"/>
          <p:cNvGrpSpPr/>
          <p:nvPr/>
        </p:nvGrpSpPr>
        <p:grpSpPr>
          <a:xfrm>
            <a:off x="5480766" y="2440628"/>
            <a:ext cx="906755" cy="906611"/>
            <a:chOff x="8854229" y="3773382"/>
            <a:chExt cx="1356434" cy="1356924"/>
          </a:xfrm>
        </p:grpSpPr>
        <p:grpSp>
          <p:nvGrpSpPr>
            <p:cNvPr id="44" name="组合 43"/>
            <p:cNvGrpSpPr/>
            <p:nvPr/>
          </p:nvGrpSpPr>
          <p:grpSpPr>
            <a:xfrm>
              <a:off x="8854229" y="3773382"/>
              <a:ext cx="1356434" cy="1356924"/>
              <a:chOff x="4345444" y="2542859"/>
              <a:chExt cx="1810550" cy="1811205"/>
            </a:xfrm>
          </p:grpSpPr>
          <p:grpSp>
            <p:nvGrpSpPr>
              <p:cNvPr id="46" name="组合 45"/>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48" name="同心圆 47"/>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mj-ea"/>
                    <a:ea typeface="+mj-ea"/>
                  </a:endParaRPr>
                </a:p>
              </p:txBody>
            </p:sp>
            <p:sp>
              <p:nvSpPr>
                <p:cNvPr id="49" name="椭圆 48"/>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j-ea"/>
                    <a:ea typeface="+mj-ea"/>
                  </a:endParaRPr>
                </a:p>
              </p:txBody>
            </p:sp>
          </p:grpSp>
          <p:sp>
            <p:nvSpPr>
              <p:cNvPr id="47" name="椭圆 46"/>
              <p:cNvSpPr/>
              <p:nvPr/>
            </p:nvSpPr>
            <p:spPr>
              <a:xfrm>
                <a:off x="4565570" y="2763062"/>
                <a:ext cx="1370298" cy="1370793"/>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j-ea"/>
                  <a:ea typeface="+mj-ea"/>
                </a:endParaRPr>
              </a:p>
            </p:txBody>
          </p:sp>
        </p:grpSp>
        <p:sp>
          <p:nvSpPr>
            <p:cNvPr id="45" name="TextBox 132"/>
            <p:cNvSpPr txBox="1"/>
            <p:nvPr/>
          </p:nvSpPr>
          <p:spPr>
            <a:xfrm>
              <a:off x="9113098" y="4074480"/>
              <a:ext cx="1015119" cy="752720"/>
            </a:xfrm>
            <a:prstGeom prst="rect">
              <a:avLst/>
            </a:prstGeom>
            <a:noFill/>
          </p:spPr>
          <p:txBody>
            <a:bodyPr wrap="square" lIns="138192" tIns="69096" rIns="138192" bIns="69096" rtlCol="0">
              <a:spAutoFit/>
            </a:bodyPr>
            <a:lstStyle/>
            <a:p>
              <a:r>
                <a:rPr lang="zh-CN" altLang="en-US" sz="1200" dirty="0">
                  <a:solidFill>
                    <a:schemeClr val="bg1"/>
                  </a:solidFill>
                  <a:latin typeface="+mj-ea"/>
                </a:rPr>
                <a:t>通用系统</a:t>
              </a:r>
              <a:endParaRPr lang="zh-CN" altLang="en-US" sz="1200" dirty="0">
                <a:solidFill>
                  <a:schemeClr val="bg1"/>
                </a:solidFill>
                <a:latin typeface="+mj-ea"/>
              </a:endParaRPr>
            </a:p>
          </p:txBody>
        </p:sp>
      </p:grpSp>
      <p:grpSp>
        <p:nvGrpSpPr>
          <p:cNvPr id="50" name="组合 49"/>
          <p:cNvGrpSpPr/>
          <p:nvPr/>
        </p:nvGrpSpPr>
        <p:grpSpPr>
          <a:xfrm>
            <a:off x="7058945" y="2267888"/>
            <a:ext cx="1233232" cy="1233035"/>
            <a:chOff x="10559621" y="3529102"/>
            <a:chExt cx="1844818" cy="1845484"/>
          </a:xfrm>
        </p:grpSpPr>
        <p:grpSp>
          <p:nvGrpSpPr>
            <p:cNvPr id="51" name="组合 50"/>
            <p:cNvGrpSpPr/>
            <p:nvPr/>
          </p:nvGrpSpPr>
          <p:grpSpPr>
            <a:xfrm>
              <a:off x="10559621" y="3529102"/>
              <a:ext cx="1844818" cy="1845484"/>
              <a:chOff x="4345444" y="2542859"/>
              <a:chExt cx="1810550" cy="1811205"/>
            </a:xfrm>
          </p:grpSpPr>
          <p:grpSp>
            <p:nvGrpSpPr>
              <p:cNvPr id="53" name="组合 52"/>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55" name="同心圆 54"/>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mj-ea"/>
                    <a:ea typeface="+mj-ea"/>
                  </a:endParaRPr>
                </a:p>
              </p:txBody>
            </p:sp>
            <p:sp>
              <p:nvSpPr>
                <p:cNvPr id="56" name="椭圆 55"/>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j-ea"/>
                    <a:ea typeface="+mj-ea"/>
                  </a:endParaRPr>
                </a:p>
              </p:txBody>
            </p:sp>
          </p:grpSp>
          <p:sp>
            <p:nvSpPr>
              <p:cNvPr id="54" name="椭圆 53"/>
              <p:cNvSpPr/>
              <p:nvPr/>
            </p:nvSpPr>
            <p:spPr>
              <a:xfrm>
                <a:off x="4565570" y="2763062"/>
                <a:ext cx="1370298" cy="1370793"/>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j-ea"/>
                  <a:ea typeface="+mj-ea"/>
                </a:endParaRPr>
              </a:p>
            </p:txBody>
          </p:sp>
        </p:grpSp>
        <p:sp>
          <p:nvSpPr>
            <p:cNvPr id="52" name="TextBox 139"/>
            <p:cNvSpPr txBox="1"/>
            <p:nvPr/>
          </p:nvSpPr>
          <p:spPr>
            <a:xfrm>
              <a:off x="10990880" y="4028065"/>
              <a:ext cx="1275729" cy="865819"/>
            </a:xfrm>
            <a:prstGeom prst="rect">
              <a:avLst/>
            </a:prstGeom>
            <a:noFill/>
          </p:spPr>
          <p:txBody>
            <a:bodyPr wrap="square" lIns="138192" tIns="69096" rIns="138192" bIns="69096" rtlCol="0">
              <a:spAutoFit/>
            </a:bodyPr>
            <a:lstStyle/>
            <a:p>
              <a:r>
                <a:rPr lang="zh-CN" altLang="en-US" sz="1400" dirty="0" smtClean="0">
                  <a:solidFill>
                    <a:schemeClr val="bg1"/>
                  </a:solidFill>
                  <a:latin typeface="+mj-ea"/>
                  <a:ea typeface="+mj-ea"/>
                </a:rPr>
                <a:t>软硬件集成</a:t>
              </a:r>
              <a:endParaRPr lang="zh-CN" altLang="en-US" sz="1400" dirty="0">
                <a:solidFill>
                  <a:schemeClr val="bg1"/>
                </a:solidFill>
                <a:latin typeface="+mj-ea"/>
                <a:ea typeface="+mj-ea"/>
              </a:endParaRPr>
            </a:p>
          </p:txBody>
        </p:sp>
      </p:grpSp>
      <p:grpSp>
        <p:nvGrpSpPr>
          <p:cNvPr id="62" name="组合 61"/>
          <p:cNvGrpSpPr/>
          <p:nvPr/>
        </p:nvGrpSpPr>
        <p:grpSpPr>
          <a:xfrm>
            <a:off x="6878630" y="834368"/>
            <a:ext cx="1575314" cy="1395951"/>
            <a:chOff x="873900" y="1480794"/>
            <a:chExt cx="1166203" cy="1177587"/>
          </a:xfrm>
        </p:grpSpPr>
        <p:sp>
          <p:nvSpPr>
            <p:cNvPr id="63" name="TextBox 150"/>
            <p:cNvSpPr txBox="1"/>
            <p:nvPr/>
          </p:nvSpPr>
          <p:spPr>
            <a:xfrm>
              <a:off x="873900" y="1767302"/>
              <a:ext cx="1166203" cy="676014"/>
            </a:xfrm>
            <a:prstGeom prst="rect">
              <a:avLst/>
            </a:prstGeom>
            <a:noFill/>
          </p:spPr>
          <p:txBody>
            <a:bodyPr wrap="square" lIns="91431" tIns="45715" rIns="91431" bIns="45715" rtlCol="0">
              <a:spAutoFit/>
            </a:bodyPr>
            <a:lstStyle/>
            <a:p>
              <a:pPr algn="ctr">
                <a:lnSpc>
                  <a:spcPct val="130000"/>
                </a:lnSpc>
              </a:pPr>
              <a:r>
                <a:rPr lang="zh-CN" altLang="en-US" sz="900" dirty="0">
                  <a:solidFill>
                    <a:schemeClr val="tx1">
                      <a:lumMod val="65000"/>
                      <a:lumOff val="35000"/>
                    </a:schemeClr>
                  </a:solidFill>
                  <a:latin typeface="+mj-ea"/>
                  <a:ea typeface="+mj-ea"/>
                </a:rPr>
                <a:t>为现有应用提供基础计算能力平台，集成问答、搜索、翻译、语音识别、机器人、智能家居等。</a:t>
              </a:r>
              <a:endParaRPr lang="zh-CN" altLang="en-US" sz="900" dirty="0">
                <a:solidFill>
                  <a:schemeClr val="tx1">
                    <a:lumMod val="65000"/>
                    <a:lumOff val="35000"/>
                  </a:schemeClr>
                </a:solidFill>
                <a:latin typeface="+mj-ea"/>
                <a:ea typeface="+mj-ea"/>
              </a:endParaRPr>
            </a:p>
          </p:txBody>
        </p:sp>
        <p:grpSp>
          <p:nvGrpSpPr>
            <p:cNvPr id="64" name="组合 63"/>
            <p:cNvGrpSpPr/>
            <p:nvPr/>
          </p:nvGrpSpPr>
          <p:grpSpPr>
            <a:xfrm>
              <a:off x="947384" y="1480794"/>
              <a:ext cx="1008112" cy="1177587"/>
              <a:chOff x="947384" y="1480794"/>
              <a:chExt cx="1008112" cy="1177587"/>
            </a:xfrm>
          </p:grpSpPr>
          <p:cxnSp>
            <p:nvCxnSpPr>
              <p:cNvPr id="65" name="直接连接符 64"/>
              <p:cNvCxnSpPr/>
              <p:nvPr/>
            </p:nvCxnSpPr>
            <p:spPr>
              <a:xfrm flipV="1">
                <a:off x="1481601" y="2442357"/>
                <a:ext cx="0" cy="216024"/>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66" name="TextBox 153"/>
              <p:cNvSpPr txBox="1"/>
              <p:nvPr/>
            </p:nvSpPr>
            <p:spPr>
              <a:xfrm>
                <a:off x="947384" y="1480794"/>
                <a:ext cx="1008112" cy="308545"/>
              </a:xfrm>
              <a:prstGeom prst="rect">
                <a:avLst/>
              </a:prstGeom>
              <a:noFill/>
            </p:spPr>
            <p:txBody>
              <a:bodyPr wrap="square" lIns="91431" tIns="0" rIns="91431" bIns="0" rtlCol="0" anchor="t">
                <a:spAutoFit/>
              </a:bodyPr>
              <a:lstStyle/>
              <a:p>
                <a:pPr algn="ctr">
                  <a:lnSpc>
                    <a:spcPct val="150000"/>
                  </a:lnSpc>
                </a:pPr>
                <a:r>
                  <a:rPr lang="zh-CN" altLang="en-US" sz="1600" dirty="0" smtClean="0">
                    <a:solidFill>
                      <a:schemeClr val="tx1">
                        <a:lumMod val="65000"/>
                        <a:lumOff val="35000"/>
                      </a:schemeClr>
                    </a:solidFill>
                    <a:latin typeface="+mj-ea"/>
                    <a:ea typeface="+mj-ea"/>
                    <a:cs typeface="华文黑体" pitchFamily="2" charset="-122"/>
                  </a:rPr>
                  <a:t>应用扩展</a:t>
                </a:r>
                <a:endParaRPr lang="zh-CN" altLang="en-US" sz="1600" dirty="0">
                  <a:solidFill>
                    <a:schemeClr val="tx1">
                      <a:lumMod val="65000"/>
                      <a:lumOff val="35000"/>
                    </a:schemeClr>
                  </a:solidFill>
                  <a:latin typeface="+mj-ea"/>
                  <a:ea typeface="+mj-ea"/>
                  <a:cs typeface="华文黑体" pitchFamily="2" charset="-122"/>
                </a:endParaRPr>
              </a:p>
            </p:txBody>
          </p:sp>
        </p:grpSp>
      </p:grpSp>
      <p:grpSp>
        <p:nvGrpSpPr>
          <p:cNvPr id="67" name="组合 66"/>
          <p:cNvGrpSpPr/>
          <p:nvPr/>
        </p:nvGrpSpPr>
        <p:grpSpPr>
          <a:xfrm>
            <a:off x="3606978" y="1121373"/>
            <a:ext cx="1483758" cy="1266409"/>
            <a:chOff x="873900" y="1485731"/>
            <a:chExt cx="1166203" cy="981183"/>
          </a:xfrm>
        </p:grpSpPr>
        <p:sp>
          <p:nvSpPr>
            <p:cNvPr id="68" name="TextBox 155"/>
            <p:cNvSpPr txBox="1"/>
            <p:nvPr/>
          </p:nvSpPr>
          <p:spPr>
            <a:xfrm>
              <a:off x="873900" y="1767302"/>
              <a:ext cx="1166203" cy="483127"/>
            </a:xfrm>
            <a:prstGeom prst="rect">
              <a:avLst/>
            </a:prstGeom>
            <a:noFill/>
          </p:spPr>
          <p:txBody>
            <a:bodyPr wrap="square" lIns="91431" tIns="45715" rIns="91431" bIns="45715" rtlCol="0">
              <a:spAutoFit/>
            </a:bodyPr>
            <a:lstStyle/>
            <a:p>
              <a:pPr algn="ctr">
                <a:lnSpc>
                  <a:spcPct val="130000"/>
                </a:lnSpc>
              </a:pPr>
              <a:r>
                <a:rPr lang="zh-CN" altLang="en-US" sz="900" dirty="0">
                  <a:solidFill>
                    <a:schemeClr val="tx1">
                      <a:lumMod val="65000"/>
                      <a:lumOff val="35000"/>
                    </a:schemeClr>
                  </a:solidFill>
                  <a:latin typeface="+mj-ea"/>
                  <a:ea typeface="+mj-ea"/>
                </a:rPr>
                <a:t>对企业管理、招聘、财务、营销、资料等提供基于各场景的服务应用。</a:t>
              </a:r>
              <a:endParaRPr lang="zh-CN" altLang="en-US" sz="900" dirty="0">
                <a:solidFill>
                  <a:schemeClr val="tx1">
                    <a:lumMod val="65000"/>
                    <a:lumOff val="35000"/>
                  </a:schemeClr>
                </a:solidFill>
                <a:latin typeface="+mj-ea"/>
                <a:ea typeface="+mj-ea"/>
              </a:endParaRPr>
            </a:p>
          </p:txBody>
        </p:sp>
        <p:grpSp>
          <p:nvGrpSpPr>
            <p:cNvPr id="69" name="组合 68"/>
            <p:cNvGrpSpPr/>
            <p:nvPr/>
          </p:nvGrpSpPr>
          <p:grpSpPr>
            <a:xfrm>
              <a:off x="947384" y="1485731"/>
              <a:ext cx="1008112" cy="981183"/>
              <a:chOff x="947384" y="1485731"/>
              <a:chExt cx="1008112" cy="981183"/>
            </a:xfrm>
          </p:grpSpPr>
          <p:cxnSp>
            <p:nvCxnSpPr>
              <p:cNvPr id="70" name="直接连接符 69"/>
              <p:cNvCxnSpPr/>
              <p:nvPr/>
            </p:nvCxnSpPr>
            <p:spPr>
              <a:xfrm flipV="1">
                <a:off x="1481601" y="2250890"/>
                <a:ext cx="0" cy="216024"/>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71" name="TextBox 158"/>
              <p:cNvSpPr txBox="1"/>
              <p:nvPr/>
            </p:nvSpPr>
            <p:spPr>
              <a:xfrm>
                <a:off x="947384" y="1485731"/>
                <a:ext cx="1008112" cy="283382"/>
              </a:xfrm>
              <a:prstGeom prst="rect">
                <a:avLst/>
              </a:prstGeom>
              <a:noFill/>
            </p:spPr>
            <p:txBody>
              <a:bodyPr wrap="square" lIns="91431" tIns="0" rIns="91431" bIns="0" rtlCol="0" anchor="t">
                <a:spAutoFit/>
              </a:bodyPr>
              <a:lstStyle/>
              <a:p>
                <a:pPr algn="ctr">
                  <a:lnSpc>
                    <a:spcPct val="150000"/>
                  </a:lnSpc>
                </a:pPr>
                <a:r>
                  <a:rPr lang="zh-CN" altLang="en-US" sz="1600" dirty="0" smtClean="0">
                    <a:solidFill>
                      <a:schemeClr val="tx1">
                        <a:lumMod val="65000"/>
                        <a:lumOff val="35000"/>
                      </a:schemeClr>
                    </a:solidFill>
                    <a:latin typeface="+mj-ea"/>
                    <a:ea typeface="+mj-ea"/>
                    <a:cs typeface="华文黑体" pitchFamily="2" charset="-122"/>
                  </a:rPr>
                  <a:t>基于场景</a:t>
                </a:r>
                <a:endParaRPr lang="zh-CN" altLang="en-US" sz="1600" dirty="0">
                  <a:solidFill>
                    <a:schemeClr val="tx1">
                      <a:lumMod val="65000"/>
                      <a:lumOff val="35000"/>
                    </a:schemeClr>
                  </a:solidFill>
                  <a:latin typeface="+mj-ea"/>
                  <a:ea typeface="+mj-ea"/>
                  <a:cs typeface="华文黑体" pitchFamily="2" charset="-122"/>
                </a:endParaRPr>
              </a:p>
            </p:txBody>
          </p:sp>
        </p:grpSp>
      </p:grpSp>
      <p:grpSp>
        <p:nvGrpSpPr>
          <p:cNvPr id="72" name="组合 71"/>
          <p:cNvGrpSpPr/>
          <p:nvPr/>
        </p:nvGrpSpPr>
        <p:grpSpPr>
          <a:xfrm>
            <a:off x="640893" y="834303"/>
            <a:ext cx="1550647" cy="1250049"/>
            <a:chOff x="873900" y="1482286"/>
            <a:chExt cx="1166203" cy="997797"/>
          </a:xfrm>
        </p:grpSpPr>
        <p:sp>
          <p:nvSpPr>
            <p:cNvPr id="73" name="TextBox 160"/>
            <p:cNvSpPr txBox="1"/>
            <p:nvPr/>
          </p:nvSpPr>
          <p:spPr>
            <a:xfrm>
              <a:off x="873900" y="1767302"/>
              <a:ext cx="1166203" cy="639658"/>
            </a:xfrm>
            <a:prstGeom prst="rect">
              <a:avLst/>
            </a:prstGeom>
            <a:noFill/>
          </p:spPr>
          <p:txBody>
            <a:bodyPr wrap="square" lIns="91431" tIns="45715" rIns="91431" bIns="45715" rtlCol="0">
              <a:spAutoFit/>
            </a:bodyPr>
            <a:lstStyle/>
            <a:p>
              <a:pPr algn="ctr">
                <a:lnSpc>
                  <a:spcPct val="130000"/>
                </a:lnSpc>
              </a:pPr>
              <a:r>
                <a:rPr lang="zh-CN" altLang="en-US" sz="900" dirty="0">
                  <a:solidFill>
                    <a:schemeClr val="tx1">
                      <a:lumMod val="65000"/>
                      <a:lumOff val="35000"/>
                    </a:schemeClr>
                  </a:solidFill>
                  <a:latin typeface="+mj-ea"/>
                  <a:ea typeface="+mj-ea"/>
                </a:rPr>
                <a:t>尽快盈利，我们优先选择</a:t>
              </a:r>
              <a:r>
                <a:rPr lang="en-US" altLang="zh-CN" sz="900" dirty="0">
                  <a:solidFill>
                    <a:schemeClr val="tx1">
                      <a:lumMod val="65000"/>
                      <a:lumOff val="35000"/>
                    </a:schemeClr>
                  </a:solidFill>
                  <a:latin typeface="+mj-ea"/>
                  <a:ea typeface="+mj-ea"/>
                </a:rPr>
                <a:t>toB</a:t>
              </a:r>
              <a:r>
                <a:rPr lang="zh-CN" altLang="en-US" sz="900" dirty="0">
                  <a:solidFill>
                    <a:schemeClr val="tx1">
                      <a:lumMod val="65000"/>
                      <a:lumOff val="35000"/>
                    </a:schemeClr>
                  </a:solidFill>
                  <a:latin typeface="+mj-ea"/>
                  <a:ea typeface="+mj-ea"/>
                </a:rPr>
                <a:t>用户，直接面对企业、政府，提供智能客服服务，</a:t>
              </a:r>
              <a:r>
                <a:rPr lang="en-US" altLang="zh-CN" sz="900" dirty="0">
                  <a:solidFill>
                    <a:schemeClr val="tx1">
                      <a:lumMod val="65000"/>
                      <a:lumOff val="35000"/>
                    </a:schemeClr>
                  </a:solidFill>
                  <a:latin typeface="+mj-ea"/>
                  <a:ea typeface="+mj-ea"/>
                </a:rPr>
                <a:t>B</a:t>
              </a:r>
              <a:r>
                <a:rPr lang="zh-CN" altLang="en-US" sz="900" dirty="0">
                  <a:solidFill>
                    <a:schemeClr val="tx1">
                      <a:lumMod val="65000"/>
                      <a:lumOff val="35000"/>
                    </a:schemeClr>
                  </a:solidFill>
                  <a:latin typeface="+mj-ea"/>
                  <a:ea typeface="+mj-ea"/>
                </a:rPr>
                <a:t>端用户再去服务消费者。</a:t>
              </a:r>
              <a:endParaRPr lang="zh-CN" altLang="en-US" sz="900" dirty="0">
                <a:solidFill>
                  <a:schemeClr val="tx1">
                    <a:lumMod val="65000"/>
                    <a:lumOff val="35000"/>
                  </a:schemeClr>
                </a:solidFill>
                <a:latin typeface="+mj-ea"/>
                <a:ea typeface="+mj-ea"/>
              </a:endParaRPr>
            </a:p>
          </p:txBody>
        </p:sp>
        <p:grpSp>
          <p:nvGrpSpPr>
            <p:cNvPr id="74" name="组合 73"/>
            <p:cNvGrpSpPr/>
            <p:nvPr/>
          </p:nvGrpSpPr>
          <p:grpSpPr>
            <a:xfrm>
              <a:off x="991312" y="1482286"/>
              <a:ext cx="996777" cy="997797"/>
              <a:chOff x="991312" y="1482286"/>
              <a:chExt cx="996777" cy="997797"/>
            </a:xfrm>
          </p:grpSpPr>
          <p:cxnSp>
            <p:nvCxnSpPr>
              <p:cNvPr id="75" name="直接连接符 74"/>
              <p:cNvCxnSpPr/>
              <p:nvPr/>
            </p:nvCxnSpPr>
            <p:spPr>
              <a:xfrm flipV="1">
                <a:off x="1481601" y="2372072"/>
                <a:ext cx="0" cy="108011"/>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76" name="TextBox 163"/>
              <p:cNvSpPr txBox="1"/>
              <p:nvPr/>
            </p:nvSpPr>
            <p:spPr>
              <a:xfrm>
                <a:off x="991312" y="1482286"/>
                <a:ext cx="996777" cy="291952"/>
              </a:xfrm>
              <a:prstGeom prst="rect">
                <a:avLst/>
              </a:prstGeom>
              <a:noFill/>
            </p:spPr>
            <p:txBody>
              <a:bodyPr wrap="square" lIns="91431" tIns="0" rIns="91431" bIns="0" rtlCol="0" anchor="t">
                <a:spAutoFit/>
              </a:bodyPr>
              <a:lstStyle/>
              <a:p>
                <a:pPr algn="ctr">
                  <a:lnSpc>
                    <a:spcPct val="150000"/>
                  </a:lnSpc>
                </a:pPr>
                <a:r>
                  <a:rPr lang="zh-CN" altLang="en-US" sz="1600" dirty="0" smtClean="0">
                    <a:solidFill>
                      <a:schemeClr val="tx1">
                        <a:lumMod val="65000"/>
                        <a:lumOff val="35000"/>
                      </a:schemeClr>
                    </a:solidFill>
                    <a:latin typeface="+mj-ea"/>
                    <a:ea typeface="+mj-ea"/>
                    <a:cs typeface="华文黑体" pitchFamily="2" charset="-122"/>
                  </a:rPr>
                  <a:t>市场导向</a:t>
                </a:r>
                <a:endParaRPr lang="zh-CN" altLang="en-US" sz="1600" dirty="0">
                  <a:solidFill>
                    <a:schemeClr val="tx1">
                      <a:lumMod val="65000"/>
                      <a:lumOff val="35000"/>
                    </a:schemeClr>
                  </a:solidFill>
                  <a:latin typeface="+mj-ea"/>
                  <a:ea typeface="+mj-ea"/>
                  <a:cs typeface="华文黑体" pitchFamily="2" charset="-122"/>
                </a:endParaRPr>
              </a:p>
            </p:txBody>
          </p:sp>
        </p:grpSp>
      </p:grpSp>
      <p:grpSp>
        <p:nvGrpSpPr>
          <p:cNvPr id="82" name="组合 81"/>
          <p:cNvGrpSpPr/>
          <p:nvPr/>
        </p:nvGrpSpPr>
        <p:grpSpPr>
          <a:xfrm>
            <a:off x="1945005" y="3423920"/>
            <a:ext cx="1755775" cy="1335606"/>
            <a:chOff x="873900" y="1340833"/>
            <a:chExt cx="1166203" cy="1231565"/>
          </a:xfrm>
        </p:grpSpPr>
        <p:sp>
          <p:nvSpPr>
            <p:cNvPr id="83" name="TextBox 170"/>
            <p:cNvSpPr txBox="1"/>
            <p:nvPr/>
          </p:nvSpPr>
          <p:spPr>
            <a:xfrm>
              <a:off x="873900" y="1833453"/>
              <a:ext cx="1166203" cy="738945"/>
            </a:xfrm>
            <a:prstGeom prst="rect">
              <a:avLst/>
            </a:prstGeom>
            <a:noFill/>
          </p:spPr>
          <p:txBody>
            <a:bodyPr wrap="square" lIns="91431" tIns="45715" rIns="91431" bIns="45715" rtlCol="0">
              <a:spAutoFit/>
            </a:bodyPr>
            <a:lstStyle/>
            <a:p>
              <a:pPr algn="ctr">
                <a:lnSpc>
                  <a:spcPct val="130000"/>
                </a:lnSpc>
              </a:pPr>
              <a:r>
                <a:rPr lang="zh-CN" altLang="en-US" sz="900" dirty="0">
                  <a:solidFill>
                    <a:schemeClr val="tx1">
                      <a:lumMod val="65000"/>
                      <a:lumOff val="35000"/>
                    </a:schemeClr>
                  </a:solidFill>
                  <a:latin typeface="+mj-ea"/>
                  <a:ea typeface="+mj-ea"/>
                </a:rPr>
                <a:t>切入行业领域，进行行业合作，为专业性较强的律师、医生、金融、农业、旅游、儿童教育等提供专家级顾问服务。</a:t>
              </a:r>
              <a:endParaRPr lang="zh-CN" altLang="en-US" sz="900" dirty="0">
                <a:solidFill>
                  <a:schemeClr val="tx1">
                    <a:lumMod val="65000"/>
                    <a:lumOff val="35000"/>
                  </a:schemeClr>
                </a:solidFill>
                <a:latin typeface="+mj-ea"/>
                <a:ea typeface="+mj-ea"/>
              </a:endParaRPr>
            </a:p>
          </p:txBody>
        </p:sp>
        <p:grpSp>
          <p:nvGrpSpPr>
            <p:cNvPr id="84" name="组合 83"/>
            <p:cNvGrpSpPr/>
            <p:nvPr/>
          </p:nvGrpSpPr>
          <p:grpSpPr>
            <a:xfrm>
              <a:off x="947384" y="1340833"/>
              <a:ext cx="1008112" cy="537760"/>
              <a:chOff x="947384" y="1340833"/>
              <a:chExt cx="1008112" cy="537760"/>
            </a:xfrm>
          </p:grpSpPr>
          <p:cxnSp>
            <p:nvCxnSpPr>
              <p:cNvPr id="85" name="直接连接符 84"/>
              <p:cNvCxnSpPr/>
              <p:nvPr/>
            </p:nvCxnSpPr>
            <p:spPr>
              <a:xfrm>
                <a:off x="1481601" y="1340833"/>
                <a:ext cx="0" cy="200492"/>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86" name="TextBox 173"/>
              <p:cNvSpPr txBox="1"/>
              <p:nvPr/>
            </p:nvSpPr>
            <p:spPr>
              <a:xfrm>
                <a:off x="947384" y="1541325"/>
                <a:ext cx="1008112" cy="337268"/>
              </a:xfrm>
              <a:prstGeom prst="rect">
                <a:avLst/>
              </a:prstGeom>
              <a:noFill/>
            </p:spPr>
            <p:txBody>
              <a:bodyPr wrap="square" lIns="91431" tIns="0" rIns="91431" bIns="0" rtlCol="0" anchor="t">
                <a:spAutoFit/>
              </a:bodyPr>
              <a:lstStyle/>
              <a:p>
                <a:pPr algn="ctr">
                  <a:lnSpc>
                    <a:spcPct val="150000"/>
                  </a:lnSpc>
                </a:pPr>
                <a:r>
                  <a:rPr lang="zh-CN" altLang="en-US" sz="1600" dirty="0" smtClean="0">
                    <a:solidFill>
                      <a:schemeClr val="tx1">
                        <a:lumMod val="65000"/>
                        <a:lumOff val="35000"/>
                      </a:schemeClr>
                    </a:solidFill>
                    <a:latin typeface="+mj-ea"/>
                    <a:ea typeface="+mj-ea"/>
                    <a:cs typeface="华文黑体" pitchFamily="2" charset="-122"/>
                  </a:rPr>
                  <a:t>行业细分</a:t>
                </a:r>
                <a:endParaRPr lang="zh-CN" altLang="en-US" sz="1600" dirty="0">
                  <a:solidFill>
                    <a:schemeClr val="tx1">
                      <a:lumMod val="65000"/>
                      <a:lumOff val="35000"/>
                    </a:schemeClr>
                  </a:solidFill>
                  <a:latin typeface="+mj-ea"/>
                  <a:ea typeface="+mj-ea"/>
                  <a:cs typeface="华文黑体" pitchFamily="2" charset="-122"/>
                </a:endParaRPr>
              </a:p>
            </p:txBody>
          </p:sp>
        </p:grpSp>
      </p:grpSp>
      <p:grpSp>
        <p:nvGrpSpPr>
          <p:cNvPr id="87" name="组合 86"/>
          <p:cNvGrpSpPr/>
          <p:nvPr/>
        </p:nvGrpSpPr>
        <p:grpSpPr>
          <a:xfrm>
            <a:off x="5075851" y="3477962"/>
            <a:ext cx="1624546" cy="1335716"/>
            <a:chOff x="873900" y="1340833"/>
            <a:chExt cx="1166203" cy="1231413"/>
          </a:xfrm>
        </p:grpSpPr>
        <p:sp>
          <p:nvSpPr>
            <p:cNvPr id="88" name="TextBox 175"/>
            <p:cNvSpPr txBox="1"/>
            <p:nvPr/>
          </p:nvSpPr>
          <p:spPr>
            <a:xfrm>
              <a:off x="873900" y="1833453"/>
              <a:ext cx="1166203" cy="738793"/>
            </a:xfrm>
            <a:prstGeom prst="rect">
              <a:avLst/>
            </a:prstGeom>
            <a:noFill/>
          </p:spPr>
          <p:txBody>
            <a:bodyPr wrap="square" lIns="91431" tIns="45715" rIns="91431" bIns="45715" rtlCol="0">
              <a:spAutoFit/>
            </a:bodyPr>
            <a:lstStyle/>
            <a:p>
              <a:pPr algn="ctr">
                <a:lnSpc>
                  <a:spcPct val="130000"/>
                </a:lnSpc>
              </a:pPr>
              <a:r>
                <a:rPr lang="zh-CN" altLang="en-US" sz="900" dirty="0">
                  <a:solidFill>
                    <a:schemeClr val="tx1">
                      <a:lumMod val="65000"/>
                      <a:lumOff val="35000"/>
                    </a:schemeClr>
                  </a:solidFill>
                  <a:latin typeface="+mj-ea"/>
                  <a:ea typeface="+mj-ea"/>
                </a:rPr>
                <a:t>以大数据、通用数据、行业数据、个性化数据为基础，提供整合后的通用企业解决方案</a:t>
              </a:r>
              <a:endParaRPr lang="zh-CN" altLang="en-US" sz="900" dirty="0">
                <a:solidFill>
                  <a:schemeClr val="tx1">
                    <a:lumMod val="65000"/>
                    <a:lumOff val="35000"/>
                  </a:schemeClr>
                </a:solidFill>
                <a:latin typeface="+mj-ea"/>
                <a:ea typeface="+mj-ea"/>
              </a:endParaRPr>
            </a:p>
          </p:txBody>
        </p:sp>
        <p:grpSp>
          <p:nvGrpSpPr>
            <p:cNvPr id="89" name="组合 88"/>
            <p:cNvGrpSpPr/>
            <p:nvPr/>
          </p:nvGrpSpPr>
          <p:grpSpPr>
            <a:xfrm>
              <a:off x="947384" y="1340833"/>
              <a:ext cx="1008112" cy="613326"/>
              <a:chOff x="947384" y="1340833"/>
              <a:chExt cx="1008112" cy="613326"/>
            </a:xfrm>
          </p:grpSpPr>
          <p:cxnSp>
            <p:nvCxnSpPr>
              <p:cNvPr id="90" name="直接连接符 89"/>
              <p:cNvCxnSpPr/>
              <p:nvPr/>
            </p:nvCxnSpPr>
            <p:spPr>
              <a:xfrm>
                <a:off x="1481601" y="1340833"/>
                <a:ext cx="0" cy="200492"/>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91" name="TextBox 178"/>
              <p:cNvSpPr txBox="1"/>
              <p:nvPr/>
            </p:nvSpPr>
            <p:spPr>
              <a:xfrm>
                <a:off x="947384" y="1541325"/>
                <a:ext cx="1008112" cy="412834"/>
              </a:xfrm>
              <a:prstGeom prst="rect">
                <a:avLst/>
              </a:prstGeom>
              <a:noFill/>
            </p:spPr>
            <p:txBody>
              <a:bodyPr wrap="square" lIns="91431" tIns="0" rIns="91431" bIns="0" rtlCol="0" anchor="t">
                <a:spAutoFit/>
              </a:bodyPr>
              <a:lstStyle/>
              <a:p>
                <a:pPr algn="ctr">
                  <a:lnSpc>
                    <a:spcPct val="150000"/>
                  </a:lnSpc>
                </a:pPr>
                <a:r>
                  <a:rPr lang="zh-CN" altLang="en-US" sz="1600" dirty="0" smtClean="0">
                    <a:solidFill>
                      <a:schemeClr val="tx1">
                        <a:lumMod val="65000"/>
                        <a:lumOff val="35000"/>
                      </a:schemeClr>
                    </a:solidFill>
                    <a:latin typeface="+mj-ea"/>
                    <a:ea typeface="+mj-ea"/>
                    <a:cs typeface="华文黑体" pitchFamily="2" charset="-122"/>
                  </a:rPr>
                  <a:t>资源整合</a:t>
                </a:r>
                <a:endParaRPr lang="zh-CN" altLang="en-US" sz="1600" dirty="0">
                  <a:solidFill>
                    <a:schemeClr val="tx1">
                      <a:lumMod val="65000"/>
                      <a:lumOff val="35000"/>
                    </a:schemeClr>
                  </a:solidFill>
                  <a:latin typeface="+mj-ea"/>
                  <a:ea typeface="+mj-ea"/>
                  <a:cs typeface="华文黑体" pitchFamily="2" charset="-122"/>
                </a:endParaRPr>
              </a:p>
            </p:txBody>
          </p:sp>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par>
                              <p:cTn id="8" fill="hold">
                                <p:stCondLst>
                                  <p:cond delay="1000"/>
                                </p:stCondLst>
                                <p:childTnLst>
                                  <p:par>
                                    <p:cTn id="9" presetID="2" presetClass="entr" presetSubtype="2" accel="58000" fill="hold" nodeType="afterEffect" p14:presetBounceEnd="55000">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14:bounceEnd="55000">
                                          <p:cBhvr additive="base">
                                            <p:cTn id="11" dur="1500" fill="hold"/>
                                            <p:tgtEl>
                                              <p:spTgt spid="8"/>
                                            </p:tgtEl>
                                            <p:attrNameLst>
                                              <p:attrName>ppt_x</p:attrName>
                                            </p:attrNameLst>
                                          </p:cBhvr>
                                          <p:tavLst>
                                            <p:tav tm="0">
                                              <p:val>
                                                <p:strVal val="1+#ppt_w/2"/>
                                              </p:val>
                                            </p:tav>
                                            <p:tav tm="100000">
                                              <p:val>
                                                <p:strVal val="#ppt_x"/>
                                              </p:val>
                                            </p:tav>
                                          </p:tavLst>
                                        </p:anim>
                                        <p:anim calcmode="lin" valueType="num" p14:bounceEnd="55000">
                                          <p:cBhvr additive="base">
                                            <p:cTn id="12" dur="1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accel="58000" fill="hold" nodeType="withEffect" p14:presetBounceEnd="55000">
                                      <p:stCondLst>
                                        <p:cond delay="400"/>
                                      </p:stCondLst>
                                      <p:childTnLst>
                                        <p:set>
                                          <p:cBhvr>
                                            <p:cTn id="14" dur="1" fill="hold">
                                              <p:stCondLst>
                                                <p:cond delay="0"/>
                                              </p:stCondLst>
                                            </p:cTn>
                                            <p:tgtEl>
                                              <p:spTgt spid="22"/>
                                            </p:tgtEl>
                                            <p:attrNameLst>
                                              <p:attrName>style.visibility</p:attrName>
                                            </p:attrNameLst>
                                          </p:cBhvr>
                                          <p:to>
                                            <p:strVal val="visible"/>
                                          </p:to>
                                        </p:set>
                                        <p:anim calcmode="lin" valueType="num" p14:bounceEnd="55000">
                                          <p:cBhvr additive="base">
                                            <p:cTn id="15" dur="1500" fill="hold"/>
                                            <p:tgtEl>
                                              <p:spTgt spid="22"/>
                                            </p:tgtEl>
                                            <p:attrNameLst>
                                              <p:attrName>ppt_x</p:attrName>
                                            </p:attrNameLst>
                                          </p:cBhvr>
                                          <p:tavLst>
                                            <p:tav tm="0">
                                              <p:val>
                                                <p:strVal val="1+#ppt_w/2"/>
                                              </p:val>
                                            </p:tav>
                                            <p:tav tm="100000">
                                              <p:val>
                                                <p:strVal val="#ppt_x"/>
                                              </p:val>
                                            </p:tav>
                                          </p:tavLst>
                                        </p:anim>
                                        <p:anim calcmode="lin" valueType="num" p14:bounceEnd="55000">
                                          <p:cBhvr additive="base">
                                            <p:cTn id="16" dur="150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2" accel="58000" fill="hold" nodeType="withEffect" p14:presetBounceEnd="55000">
                                      <p:stCondLst>
                                        <p:cond delay="600"/>
                                      </p:stCondLst>
                                      <p:childTnLst>
                                        <p:set>
                                          <p:cBhvr>
                                            <p:cTn id="18" dur="1" fill="hold">
                                              <p:stCondLst>
                                                <p:cond delay="0"/>
                                              </p:stCondLst>
                                            </p:cTn>
                                            <p:tgtEl>
                                              <p:spTgt spid="29"/>
                                            </p:tgtEl>
                                            <p:attrNameLst>
                                              <p:attrName>style.visibility</p:attrName>
                                            </p:attrNameLst>
                                          </p:cBhvr>
                                          <p:to>
                                            <p:strVal val="visible"/>
                                          </p:to>
                                        </p:set>
                                        <p:anim calcmode="lin" valueType="num" p14:bounceEnd="55000">
                                          <p:cBhvr additive="base">
                                            <p:cTn id="19" dur="1500" fill="hold"/>
                                            <p:tgtEl>
                                              <p:spTgt spid="29"/>
                                            </p:tgtEl>
                                            <p:attrNameLst>
                                              <p:attrName>ppt_x</p:attrName>
                                            </p:attrNameLst>
                                          </p:cBhvr>
                                          <p:tavLst>
                                            <p:tav tm="0">
                                              <p:val>
                                                <p:strVal val="1+#ppt_w/2"/>
                                              </p:val>
                                            </p:tav>
                                            <p:tav tm="100000">
                                              <p:val>
                                                <p:strVal val="#ppt_x"/>
                                              </p:val>
                                            </p:tav>
                                          </p:tavLst>
                                        </p:anim>
                                        <p:anim calcmode="lin" valueType="num" p14:bounceEnd="55000">
                                          <p:cBhvr additive="base">
                                            <p:cTn id="20" dur="1500" fill="hold"/>
                                            <p:tgtEl>
                                              <p:spTgt spid="29"/>
                                            </p:tgtEl>
                                            <p:attrNameLst>
                                              <p:attrName>ppt_y</p:attrName>
                                            </p:attrNameLst>
                                          </p:cBhvr>
                                          <p:tavLst>
                                            <p:tav tm="0">
                                              <p:val>
                                                <p:strVal val="#ppt_y"/>
                                              </p:val>
                                            </p:tav>
                                            <p:tav tm="100000">
                                              <p:val>
                                                <p:strVal val="#ppt_y"/>
                                              </p:val>
                                            </p:tav>
                                          </p:tavLst>
                                        </p:anim>
                                      </p:childTnLst>
                                    </p:cTn>
                                  </p:par>
                                  <p:par>
                                    <p:cTn id="21" presetID="2" presetClass="entr" presetSubtype="2" accel="58000" fill="hold" nodeType="withEffect" p14:presetBounceEnd="55000">
                                      <p:stCondLst>
                                        <p:cond delay="1000"/>
                                      </p:stCondLst>
                                      <p:childTnLst>
                                        <p:set>
                                          <p:cBhvr>
                                            <p:cTn id="22" dur="1" fill="hold">
                                              <p:stCondLst>
                                                <p:cond delay="0"/>
                                              </p:stCondLst>
                                            </p:cTn>
                                            <p:tgtEl>
                                              <p:spTgt spid="43"/>
                                            </p:tgtEl>
                                            <p:attrNameLst>
                                              <p:attrName>style.visibility</p:attrName>
                                            </p:attrNameLst>
                                          </p:cBhvr>
                                          <p:to>
                                            <p:strVal val="visible"/>
                                          </p:to>
                                        </p:set>
                                        <p:anim calcmode="lin" valueType="num" p14:bounceEnd="55000">
                                          <p:cBhvr additive="base">
                                            <p:cTn id="23" dur="1500" fill="hold"/>
                                            <p:tgtEl>
                                              <p:spTgt spid="43"/>
                                            </p:tgtEl>
                                            <p:attrNameLst>
                                              <p:attrName>ppt_x</p:attrName>
                                            </p:attrNameLst>
                                          </p:cBhvr>
                                          <p:tavLst>
                                            <p:tav tm="0">
                                              <p:val>
                                                <p:strVal val="1+#ppt_w/2"/>
                                              </p:val>
                                            </p:tav>
                                            <p:tav tm="100000">
                                              <p:val>
                                                <p:strVal val="#ppt_x"/>
                                              </p:val>
                                            </p:tav>
                                          </p:tavLst>
                                        </p:anim>
                                        <p:anim calcmode="lin" valueType="num" p14:bounceEnd="55000">
                                          <p:cBhvr additive="base">
                                            <p:cTn id="24" dur="1500" fill="hold"/>
                                            <p:tgtEl>
                                              <p:spTgt spid="43"/>
                                            </p:tgtEl>
                                            <p:attrNameLst>
                                              <p:attrName>ppt_y</p:attrName>
                                            </p:attrNameLst>
                                          </p:cBhvr>
                                          <p:tavLst>
                                            <p:tav tm="0">
                                              <p:val>
                                                <p:strVal val="#ppt_y"/>
                                              </p:val>
                                            </p:tav>
                                            <p:tav tm="100000">
                                              <p:val>
                                                <p:strVal val="#ppt_y"/>
                                              </p:val>
                                            </p:tav>
                                          </p:tavLst>
                                        </p:anim>
                                      </p:childTnLst>
                                    </p:cTn>
                                  </p:par>
                                  <p:par>
                                    <p:cTn id="25" presetID="2" presetClass="entr" presetSubtype="2" accel="58000" fill="hold" nodeType="withEffect" p14:presetBounceEnd="55000">
                                      <p:stCondLst>
                                        <p:cond delay="1200"/>
                                      </p:stCondLst>
                                      <p:childTnLst>
                                        <p:set>
                                          <p:cBhvr>
                                            <p:cTn id="26" dur="1" fill="hold">
                                              <p:stCondLst>
                                                <p:cond delay="0"/>
                                              </p:stCondLst>
                                            </p:cTn>
                                            <p:tgtEl>
                                              <p:spTgt spid="50"/>
                                            </p:tgtEl>
                                            <p:attrNameLst>
                                              <p:attrName>style.visibility</p:attrName>
                                            </p:attrNameLst>
                                          </p:cBhvr>
                                          <p:to>
                                            <p:strVal val="visible"/>
                                          </p:to>
                                        </p:set>
                                        <p:anim calcmode="lin" valueType="num" p14:bounceEnd="55000">
                                          <p:cBhvr additive="base">
                                            <p:cTn id="27" dur="1500" fill="hold"/>
                                            <p:tgtEl>
                                              <p:spTgt spid="50"/>
                                            </p:tgtEl>
                                            <p:attrNameLst>
                                              <p:attrName>ppt_x</p:attrName>
                                            </p:attrNameLst>
                                          </p:cBhvr>
                                          <p:tavLst>
                                            <p:tav tm="0">
                                              <p:val>
                                                <p:strVal val="1+#ppt_w/2"/>
                                              </p:val>
                                            </p:tav>
                                            <p:tav tm="100000">
                                              <p:val>
                                                <p:strVal val="#ppt_x"/>
                                              </p:val>
                                            </p:tav>
                                          </p:tavLst>
                                        </p:anim>
                                        <p:anim calcmode="lin" valueType="num" p14:bounceEnd="55000">
                                          <p:cBhvr additive="base">
                                            <p:cTn id="28" dur="1500" fill="hold"/>
                                            <p:tgtEl>
                                              <p:spTgt spid="50"/>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47" presetClass="entr" presetSubtype="0" fill="hold" nodeType="after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fade">
                                          <p:cBhvr>
                                            <p:cTn id="32" dur="500"/>
                                            <p:tgtEl>
                                              <p:spTgt spid="72"/>
                                            </p:tgtEl>
                                          </p:cBhvr>
                                        </p:animEffect>
                                        <p:anim calcmode="lin" valueType="num">
                                          <p:cBhvr>
                                            <p:cTn id="33" dur="500" fill="hold"/>
                                            <p:tgtEl>
                                              <p:spTgt spid="72"/>
                                            </p:tgtEl>
                                            <p:attrNameLst>
                                              <p:attrName>ppt_x</p:attrName>
                                            </p:attrNameLst>
                                          </p:cBhvr>
                                          <p:tavLst>
                                            <p:tav tm="0">
                                              <p:val>
                                                <p:strVal val="#ppt_x"/>
                                              </p:val>
                                            </p:tav>
                                            <p:tav tm="100000">
                                              <p:val>
                                                <p:strVal val="#ppt_x"/>
                                              </p:val>
                                            </p:tav>
                                          </p:tavLst>
                                        </p:anim>
                                        <p:anim calcmode="lin" valueType="num">
                                          <p:cBhvr>
                                            <p:cTn id="34" dur="500" fill="hold"/>
                                            <p:tgtEl>
                                              <p:spTgt spid="72"/>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300"/>
                                      </p:stCondLst>
                                      <p:childTnLst>
                                        <p:set>
                                          <p:cBhvr>
                                            <p:cTn id="36" dur="1" fill="hold">
                                              <p:stCondLst>
                                                <p:cond delay="0"/>
                                              </p:stCondLst>
                                            </p:cTn>
                                            <p:tgtEl>
                                              <p:spTgt spid="67"/>
                                            </p:tgtEl>
                                            <p:attrNameLst>
                                              <p:attrName>style.visibility</p:attrName>
                                            </p:attrNameLst>
                                          </p:cBhvr>
                                          <p:to>
                                            <p:strVal val="visible"/>
                                          </p:to>
                                        </p:set>
                                        <p:animEffect transition="in" filter="fade">
                                          <p:cBhvr>
                                            <p:cTn id="37" dur="500"/>
                                            <p:tgtEl>
                                              <p:spTgt spid="67"/>
                                            </p:tgtEl>
                                          </p:cBhvr>
                                        </p:animEffect>
                                        <p:anim calcmode="lin" valueType="num">
                                          <p:cBhvr>
                                            <p:cTn id="38" dur="500" fill="hold"/>
                                            <p:tgtEl>
                                              <p:spTgt spid="67"/>
                                            </p:tgtEl>
                                            <p:attrNameLst>
                                              <p:attrName>ppt_x</p:attrName>
                                            </p:attrNameLst>
                                          </p:cBhvr>
                                          <p:tavLst>
                                            <p:tav tm="0">
                                              <p:val>
                                                <p:strVal val="#ppt_x"/>
                                              </p:val>
                                            </p:tav>
                                            <p:tav tm="100000">
                                              <p:val>
                                                <p:strVal val="#ppt_x"/>
                                              </p:val>
                                            </p:tav>
                                          </p:tavLst>
                                        </p:anim>
                                        <p:anim calcmode="lin" valueType="num">
                                          <p:cBhvr>
                                            <p:cTn id="39" dur="500" fill="hold"/>
                                            <p:tgtEl>
                                              <p:spTgt spid="67"/>
                                            </p:tgtEl>
                                            <p:attrNameLst>
                                              <p:attrName>ppt_y</p:attrName>
                                            </p:attrNameLst>
                                          </p:cBhvr>
                                          <p:tavLst>
                                            <p:tav tm="0">
                                              <p:val>
                                                <p:strVal val="#ppt_y-.1"/>
                                              </p:val>
                                            </p:tav>
                                            <p:tav tm="100000">
                                              <p:val>
                                                <p:strVal val="#ppt_y"/>
                                              </p:val>
                                            </p:tav>
                                          </p:tavLst>
                                        </p:anim>
                                      </p:childTnLst>
                                    </p:cTn>
                                  </p:par>
                                  <p:par>
                                    <p:cTn id="40" presetID="47" presetClass="entr" presetSubtype="0" fill="hold" nodeType="withEffect">
                                      <p:stCondLst>
                                        <p:cond delay="600"/>
                                      </p:stCondLst>
                                      <p:childTnLst>
                                        <p:set>
                                          <p:cBhvr>
                                            <p:cTn id="41" dur="1" fill="hold">
                                              <p:stCondLst>
                                                <p:cond delay="0"/>
                                              </p:stCondLst>
                                            </p:cTn>
                                            <p:tgtEl>
                                              <p:spTgt spid="62"/>
                                            </p:tgtEl>
                                            <p:attrNameLst>
                                              <p:attrName>style.visibility</p:attrName>
                                            </p:attrNameLst>
                                          </p:cBhvr>
                                          <p:to>
                                            <p:strVal val="visible"/>
                                          </p:to>
                                        </p:set>
                                        <p:animEffect transition="in" filter="fade">
                                          <p:cBhvr>
                                            <p:cTn id="42" dur="500"/>
                                            <p:tgtEl>
                                              <p:spTgt spid="62"/>
                                            </p:tgtEl>
                                          </p:cBhvr>
                                        </p:animEffect>
                                        <p:anim calcmode="lin" valueType="num">
                                          <p:cBhvr>
                                            <p:cTn id="43" dur="500" fill="hold"/>
                                            <p:tgtEl>
                                              <p:spTgt spid="62"/>
                                            </p:tgtEl>
                                            <p:attrNameLst>
                                              <p:attrName>ppt_x</p:attrName>
                                            </p:attrNameLst>
                                          </p:cBhvr>
                                          <p:tavLst>
                                            <p:tav tm="0">
                                              <p:val>
                                                <p:strVal val="#ppt_x"/>
                                              </p:val>
                                            </p:tav>
                                            <p:tav tm="100000">
                                              <p:val>
                                                <p:strVal val="#ppt_x"/>
                                              </p:val>
                                            </p:tav>
                                          </p:tavLst>
                                        </p:anim>
                                        <p:anim calcmode="lin" valueType="num">
                                          <p:cBhvr>
                                            <p:cTn id="44" dur="500" fill="hold"/>
                                            <p:tgtEl>
                                              <p:spTgt spid="62"/>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300"/>
                                      </p:stCondLst>
                                      <p:childTnLst>
                                        <p:set>
                                          <p:cBhvr>
                                            <p:cTn id="46" dur="1" fill="hold">
                                              <p:stCondLst>
                                                <p:cond delay="0"/>
                                              </p:stCondLst>
                                            </p:cTn>
                                            <p:tgtEl>
                                              <p:spTgt spid="82"/>
                                            </p:tgtEl>
                                            <p:attrNameLst>
                                              <p:attrName>style.visibility</p:attrName>
                                            </p:attrNameLst>
                                          </p:cBhvr>
                                          <p:to>
                                            <p:strVal val="visible"/>
                                          </p:to>
                                        </p:set>
                                        <p:animEffect transition="in" filter="fade">
                                          <p:cBhvr>
                                            <p:cTn id="47" dur="500"/>
                                            <p:tgtEl>
                                              <p:spTgt spid="82"/>
                                            </p:tgtEl>
                                          </p:cBhvr>
                                        </p:animEffect>
                                        <p:anim calcmode="lin" valueType="num">
                                          <p:cBhvr>
                                            <p:cTn id="48" dur="500" fill="hold"/>
                                            <p:tgtEl>
                                              <p:spTgt spid="82"/>
                                            </p:tgtEl>
                                            <p:attrNameLst>
                                              <p:attrName>ppt_x</p:attrName>
                                            </p:attrNameLst>
                                          </p:cBhvr>
                                          <p:tavLst>
                                            <p:tav tm="0">
                                              <p:val>
                                                <p:strVal val="#ppt_x"/>
                                              </p:val>
                                            </p:tav>
                                            <p:tav tm="100000">
                                              <p:val>
                                                <p:strVal val="#ppt_x"/>
                                              </p:val>
                                            </p:tav>
                                          </p:tavLst>
                                        </p:anim>
                                        <p:anim calcmode="lin" valueType="num">
                                          <p:cBhvr>
                                            <p:cTn id="49" dur="500" fill="hold"/>
                                            <p:tgtEl>
                                              <p:spTgt spid="8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00"/>
                                      </p:stCondLst>
                                      <p:childTnLst>
                                        <p:set>
                                          <p:cBhvr>
                                            <p:cTn id="51" dur="1" fill="hold">
                                              <p:stCondLst>
                                                <p:cond delay="0"/>
                                              </p:stCondLst>
                                            </p:cTn>
                                            <p:tgtEl>
                                              <p:spTgt spid="87"/>
                                            </p:tgtEl>
                                            <p:attrNameLst>
                                              <p:attrName>style.visibility</p:attrName>
                                            </p:attrNameLst>
                                          </p:cBhvr>
                                          <p:to>
                                            <p:strVal val="visible"/>
                                          </p:to>
                                        </p:set>
                                        <p:animEffect transition="in" filter="fade">
                                          <p:cBhvr>
                                            <p:cTn id="52" dur="500"/>
                                            <p:tgtEl>
                                              <p:spTgt spid="87"/>
                                            </p:tgtEl>
                                          </p:cBhvr>
                                        </p:animEffect>
                                        <p:anim calcmode="lin" valueType="num">
                                          <p:cBhvr>
                                            <p:cTn id="53" dur="500" fill="hold"/>
                                            <p:tgtEl>
                                              <p:spTgt spid="87"/>
                                            </p:tgtEl>
                                            <p:attrNameLst>
                                              <p:attrName>ppt_x</p:attrName>
                                            </p:attrNameLst>
                                          </p:cBhvr>
                                          <p:tavLst>
                                            <p:tav tm="0">
                                              <p:val>
                                                <p:strVal val="#ppt_x"/>
                                              </p:val>
                                            </p:tav>
                                            <p:tav tm="100000">
                                              <p:val>
                                                <p:strVal val="#ppt_x"/>
                                              </p:val>
                                            </p:tav>
                                          </p:tavLst>
                                        </p:anim>
                                        <p:anim calcmode="lin" valueType="num">
                                          <p:cBhvr>
                                            <p:cTn id="54" dur="5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par>
                              <p:cTn id="8" fill="hold">
                                <p:stCondLst>
                                  <p:cond delay="1000"/>
                                </p:stCondLst>
                                <p:childTnLst>
                                  <p:par>
                                    <p:cTn id="9" presetID="2" presetClass="entr" presetSubtype="2" accel="5800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500" fill="hold"/>
                                            <p:tgtEl>
                                              <p:spTgt spid="8"/>
                                            </p:tgtEl>
                                            <p:attrNameLst>
                                              <p:attrName>ppt_x</p:attrName>
                                            </p:attrNameLst>
                                          </p:cBhvr>
                                          <p:tavLst>
                                            <p:tav tm="0">
                                              <p:val>
                                                <p:strVal val="1+#ppt_w/2"/>
                                              </p:val>
                                            </p:tav>
                                            <p:tav tm="100000">
                                              <p:val>
                                                <p:strVal val="#ppt_x"/>
                                              </p:val>
                                            </p:tav>
                                          </p:tavLst>
                                        </p:anim>
                                        <p:anim calcmode="lin" valueType="num">
                                          <p:cBhvr additive="base">
                                            <p:cTn id="12" dur="1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accel="58000" fill="hold" nodeType="withEffect">
                                      <p:stCondLst>
                                        <p:cond delay="4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500" fill="hold"/>
                                            <p:tgtEl>
                                              <p:spTgt spid="22"/>
                                            </p:tgtEl>
                                            <p:attrNameLst>
                                              <p:attrName>ppt_x</p:attrName>
                                            </p:attrNameLst>
                                          </p:cBhvr>
                                          <p:tavLst>
                                            <p:tav tm="0">
                                              <p:val>
                                                <p:strVal val="1+#ppt_w/2"/>
                                              </p:val>
                                            </p:tav>
                                            <p:tav tm="100000">
                                              <p:val>
                                                <p:strVal val="#ppt_x"/>
                                              </p:val>
                                            </p:tav>
                                          </p:tavLst>
                                        </p:anim>
                                        <p:anim calcmode="lin" valueType="num">
                                          <p:cBhvr additive="base">
                                            <p:cTn id="16" dur="150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2" accel="58000" fill="hold" nodeType="withEffect">
                                      <p:stCondLst>
                                        <p:cond delay="60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1500" fill="hold"/>
                                            <p:tgtEl>
                                              <p:spTgt spid="29"/>
                                            </p:tgtEl>
                                            <p:attrNameLst>
                                              <p:attrName>ppt_x</p:attrName>
                                            </p:attrNameLst>
                                          </p:cBhvr>
                                          <p:tavLst>
                                            <p:tav tm="0">
                                              <p:val>
                                                <p:strVal val="1+#ppt_w/2"/>
                                              </p:val>
                                            </p:tav>
                                            <p:tav tm="100000">
                                              <p:val>
                                                <p:strVal val="#ppt_x"/>
                                              </p:val>
                                            </p:tav>
                                          </p:tavLst>
                                        </p:anim>
                                        <p:anim calcmode="lin" valueType="num">
                                          <p:cBhvr additive="base">
                                            <p:cTn id="20" dur="1500" fill="hold"/>
                                            <p:tgtEl>
                                              <p:spTgt spid="29"/>
                                            </p:tgtEl>
                                            <p:attrNameLst>
                                              <p:attrName>ppt_y</p:attrName>
                                            </p:attrNameLst>
                                          </p:cBhvr>
                                          <p:tavLst>
                                            <p:tav tm="0">
                                              <p:val>
                                                <p:strVal val="#ppt_y"/>
                                              </p:val>
                                            </p:tav>
                                            <p:tav tm="100000">
                                              <p:val>
                                                <p:strVal val="#ppt_y"/>
                                              </p:val>
                                            </p:tav>
                                          </p:tavLst>
                                        </p:anim>
                                      </p:childTnLst>
                                    </p:cTn>
                                  </p:par>
                                  <p:par>
                                    <p:cTn id="21" presetID="2" presetClass="entr" presetSubtype="2" accel="58000" fill="hold" nodeType="withEffect">
                                      <p:stCondLst>
                                        <p:cond delay="100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1500" fill="hold"/>
                                            <p:tgtEl>
                                              <p:spTgt spid="43"/>
                                            </p:tgtEl>
                                            <p:attrNameLst>
                                              <p:attrName>ppt_x</p:attrName>
                                            </p:attrNameLst>
                                          </p:cBhvr>
                                          <p:tavLst>
                                            <p:tav tm="0">
                                              <p:val>
                                                <p:strVal val="1+#ppt_w/2"/>
                                              </p:val>
                                            </p:tav>
                                            <p:tav tm="100000">
                                              <p:val>
                                                <p:strVal val="#ppt_x"/>
                                              </p:val>
                                            </p:tav>
                                          </p:tavLst>
                                        </p:anim>
                                        <p:anim calcmode="lin" valueType="num">
                                          <p:cBhvr additive="base">
                                            <p:cTn id="24" dur="1500" fill="hold"/>
                                            <p:tgtEl>
                                              <p:spTgt spid="43"/>
                                            </p:tgtEl>
                                            <p:attrNameLst>
                                              <p:attrName>ppt_y</p:attrName>
                                            </p:attrNameLst>
                                          </p:cBhvr>
                                          <p:tavLst>
                                            <p:tav tm="0">
                                              <p:val>
                                                <p:strVal val="#ppt_y"/>
                                              </p:val>
                                            </p:tav>
                                            <p:tav tm="100000">
                                              <p:val>
                                                <p:strVal val="#ppt_y"/>
                                              </p:val>
                                            </p:tav>
                                          </p:tavLst>
                                        </p:anim>
                                      </p:childTnLst>
                                    </p:cTn>
                                  </p:par>
                                  <p:par>
                                    <p:cTn id="25" presetID="2" presetClass="entr" presetSubtype="2" accel="58000" fill="hold" nodeType="withEffect">
                                      <p:stCondLst>
                                        <p:cond delay="1200"/>
                                      </p:stCondLst>
                                      <p:childTnLst>
                                        <p:set>
                                          <p:cBhvr>
                                            <p:cTn id="26" dur="1" fill="hold">
                                              <p:stCondLst>
                                                <p:cond delay="0"/>
                                              </p:stCondLst>
                                            </p:cTn>
                                            <p:tgtEl>
                                              <p:spTgt spid="50"/>
                                            </p:tgtEl>
                                            <p:attrNameLst>
                                              <p:attrName>style.visibility</p:attrName>
                                            </p:attrNameLst>
                                          </p:cBhvr>
                                          <p:to>
                                            <p:strVal val="visible"/>
                                          </p:to>
                                        </p:set>
                                        <p:anim calcmode="lin" valueType="num">
                                          <p:cBhvr additive="base">
                                            <p:cTn id="27" dur="1500" fill="hold"/>
                                            <p:tgtEl>
                                              <p:spTgt spid="50"/>
                                            </p:tgtEl>
                                            <p:attrNameLst>
                                              <p:attrName>ppt_x</p:attrName>
                                            </p:attrNameLst>
                                          </p:cBhvr>
                                          <p:tavLst>
                                            <p:tav tm="0">
                                              <p:val>
                                                <p:strVal val="1+#ppt_w/2"/>
                                              </p:val>
                                            </p:tav>
                                            <p:tav tm="100000">
                                              <p:val>
                                                <p:strVal val="#ppt_x"/>
                                              </p:val>
                                            </p:tav>
                                          </p:tavLst>
                                        </p:anim>
                                        <p:anim calcmode="lin" valueType="num">
                                          <p:cBhvr additive="base">
                                            <p:cTn id="28" dur="1500" fill="hold"/>
                                            <p:tgtEl>
                                              <p:spTgt spid="50"/>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47" presetClass="entr" presetSubtype="0" fill="hold" nodeType="after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fade">
                                          <p:cBhvr>
                                            <p:cTn id="32" dur="500"/>
                                            <p:tgtEl>
                                              <p:spTgt spid="72"/>
                                            </p:tgtEl>
                                          </p:cBhvr>
                                        </p:animEffect>
                                        <p:anim calcmode="lin" valueType="num">
                                          <p:cBhvr>
                                            <p:cTn id="33" dur="500" fill="hold"/>
                                            <p:tgtEl>
                                              <p:spTgt spid="72"/>
                                            </p:tgtEl>
                                            <p:attrNameLst>
                                              <p:attrName>ppt_x</p:attrName>
                                            </p:attrNameLst>
                                          </p:cBhvr>
                                          <p:tavLst>
                                            <p:tav tm="0">
                                              <p:val>
                                                <p:strVal val="#ppt_x"/>
                                              </p:val>
                                            </p:tav>
                                            <p:tav tm="100000">
                                              <p:val>
                                                <p:strVal val="#ppt_x"/>
                                              </p:val>
                                            </p:tav>
                                          </p:tavLst>
                                        </p:anim>
                                        <p:anim calcmode="lin" valueType="num">
                                          <p:cBhvr>
                                            <p:cTn id="34" dur="500" fill="hold"/>
                                            <p:tgtEl>
                                              <p:spTgt spid="72"/>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300"/>
                                      </p:stCondLst>
                                      <p:childTnLst>
                                        <p:set>
                                          <p:cBhvr>
                                            <p:cTn id="36" dur="1" fill="hold">
                                              <p:stCondLst>
                                                <p:cond delay="0"/>
                                              </p:stCondLst>
                                            </p:cTn>
                                            <p:tgtEl>
                                              <p:spTgt spid="67"/>
                                            </p:tgtEl>
                                            <p:attrNameLst>
                                              <p:attrName>style.visibility</p:attrName>
                                            </p:attrNameLst>
                                          </p:cBhvr>
                                          <p:to>
                                            <p:strVal val="visible"/>
                                          </p:to>
                                        </p:set>
                                        <p:animEffect transition="in" filter="fade">
                                          <p:cBhvr>
                                            <p:cTn id="37" dur="500"/>
                                            <p:tgtEl>
                                              <p:spTgt spid="67"/>
                                            </p:tgtEl>
                                          </p:cBhvr>
                                        </p:animEffect>
                                        <p:anim calcmode="lin" valueType="num">
                                          <p:cBhvr>
                                            <p:cTn id="38" dur="500" fill="hold"/>
                                            <p:tgtEl>
                                              <p:spTgt spid="67"/>
                                            </p:tgtEl>
                                            <p:attrNameLst>
                                              <p:attrName>ppt_x</p:attrName>
                                            </p:attrNameLst>
                                          </p:cBhvr>
                                          <p:tavLst>
                                            <p:tav tm="0">
                                              <p:val>
                                                <p:strVal val="#ppt_x"/>
                                              </p:val>
                                            </p:tav>
                                            <p:tav tm="100000">
                                              <p:val>
                                                <p:strVal val="#ppt_x"/>
                                              </p:val>
                                            </p:tav>
                                          </p:tavLst>
                                        </p:anim>
                                        <p:anim calcmode="lin" valueType="num">
                                          <p:cBhvr>
                                            <p:cTn id="39" dur="500" fill="hold"/>
                                            <p:tgtEl>
                                              <p:spTgt spid="67"/>
                                            </p:tgtEl>
                                            <p:attrNameLst>
                                              <p:attrName>ppt_y</p:attrName>
                                            </p:attrNameLst>
                                          </p:cBhvr>
                                          <p:tavLst>
                                            <p:tav tm="0">
                                              <p:val>
                                                <p:strVal val="#ppt_y-.1"/>
                                              </p:val>
                                            </p:tav>
                                            <p:tav tm="100000">
                                              <p:val>
                                                <p:strVal val="#ppt_y"/>
                                              </p:val>
                                            </p:tav>
                                          </p:tavLst>
                                        </p:anim>
                                      </p:childTnLst>
                                    </p:cTn>
                                  </p:par>
                                  <p:par>
                                    <p:cTn id="40" presetID="47" presetClass="entr" presetSubtype="0" fill="hold" nodeType="withEffect">
                                      <p:stCondLst>
                                        <p:cond delay="600"/>
                                      </p:stCondLst>
                                      <p:childTnLst>
                                        <p:set>
                                          <p:cBhvr>
                                            <p:cTn id="41" dur="1" fill="hold">
                                              <p:stCondLst>
                                                <p:cond delay="0"/>
                                              </p:stCondLst>
                                            </p:cTn>
                                            <p:tgtEl>
                                              <p:spTgt spid="62"/>
                                            </p:tgtEl>
                                            <p:attrNameLst>
                                              <p:attrName>style.visibility</p:attrName>
                                            </p:attrNameLst>
                                          </p:cBhvr>
                                          <p:to>
                                            <p:strVal val="visible"/>
                                          </p:to>
                                        </p:set>
                                        <p:animEffect transition="in" filter="fade">
                                          <p:cBhvr>
                                            <p:cTn id="42" dur="500"/>
                                            <p:tgtEl>
                                              <p:spTgt spid="62"/>
                                            </p:tgtEl>
                                          </p:cBhvr>
                                        </p:animEffect>
                                        <p:anim calcmode="lin" valueType="num">
                                          <p:cBhvr>
                                            <p:cTn id="43" dur="500" fill="hold"/>
                                            <p:tgtEl>
                                              <p:spTgt spid="62"/>
                                            </p:tgtEl>
                                            <p:attrNameLst>
                                              <p:attrName>ppt_x</p:attrName>
                                            </p:attrNameLst>
                                          </p:cBhvr>
                                          <p:tavLst>
                                            <p:tav tm="0">
                                              <p:val>
                                                <p:strVal val="#ppt_x"/>
                                              </p:val>
                                            </p:tav>
                                            <p:tav tm="100000">
                                              <p:val>
                                                <p:strVal val="#ppt_x"/>
                                              </p:val>
                                            </p:tav>
                                          </p:tavLst>
                                        </p:anim>
                                        <p:anim calcmode="lin" valueType="num">
                                          <p:cBhvr>
                                            <p:cTn id="44" dur="500" fill="hold"/>
                                            <p:tgtEl>
                                              <p:spTgt spid="62"/>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300"/>
                                      </p:stCondLst>
                                      <p:childTnLst>
                                        <p:set>
                                          <p:cBhvr>
                                            <p:cTn id="46" dur="1" fill="hold">
                                              <p:stCondLst>
                                                <p:cond delay="0"/>
                                              </p:stCondLst>
                                            </p:cTn>
                                            <p:tgtEl>
                                              <p:spTgt spid="82"/>
                                            </p:tgtEl>
                                            <p:attrNameLst>
                                              <p:attrName>style.visibility</p:attrName>
                                            </p:attrNameLst>
                                          </p:cBhvr>
                                          <p:to>
                                            <p:strVal val="visible"/>
                                          </p:to>
                                        </p:set>
                                        <p:animEffect transition="in" filter="fade">
                                          <p:cBhvr>
                                            <p:cTn id="47" dur="500"/>
                                            <p:tgtEl>
                                              <p:spTgt spid="82"/>
                                            </p:tgtEl>
                                          </p:cBhvr>
                                        </p:animEffect>
                                        <p:anim calcmode="lin" valueType="num">
                                          <p:cBhvr>
                                            <p:cTn id="48" dur="500" fill="hold"/>
                                            <p:tgtEl>
                                              <p:spTgt spid="82"/>
                                            </p:tgtEl>
                                            <p:attrNameLst>
                                              <p:attrName>ppt_x</p:attrName>
                                            </p:attrNameLst>
                                          </p:cBhvr>
                                          <p:tavLst>
                                            <p:tav tm="0">
                                              <p:val>
                                                <p:strVal val="#ppt_x"/>
                                              </p:val>
                                            </p:tav>
                                            <p:tav tm="100000">
                                              <p:val>
                                                <p:strVal val="#ppt_x"/>
                                              </p:val>
                                            </p:tav>
                                          </p:tavLst>
                                        </p:anim>
                                        <p:anim calcmode="lin" valueType="num">
                                          <p:cBhvr>
                                            <p:cTn id="49" dur="500" fill="hold"/>
                                            <p:tgtEl>
                                              <p:spTgt spid="8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00"/>
                                      </p:stCondLst>
                                      <p:childTnLst>
                                        <p:set>
                                          <p:cBhvr>
                                            <p:cTn id="51" dur="1" fill="hold">
                                              <p:stCondLst>
                                                <p:cond delay="0"/>
                                              </p:stCondLst>
                                            </p:cTn>
                                            <p:tgtEl>
                                              <p:spTgt spid="87"/>
                                            </p:tgtEl>
                                            <p:attrNameLst>
                                              <p:attrName>style.visibility</p:attrName>
                                            </p:attrNameLst>
                                          </p:cBhvr>
                                          <p:to>
                                            <p:strVal val="visible"/>
                                          </p:to>
                                        </p:set>
                                        <p:animEffect transition="in" filter="fade">
                                          <p:cBhvr>
                                            <p:cTn id="52" dur="500"/>
                                            <p:tgtEl>
                                              <p:spTgt spid="87"/>
                                            </p:tgtEl>
                                          </p:cBhvr>
                                        </p:animEffect>
                                        <p:anim calcmode="lin" valueType="num">
                                          <p:cBhvr>
                                            <p:cTn id="53" dur="500" fill="hold"/>
                                            <p:tgtEl>
                                              <p:spTgt spid="87"/>
                                            </p:tgtEl>
                                            <p:attrNameLst>
                                              <p:attrName>ppt_x</p:attrName>
                                            </p:attrNameLst>
                                          </p:cBhvr>
                                          <p:tavLst>
                                            <p:tav tm="0">
                                              <p:val>
                                                <p:strVal val="#ppt_x"/>
                                              </p:val>
                                            </p:tav>
                                            <p:tav tm="100000">
                                              <p:val>
                                                <p:strVal val="#ppt_x"/>
                                              </p:val>
                                            </p:tav>
                                          </p:tavLst>
                                        </p:anim>
                                        <p:anim calcmode="lin" valueType="num">
                                          <p:cBhvr>
                                            <p:cTn id="54" dur="5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Box 18"/>
          <p:cNvSpPr txBox="1">
            <a:spLocks noChangeArrowheads="1"/>
          </p:cNvSpPr>
          <p:nvPr/>
        </p:nvSpPr>
        <p:spPr bwMode="gray">
          <a:xfrm>
            <a:off x="511810" y="63500"/>
            <a:ext cx="4447540"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smtClean="0">
                <a:solidFill>
                  <a:schemeClr val="bg1"/>
                </a:solidFill>
                <a:latin typeface="微软雅黑" panose="020B0503020204020204" pitchFamily="34" charset="-122"/>
                <a:ea typeface="微软雅黑" panose="020B0503020204020204" pitchFamily="34" charset="-122"/>
              </a:rPr>
              <a:t>盈利模式</a:t>
            </a:r>
            <a:r>
              <a:rPr lang="en-US" altLang="zh-CN" sz="2000" dirty="0" smtClean="0">
                <a:solidFill>
                  <a:schemeClr val="bg1"/>
                </a:solidFill>
                <a:latin typeface="微软雅黑" panose="020B0503020204020204" pitchFamily="34" charset="-122"/>
                <a:ea typeface="微软雅黑" panose="020B0503020204020204" pitchFamily="34" charset="-122"/>
              </a:rPr>
              <a:t>/03</a:t>
            </a:r>
            <a:r>
              <a:rPr lang="zh-CN" altLang="en-US" sz="2000" dirty="0" smtClean="0">
                <a:solidFill>
                  <a:schemeClr val="bg1"/>
                </a:solidFill>
                <a:latin typeface="微软雅黑" panose="020B0503020204020204" pitchFamily="34" charset="-122"/>
                <a:ea typeface="微软雅黑" panose="020B0503020204020204" pitchFamily="34" charset="-122"/>
              </a:rPr>
              <a:t>用户群体及付费模式</a:t>
            </a:r>
            <a:endParaRPr lang="zh-CN" altLang="en-US" sz="2000" dirty="0" smtClean="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grpSp>
        <p:nvGrpSpPr>
          <p:cNvPr id="80" name="组合 79"/>
          <p:cNvGrpSpPr/>
          <p:nvPr/>
        </p:nvGrpSpPr>
        <p:grpSpPr>
          <a:xfrm>
            <a:off x="1390650" y="701040"/>
            <a:ext cx="1418590" cy="1377315"/>
            <a:chOff x="3203" y="1031"/>
            <a:chExt cx="2234" cy="2169"/>
          </a:xfrm>
        </p:grpSpPr>
        <p:sp>
          <p:nvSpPr>
            <p:cNvPr id="35877" name="Oval 65"/>
            <p:cNvSpPr/>
            <p:nvPr/>
          </p:nvSpPr>
          <p:spPr>
            <a:xfrm rot="10800000" flipV="1">
              <a:off x="3573" y="3027"/>
              <a:ext cx="1460" cy="173"/>
            </a:xfrm>
            <a:prstGeom prst="ellipse">
              <a:avLst/>
            </a:prstGeom>
            <a:gradFill rotWithShape="1">
              <a:gsLst>
                <a:gs pos="0">
                  <a:srgbClr val="3F3F3F">
                    <a:alpha val="100000"/>
                  </a:srgbClr>
                </a:gs>
                <a:gs pos="100000">
                  <a:srgbClr val="EEECE1">
                    <a:alpha val="100000"/>
                  </a:srgbClr>
                </a:gs>
                <a:gs pos="100000">
                  <a:srgbClr val="FFFFFF">
                    <a:alpha val="100000"/>
                  </a:srgbClr>
                </a:gs>
              </a:gsLst>
              <a:path path="shape">
                <a:fillToRect r="100000" b="100000"/>
              </a:path>
              <a:tileRect/>
            </a:gradFill>
            <a:ln w="9525">
              <a:noFill/>
            </a:ln>
          </p:spPr>
          <p:txBody>
            <a:bodyPr vert="horz" wrap="none" anchor="ctr"/>
            <a:p>
              <a:pPr marL="0" lvl="0" indent="0" eaLnBrk="1" fontAlgn="base" latinLnBrk="0" hangingPunct="1">
                <a:lnSpc>
                  <a:spcPct val="100000"/>
                </a:lnSpc>
                <a:spcBef>
                  <a:spcPct val="0"/>
                </a:spcBef>
                <a:spcAft>
                  <a:spcPct val="0"/>
                </a:spcAft>
                <a:buNone/>
              </a:pPr>
              <a:endParaRPr sz="1350" baseline="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35878" name="椭圆 55"/>
            <p:cNvSpPr/>
            <p:nvPr/>
          </p:nvSpPr>
          <p:spPr>
            <a:xfrm>
              <a:off x="3203" y="1031"/>
              <a:ext cx="2234" cy="2125"/>
            </a:xfrm>
            <a:prstGeom prst="ellipse">
              <a:avLst/>
            </a:prstGeom>
            <a:gradFill rotWithShape="1">
              <a:gsLst>
                <a:gs pos="0">
                  <a:srgbClr val="D8D8D8">
                    <a:alpha val="100000"/>
                  </a:srgbClr>
                </a:gs>
                <a:gs pos="37000">
                  <a:srgbClr val="D8D8D8">
                    <a:alpha val="100000"/>
                  </a:srgbClr>
                </a:gs>
                <a:gs pos="100000">
                  <a:srgbClr val="F2F2F2">
                    <a:alpha val="100000"/>
                  </a:srgbClr>
                </a:gs>
              </a:gsLst>
              <a:lin ang="5400000" scaled="1"/>
              <a:tileRect/>
            </a:gradFill>
            <a:ln w="9525">
              <a:noFill/>
            </a:ln>
          </p:spPr>
          <p:txBody>
            <a:bodyPr vert="horz" wrap="square" anchor="ctr"/>
            <a:p>
              <a:pPr marL="0" lvl="0" indent="0" algn="ctr" eaLnBrk="1" fontAlgn="base" latinLnBrk="0" hangingPunct="1">
                <a:lnSpc>
                  <a:spcPct val="100000"/>
                </a:lnSpc>
                <a:spcBef>
                  <a:spcPct val="0"/>
                </a:spcBef>
                <a:spcAft>
                  <a:spcPct val="0"/>
                </a:spcAft>
                <a:buNone/>
              </a:pPr>
              <a:endParaRPr sz="1350" baseline="0">
                <a:solidFill>
                  <a:srgbClr val="FFFFFF"/>
                </a:solidFill>
                <a:latin typeface="Calibri" panose="020F0502020204030204" pitchFamily="34" charset="0"/>
                <a:ea typeface="宋体" panose="02010600030101010101" pitchFamily="2" charset="-122"/>
                <a:sym typeface="微软雅黑" panose="020B0503020204020204" pitchFamily="34" charset="-122"/>
              </a:endParaRPr>
            </a:p>
          </p:txBody>
        </p:sp>
        <p:sp>
          <p:nvSpPr>
            <p:cNvPr id="35879" name="椭圆 56"/>
            <p:cNvSpPr/>
            <p:nvPr/>
          </p:nvSpPr>
          <p:spPr>
            <a:xfrm>
              <a:off x="3357" y="1235"/>
              <a:ext cx="1896" cy="1805"/>
            </a:xfrm>
            <a:prstGeom prst="ellipse">
              <a:avLst/>
            </a:prstGeom>
            <a:gradFill rotWithShape="1">
              <a:gsLst>
                <a:gs pos="0">
                  <a:srgbClr val="E30000"/>
                </a:gs>
                <a:gs pos="100000">
                  <a:srgbClr val="760303"/>
                </a:gs>
              </a:gsLst>
              <a:lin ang="5400000" scaled="0"/>
            </a:gradFill>
            <a:ln w="25400" cap="flat" cmpd="sng">
              <a:solidFill>
                <a:schemeClr val="bg1"/>
              </a:solidFill>
              <a:prstDash val="solid"/>
              <a:bevel/>
              <a:headEnd type="none" w="med" len="med"/>
              <a:tailEnd type="none" w="med" len="med"/>
            </a:ln>
          </p:spPr>
          <p:txBody>
            <a:bodyPr vert="horz" wrap="square" anchor="ctr"/>
            <a:p>
              <a:pPr marL="0" lvl="0" indent="0" algn="ctr" eaLnBrk="1" fontAlgn="base" latinLnBrk="0" hangingPunct="1">
                <a:lnSpc>
                  <a:spcPct val="100000"/>
                </a:lnSpc>
                <a:spcBef>
                  <a:spcPct val="0"/>
                </a:spcBef>
                <a:spcAft>
                  <a:spcPct val="0"/>
                </a:spcAft>
                <a:buNone/>
              </a:pPr>
              <a:endParaRPr sz="1350" baseline="0">
                <a:solidFill>
                  <a:srgbClr val="FFFFFF"/>
                </a:solidFill>
                <a:latin typeface="Calibri" panose="020F0502020204030204" pitchFamily="34" charset="0"/>
                <a:ea typeface="宋体" panose="02010600030101010101" pitchFamily="2" charset="-122"/>
                <a:sym typeface="微软雅黑" panose="020B0503020204020204" pitchFamily="34" charset="-122"/>
              </a:endParaRPr>
            </a:p>
          </p:txBody>
        </p:sp>
        <p:sp>
          <p:nvSpPr>
            <p:cNvPr id="35881" name="圆角矩形 63"/>
            <p:cNvSpPr/>
            <p:nvPr/>
          </p:nvSpPr>
          <p:spPr>
            <a:xfrm>
              <a:off x="3668" y="1533"/>
              <a:ext cx="1305" cy="346"/>
            </a:xfrm>
            <a:prstGeom prst="roundRect">
              <a:avLst>
                <a:gd name="adj" fmla="val 50000"/>
              </a:avLst>
            </a:prstGeom>
            <a:solidFill>
              <a:srgbClr val="FFFFFF">
                <a:alpha val="100000"/>
              </a:srgbClr>
            </a:solidFill>
            <a:ln w="9525">
              <a:noFill/>
            </a:ln>
          </p:spPr>
          <p:txBody>
            <a:bodyPr vert="horz" wrap="square" anchor="ctr"/>
            <a:p>
              <a:pPr marL="0" lvl="0" indent="0" algn="ctr" eaLnBrk="1" fontAlgn="base" latinLnBrk="0" hangingPunct="1">
                <a:lnSpc>
                  <a:spcPct val="100000"/>
                </a:lnSpc>
                <a:spcBef>
                  <a:spcPct val="0"/>
                </a:spcBef>
                <a:spcAft>
                  <a:spcPct val="0"/>
                </a:spcAft>
                <a:buNone/>
              </a:pPr>
              <a:endParaRPr sz="1350" baseline="0">
                <a:solidFill>
                  <a:srgbClr val="FFFFFF"/>
                </a:solidFill>
                <a:latin typeface="Calibri" panose="020F0502020204030204" pitchFamily="34" charset="0"/>
                <a:ea typeface="宋体" panose="02010600030101010101" pitchFamily="2" charset="-122"/>
                <a:sym typeface="微软雅黑" panose="020B0503020204020204" pitchFamily="34" charset="-122"/>
              </a:endParaRPr>
            </a:p>
          </p:txBody>
        </p:sp>
        <p:sp>
          <p:nvSpPr>
            <p:cNvPr id="35882" name="TextBox 64"/>
            <p:cNvSpPr/>
            <p:nvPr/>
          </p:nvSpPr>
          <p:spPr>
            <a:xfrm flipH="1">
              <a:off x="3574" y="1528"/>
              <a:ext cx="1546" cy="491"/>
            </a:xfrm>
            <a:prstGeom prst="rect">
              <a:avLst/>
            </a:prstGeom>
            <a:noFill/>
            <a:ln w="9525">
              <a:noFill/>
            </a:ln>
          </p:spPr>
          <p:txBody>
            <a:bodyPr vert="horz" wrap="square" anchor="t">
              <a:spAutoFit/>
            </a:bodyPr>
            <a:p>
              <a:pPr marL="0" lvl="0" indent="0" algn="ctr" eaLnBrk="1" fontAlgn="base" latinLnBrk="0" hangingPunct="1">
                <a:lnSpc>
                  <a:spcPct val="100000"/>
                </a:lnSpc>
                <a:spcBef>
                  <a:spcPct val="0"/>
                </a:spcBef>
                <a:spcAft>
                  <a:spcPct val="0"/>
                </a:spcAft>
                <a:buNone/>
              </a:pPr>
              <a:r>
                <a:rPr lang="zh-CN" altLang="en-US" sz="1350" b="1" baseline="0" dirty="0">
                  <a:solidFill>
                    <a:srgbClr val="595959"/>
                  </a:solidFill>
                  <a:latin typeface="Arial Rounded MT Bold" panose="020F0704030504030204" pitchFamily="2" charset="0"/>
                  <a:ea typeface="微软雅黑" panose="020B0503020204020204" pitchFamily="34" charset="-122"/>
                  <a:sym typeface="Times New Roman" panose="02020603050405020304" pitchFamily="18" charset="0"/>
                </a:rPr>
                <a:t>个人用户</a:t>
              </a:r>
              <a:endParaRPr lang="zh-CN" altLang="en-US" sz="1350" b="1" baseline="0" dirty="0">
                <a:solidFill>
                  <a:srgbClr val="595959"/>
                </a:solidFill>
                <a:latin typeface="Arial Rounded MT Bold" panose="020F0704030504030204" pitchFamily="2" charset="0"/>
                <a:ea typeface="微软雅黑" panose="020B0503020204020204" pitchFamily="34" charset="-122"/>
                <a:sym typeface="Times New Roman" panose="02020603050405020304" pitchFamily="18" charset="0"/>
              </a:endParaRPr>
            </a:p>
          </p:txBody>
        </p:sp>
        <p:sp>
          <p:nvSpPr>
            <p:cNvPr id="35883" name="TextBox 65"/>
            <p:cNvSpPr/>
            <p:nvPr/>
          </p:nvSpPr>
          <p:spPr>
            <a:xfrm>
              <a:off x="3474" y="2089"/>
              <a:ext cx="1560" cy="591"/>
            </a:xfrm>
            <a:prstGeom prst="rect">
              <a:avLst/>
            </a:prstGeom>
            <a:noFill/>
            <a:ln w="9525">
              <a:noFill/>
            </a:ln>
          </p:spPr>
          <p:txBody>
            <a:bodyPr vert="horz" wrap="square" anchor="t">
              <a:spAutoFit/>
            </a:bodyPr>
            <a:p>
              <a:pPr marL="0" lvl="0" indent="0" eaLnBrk="1" fontAlgn="base" latinLnBrk="0" hangingPunct="1">
                <a:lnSpc>
                  <a:spcPct val="100000"/>
                </a:lnSpc>
                <a:spcBef>
                  <a:spcPct val="0"/>
                </a:spcBef>
                <a:spcAft>
                  <a:spcPct val="0"/>
                </a:spcAft>
                <a:buNone/>
              </a:pPr>
              <a:r>
                <a:rPr lang="zh-CN" altLang="en-US" sz="900" baseline="0" dirty="0">
                  <a:solidFill>
                    <a:schemeClr val="bg1"/>
                  </a:solidFill>
                  <a:latin typeface="Arial" panose="020B0604020202020204" pitchFamily="34" charset="0"/>
                  <a:ea typeface="微软雅黑" panose="020B0503020204020204" pitchFamily="34" charset="-122"/>
                  <a:sym typeface="Arial" panose="020B0604020202020204" pitchFamily="34" charset="0"/>
                </a:rPr>
                <a:t>普通用户</a:t>
              </a:r>
              <a:endParaRPr lang="zh-CN" altLang="en-US" sz="900" baseline="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marL="0" lvl="0" indent="0" eaLnBrk="1" fontAlgn="base" latinLnBrk="0" hangingPunct="1">
                <a:lnSpc>
                  <a:spcPct val="100000"/>
                </a:lnSpc>
                <a:spcBef>
                  <a:spcPct val="0"/>
                </a:spcBef>
                <a:spcAft>
                  <a:spcPct val="0"/>
                </a:spcAft>
                <a:buNone/>
              </a:pPr>
              <a:r>
                <a:rPr lang="zh-CN" altLang="en-US" sz="900" baseline="0" dirty="0">
                  <a:solidFill>
                    <a:schemeClr val="bg1"/>
                  </a:solidFill>
                  <a:latin typeface="Arial" panose="020B0604020202020204" pitchFamily="34" charset="0"/>
                  <a:ea typeface="微软雅黑" panose="020B0503020204020204" pitchFamily="34" charset="-122"/>
                  <a:sym typeface="Arial" panose="020B0604020202020204" pitchFamily="34" charset="0"/>
                </a:rPr>
                <a:t>自主创业用户</a:t>
              </a:r>
              <a:endParaRPr lang="zh-CN" altLang="en-US" sz="900" baseline="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1" name="组合 80"/>
          <p:cNvGrpSpPr/>
          <p:nvPr/>
        </p:nvGrpSpPr>
        <p:grpSpPr>
          <a:xfrm>
            <a:off x="3559175" y="709295"/>
            <a:ext cx="1418590" cy="1376680"/>
            <a:chOff x="5499" y="1031"/>
            <a:chExt cx="2234" cy="2168"/>
          </a:xfrm>
        </p:grpSpPr>
        <p:sp>
          <p:nvSpPr>
            <p:cNvPr id="35873" name="Oval 65"/>
            <p:cNvSpPr/>
            <p:nvPr/>
          </p:nvSpPr>
          <p:spPr>
            <a:xfrm rot="10800000" flipV="1">
              <a:off x="5868" y="3027"/>
              <a:ext cx="1462" cy="173"/>
            </a:xfrm>
            <a:prstGeom prst="ellipse">
              <a:avLst/>
            </a:prstGeom>
            <a:gradFill rotWithShape="1">
              <a:gsLst>
                <a:gs pos="0">
                  <a:srgbClr val="3F3F3F">
                    <a:alpha val="100000"/>
                  </a:srgbClr>
                </a:gs>
                <a:gs pos="100000">
                  <a:srgbClr val="EEECE1">
                    <a:alpha val="100000"/>
                  </a:srgbClr>
                </a:gs>
                <a:gs pos="100000">
                  <a:srgbClr val="FFFFFF">
                    <a:alpha val="100000"/>
                  </a:srgbClr>
                </a:gs>
              </a:gsLst>
              <a:path path="shape">
                <a:fillToRect r="100000" b="100000"/>
              </a:path>
              <a:tileRect/>
            </a:gradFill>
            <a:ln w="9525">
              <a:noFill/>
            </a:ln>
          </p:spPr>
          <p:txBody>
            <a:bodyPr vert="horz" wrap="none" anchor="ctr"/>
            <a:p>
              <a:pPr marL="0" lvl="0" indent="0" eaLnBrk="1" fontAlgn="base" latinLnBrk="0" hangingPunct="1">
                <a:lnSpc>
                  <a:spcPct val="100000"/>
                </a:lnSpc>
                <a:spcBef>
                  <a:spcPct val="0"/>
                </a:spcBef>
                <a:spcAft>
                  <a:spcPct val="0"/>
                </a:spcAft>
                <a:buNone/>
              </a:pPr>
              <a:endParaRPr sz="1350" baseline="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35874" name="椭圆 47"/>
            <p:cNvSpPr/>
            <p:nvPr/>
          </p:nvSpPr>
          <p:spPr>
            <a:xfrm>
              <a:off x="5499" y="1031"/>
              <a:ext cx="2234" cy="2125"/>
            </a:xfrm>
            <a:prstGeom prst="ellipse">
              <a:avLst/>
            </a:prstGeom>
            <a:gradFill rotWithShape="1">
              <a:gsLst>
                <a:gs pos="0">
                  <a:srgbClr val="D8D8D8">
                    <a:alpha val="100000"/>
                  </a:srgbClr>
                </a:gs>
                <a:gs pos="37000">
                  <a:srgbClr val="D8D8D8">
                    <a:alpha val="100000"/>
                  </a:srgbClr>
                </a:gs>
                <a:gs pos="100000">
                  <a:srgbClr val="F2F2F2">
                    <a:alpha val="100000"/>
                  </a:srgbClr>
                </a:gs>
              </a:gsLst>
              <a:lin ang="5400000" scaled="1"/>
              <a:tileRect/>
            </a:gradFill>
            <a:ln w="9525">
              <a:noFill/>
            </a:ln>
          </p:spPr>
          <p:txBody>
            <a:bodyPr vert="horz" wrap="square" anchor="ctr"/>
            <a:p>
              <a:pPr marL="0" lvl="0" indent="0" algn="ctr" eaLnBrk="1" fontAlgn="base" latinLnBrk="0" hangingPunct="1">
                <a:lnSpc>
                  <a:spcPct val="100000"/>
                </a:lnSpc>
                <a:spcBef>
                  <a:spcPct val="0"/>
                </a:spcBef>
                <a:spcAft>
                  <a:spcPct val="0"/>
                </a:spcAft>
                <a:buNone/>
              </a:pPr>
              <a:endParaRPr sz="1350" baseline="0">
                <a:solidFill>
                  <a:srgbClr val="FFFFFF"/>
                </a:solidFill>
                <a:latin typeface="Calibri" panose="020F0502020204030204" pitchFamily="34" charset="0"/>
                <a:ea typeface="宋体" panose="02010600030101010101" pitchFamily="2" charset="-122"/>
                <a:sym typeface="微软雅黑" panose="020B0503020204020204" pitchFamily="34" charset="-122"/>
              </a:endParaRPr>
            </a:p>
          </p:txBody>
        </p:sp>
        <p:sp>
          <p:nvSpPr>
            <p:cNvPr id="35875" name="椭圆 48"/>
            <p:cNvSpPr/>
            <p:nvPr/>
          </p:nvSpPr>
          <p:spPr>
            <a:xfrm>
              <a:off x="5639" y="1222"/>
              <a:ext cx="1896" cy="1805"/>
            </a:xfrm>
            <a:prstGeom prst="ellipse">
              <a:avLst/>
            </a:prstGeom>
            <a:gradFill rotWithShape="1">
              <a:gsLst>
                <a:gs pos="0">
                  <a:srgbClr val="E30000">
                    <a:lumMod val="91000"/>
                  </a:srgbClr>
                </a:gs>
                <a:gs pos="100000">
                  <a:srgbClr val="760303"/>
                </a:gs>
              </a:gsLst>
              <a:lin ang="5400000" scaled="0"/>
            </a:gradFill>
            <a:ln w="25400" cap="flat" cmpd="sng">
              <a:solidFill>
                <a:schemeClr val="bg1"/>
              </a:solidFill>
              <a:prstDash val="solid"/>
              <a:bevel/>
              <a:headEnd type="none" w="med" len="med"/>
              <a:tailEnd type="none" w="med" len="med"/>
            </a:ln>
          </p:spPr>
          <p:txBody>
            <a:bodyPr vert="horz" wrap="square" anchor="ctr"/>
            <a:p>
              <a:pPr marL="0" lvl="0" indent="0" algn="ctr" eaLnBrk="1" fontAlgn="base" latinLnBrk="0" hangingPunct="1">
                <a:lnSpc>
                  <a:spcPct val="100000"/>
                </a:lnSpc>
                <a:spcBef>
                  <a:spcPct val="0"/>
                </a:spcBef>
                <a:spcAft>
                  <a:spcPct val="0"/>
                </a:spcAft>
                <a:buNone/>
              </a:pPr>
              <a:endParaRPr sz="1350" baseline="0">
                <a:solidFill>
                  <a:srgbClr val="FFFFFF"/>
                </a:solidFill>
                <a:latin typeface="Calibri" panose="020F0502020204030204" pitchFamily="34" charset="0"/>
                <a:ea typeface="宋体" panose="02010600030101010101" pitchFamily="2" charset="-122"/>
                <a:sym typeface="微软雅黑" panose="020B0503020204020204" pitchFamily="34" charset="-122"/>
              </a:endParaRPr>
            </a:p>
          </p:txBody>
        </p:sp>
        <p:sp>
          <p:nvSpPr>
            <p:cNvPr id="35884" name="圆角矩形 66"/>
            <p:cNvSpPr/>
            <p:nvPr/>
          </p:nvSpPr>
          <p:spPr>
            <a:xfrm>
              <a:off x="5983" y="1533"/>
              <a:ext cx="1306" cy="346"/>
            </a:xfrm>
            <a:prstGeom prst="roundRect">
              <a:avLst>
                <a:gd name="adj" fmla="val 50000"/>
              </a:avLst>
            </a:prstGeom>
            <a:solidFill>
              <a:srgbClr val="FFFFFF">
                <a:alpha val="100000"/>
              </a:srgbClr>
            </a:solidFill>
            <a:ln w="9525">
              <a:noFill/>
            </a:ln>
          </p:spPr>
          <p:txBody>
            <a:bodyPr vert="horz" wrap="square" anchor="ctr"/>
            <a:p>
              <a:pPr marL="0" lvl="0" indent="0" algn="ctr" eaLnBrk="1" fontAlgn="base" latinLnBrk="0" hangingPunct="1">
                <a:lnSpc>
                  <a:spcPct val="100000"/>
                </a:lnSpc>
                <a:spcBef>
                  <a:spcPct val="0"/>
                </a:spcBef>
                <a:spcAft>
                  <a:spcPct val="0"/>
                </a:spcAft>
                <a:buNone/>
              </a:pPr>
              <a:endParaRPr sz="1350" baseline="0">
                <a:solidFill>
                  <a:srgbClr val="FFFFFF"/>
                </a:solidFill>
                <a:latin typeface="Calibri" panose="020F0502020204030204" pitchFamily="34" charset="0"/>
                <a:ea typeface="宋体" panose="02010600030101010101" pitchFamily="2" charset="-122"/>
                <a:sym typeface="微软雅黑" panose="020B0503020204020204" pitchFamily="34" charset="-122"/>
              </a:endParaRPr>
            </a:p>
          </p:txBody>
        </p:sp>
        <p:sp>
          <p:nvSpPr>
            <p:cNvPr id="35885" name="TextBox 67"/>
            <p:cNvSpPr/>
            <p:nvPr/>
          </p:nvSpPr>
          <p:spPr>
            <a:xfrm flipH="1">
              <a:off x="5933" y="1528"/>
              <a:ext cx="1387" cy="491"/>
            </a:xfrm>
            <a:prstGeom prst="rect">
              <a:avLst/>
            </a:prstGeom>
            <a:noFill/>
            <a:ln w="9525">
              <a:noFill/>
            </a:ln>
          </p:spPr>
          <p:txBody>
            <a:bodyPr vert="horz" wrap="square" anchor="t">
              <a:spAutoFit/>
            </a:bodyPr>
            <a:p>
              <a:pPr marL="0" lvl="0" indent="0" algn="ctr" eaLnBrk="1" fontAlgn="base" latinLnBrk="0" hangingPunct="1">
                <a:lnSpc>
                  <a:spcPct val="100000"/>
                </a:lnSpc>
                <a:spcBef>
                  <a:spcPct val="0"/>
                </a:spcBef>
                <a:spcAft>
                  <a:spcPct val="0"/>
                </a:spcAft>
                <a:buNone/>
              </a:pPr>
              <a:r>
                <a:rPr lang="zh-CN" altLang="en-US" sz="1350" b="1" baseline="0" dirty="0">
                  <a:solidFill>
                    <a:srgbClr val="595959"/>
                  </a:solidFill>
                  <a:latin typeface="Arial Rounded MT Bold" panose="020F0704030504030204" pitchFamily="2" charset="0"/>
                  <a:ea typeface="微软雅黑" panose="020B0503020204020204" pitchFamily="34" charset="-122"/>
                  <a:sym typeface="Times New Roman" panose="02020603050405020304" pitchFamily="18" charset="0"/>
                </a:rPr>
                <a:t>企业用户</a:t>
              </a:r>
              <a:endParaRPr lang="zh-CN" altLang="en-US" sz="1350" b="1" baseline="0" dirty="0">
                <a:solidFill>
                  <a:srgbClr val="595959"/>
                </a:solidFill>
                <a:latin typeface="Arial Rounded MT Bold" panose="020F0704030504030204" pitchFamily="2" charset="0"/>
                <a:ea typeface="微软雅黑" panose="020B0503020204020204" pitchFamily="34" charset="-122"/>
                <a:sym typeface="Times New Roman" panose="02020603050405020304" pitchFamily="18" charset="0"/>
              </a:endParaRPr>
            </a:p>
          </p:txBody>
        </p:sp>
        <p:sp>
          <p:nvSpPr>
            <p:cNvPr id="35886" name="TextBox 68"/>
            <p:cNvSpPr/>
            <p:nvPr/>
          </p:nvSpPr>
          <p:spPr>
            <a:xfrm>
              <a:off x="5653" y="2141"/>
              <a:ext cx="1897" cy="591"/>
            </a:xfrm>
            <a:prstGeom prst="rect">
              <a:avLst/>
            </a:prstGeom>
            <a:noFill/>
            <a:ln w="9525">
              <a:noFill/>
            </a:ln>
          </p:spPr>
          <p:txBody>
            <a:bodyPr vert="horz" wrap="square" anchor="t">
              <a:spAutoFit/>
            </a:bodyPr>
            <a:p>
              <a:pPr marL="0" lvl="0" indent="0" eaLnBrk="1" fontAlgn="base" latinLnBrk="0" hangingPunct="1">
                <a:lnSpc>
                  <a:spcPct val="100000"/>
                </a:lnSpc>
                <a:spcBef>
                  <a:spcPct val="0"/>
                </a:spcBef>
                <a:spcAft>
                  <a:spcPct val="0"/>
                </a:spcAft>
                <a:buNone/>
              </a:pPr>
              <a:r>
                <a:rPr lang="zh-CN" altLang="en-US" sz="900" baseline="0" dirty="0">
                  <a:solidFill>
                    <a:schemeClr val="bg1"/>
                  </a:solidFill>
                  <a:latin typeface="Arial" panose="020B0604020202020204" pitchFamily="34" charset="0"/>
                  <a:ea typeface="微软雅黑" panose="020B0503020204020204" pitchFamily="34" charset="-122"/>
                  <a:sym typeface="Arial" panose="020B0604020202020204" pitchFamily="34" charset="0"/>
                </a:rPr>
                <a:t>企业网络产品用户</a:t>
              </a:r>
              <a:endParaRPr lang="zh-CN" altLang="en-US" sz="900" baseline="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marL="0" lvl="0" indent="0" eaLnBrk="1" fontAlgn="base" latinLnBrk="0" hangingPunct="1">
                <a:lnSpc>
                  <a:spcPct val="100000"/>
                </a:lnSpc>
                <a:spcBef>
                  <a:spcPct val="0"/>
                </a:spcBef>
                <a:spcAft>
                  <a:spcPct val="0"/>
                </a:spcAft>
                <a:buNone/>
              </a:pPr>
              <a:r>
                <a:rPr lang="zh-CN" altLang="en-US" sz="900" dirty="0">
                  <a:solidFill>
                    <a:schemeClr val="bg1"/>
                  </a:solidFill>
                  <a:latin typeface="Arial" panose="020B0604020202020204" pitchFamily="34" charset="0"/>
                  <a:ea typeface="微软雅黑" panose="020B0503020204020204" pitchFamily="34" charset="-122"/>
                </a:rPr>
                <a:t>企业宣传用户</a:t>
              </a:r>
              <a:endParaRPr lang="zh-CN" altLang="en-US" sz="900" dirty="0">
                <a:solidFill>
                  <a:schemeClr val="bg1"/>
                </a:solidFill>
                <a:latin typeface="Arial" panose="020B0604020202020204" pitchFamily="34" charset="0"/>
                <a:ea typeface="微软雅黑" panose="020B0503020204020204" pitchFamily="34" charset="-122"/>
              </a:endParaRPr>
            </a:p>
          </p:txBody>
        </p:sp>
      </p:grpSp>
      <p:grpSp>
        <p:nvGrpSpPr>
          <p:cNvPr id="82" name="组合 81"/>
          <p:cNvGrpSpPr/>
          <p:nvPr/>
        </p:nvGrpSpPr>
        <p:grpSpPr>
          <a:xfrm>
            <a:off x="5594350" y="701040"/>
            <a:ext cx="1417320" cy="1376680"/>
            <a:chOff x="7797" y="1031"/>
            <a:chExt cx="2232" cy="2168"/>
          </a:xfrm>
        </p:grpSpPr>
        <p:sp>
          <p:nvSpPr>
            <p:cNvPr id="35869" name="Oval 65"/>
            <p:cNvSpPr/>
            <p:nvPr/>
          </p:nvSpPr>
          <p:spPr>
            <a:xfrm rot="10800000" flipV="1">
              <a:off x="8166" y="3027"/>
              <a:ext cx="1460" cy="173"/>
            </a:xfrm>
            <a:prstGeom prst="ellipse">
              <a:avLst/>
            </a:prstGeom>
            <a:gradFill rotWithShape="1">
              <a:gsLst>
                <a:gs pos="0">
                  <a:srgbClr val="3F3F3F">
                    <a:alpha val="100000"/>
                  </a:srgbClr>
                </a:gs>
                <a:gs pos="100000">
                  <a:srgbClr val="EEECE1">
                    <a:alpha val="100000"/>
                  </a:srgbClr>
                </a:gs>
                <a:gs pos="100000">
                  <a:srgbClr val="FFFFFF">
                    <a:alpha val="100000"/>
                  </a:srgbClr>
                </a:gs>
              </a:gsLst>
              <a:path path="shape">
                <a:fillToRect r="100000" b="100000"/>
              </a:path>
              <a:tileRect/>
            </a:gradFill>
            <a:ln w="9525">
              <a:noFill/>
            </a:ln>
          </p:spPr>
          <p:txBody>
            <a:bodyPr vert="horz" wrap="none" anchor="ctr"/>
            <a:p>
              <a:pPr marL="0" lvl="0" indent="0" eaLnBrk="1" fontAlgn="base" latinLnBrk="0" hangingPunct="1">
                <a:lnSpc>
                  <a:spcPct val="100000"/>
                </a:lnSpc>
                <a:spcBef>
                  <a:spcPct val="0"/>
                </a:spcBef>
                <a:spcAft>
                  <a:spcPct val="0"/>
                </a:spcAft>
                <a:buNone/>
              </a:pPr>
              <a:endParaRPr sz="1350" baseline="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35870" name="椭圆 39"/>
            <p:cNvSpPr/>
            <p:nvPr/>
          </p:nvSpPr>
          <p:spPr>
            <a:xfrm>
              <a:off x="7797" y="1031"/>
              <a:ext cx="2232" cy="2125"/>
            </a:xfrm>
            <a:prstGeom prst="ellipse">
              <a:avLst/>
            </a:prstGeom>
            <a:gradFill rotWithShape="1">
              <a:gsLst>
                <a:gs pos="0">
                  <a:srgbClr val="D8D8D8">
                    <a:alpha val="100000"/>
                  </a:srgbClr>
                </a:gs>
                <a:gs pos="37000">
                  <a:srgbClr val="D8D8D8">
                    <a:alpha val="100000"/>
                  </a:srgbClr>
                </a:gs>
                <a:gs pos="100000">
                  <a:srgbClr val="F2F2F2">
                    <a:alpha val="100000"/>
                  </a:srgbClr>
                </a:gs>
              </a:gsLst>
              <a:lin ang="5400000" scaled="1"/>
              <a:tileRect/>
            </a:gradFill>
            <a:ln w="9525">
              <a:noFill/>
            </a:ln>
          </p:spPr>
          <p:txBody>
            <a:bodyPr vert="horz" wrap="square" anchor="ctr"/>
            <a:p>
              <a:pPr marL="0" lvl="0" indent="0" algn="ctr" eaLnBrk="1" fontAlgn="base" latinLnBrk="0" hangingPunct="1">
                <a:lnSpc>
                  <a:spcPct val="100000"/>
                </a:lnSpc>
                <a:spcBef>
                  <a:spcPct val="0"/>
                </a:spcBef>
                <a:spcAft>
                  <a:spcPct val="0"/>
                </a:spcAft>
                <a:buNone/>
              </a:pPr>
              <a:endParaRPr sz="1350" baseline="0">
                <a:solidFill>
                  <a:srgbClr val="FFFFFF"/>
                </a:solidFill>
                <a:latin typeface="Calibri" panose="020F0502020204030204" pitchFamily="34" charset="0"/>
                <a:ea typeface="宋体" panose="02010600030101010101" pitchFamily="2" charset="-122"/>
                <a:sym typeface="微软雅黑" panose="020B0503020204020204" pitchFamily="34" charset="-122"/>
              </a:endParaRPr>
            </a:p>
          </p:txBody>
        </p:sp>
        <p:sp>
          <p:nvSpPr>
            <p:cNvPr id="35871" name="椭圆 40"/>
            <p:cNvSpPr/>
            <p:nvPr/>
          </p:nvSpPr>
          <p:spPr>
            <a:xfrm>
              <a:off x="7949" y="1235"/>
              <a:ext cx="1897" cy="1805"/>
            </a:xfrm>
            <a:prstGeom prst="ellipse">
              <a:avLst/>
            </a:prstGeom>
            <a:gradFill rotWithShape="1">
              <a:gsLst>
                <a:gs pos="0">
                  <a:srgbClr val="E30000"/>
                </a:gs>
                <a:gs pos="100000">
                  <a:srgbClr val="760303"/>
                </a:gs>
              </a:gsLst>
              <a:lin ang="5400000" scaled="0"/>
            </a:gradFill>
            <a:ln w="25400" cap="flat" cmpd="sng">
              <a:solidFill>
                <a:schemeClr val="bg1"/>
              </a:solidFill>
              <a:prstDash val="solid"/>
              <a:bevel/>
              <a:headEnd type="none" w="med" len="med"/>
              <a:tailEnd type="none" w="med" len="med"/>
            </a:ln>
          </p:spPr>
          <p:txBody>
            <a:bodyPr vert="horz" wrap="square" anchor="ctr"/>
            <a:p>
              <a:pPr marL="0" lvl="0" indent="0" algn="ctr" eaLnBrk="1" fontAlgn="base" latinLnBrk="0" hangingPunct="1">
                <a:lnSpc>
                  <a:spcPct val="100000"/>
                </a:lnSpc>
                <a:spcBef>
                  <a:spcPct val="0"/>
                </a:spcBef>
                <a:spcAft>
                  <a:spcPct val="0"/>
                </a:spcAft>
                <a:buNone/>
              </a:pPr>
              <a:endParaRPr sz="1350" baseline="0">
                <a:solidFill>
                  <a:srgbClr val="FFFFFF"/>
                </a:solidFill>
                <a:latin typeface="Calibri" panose="020F0502020204030204" pitchFamily="34" charset="0"/>
                <a:ea typeface="宋体" panose="02010600030101010101" pitchFamily="2" charset="-122"/>
                <a:sym typeface="微软雅黑" panose="020B0503020204020204" pitchFamily="34" charset="-122"/>
              </a:endParaRPr>
            </a:p>
          </p:txBody>
        </p:sp>
        <p:sp>
          <p:nvSpPr>
            <p:cNvPr id="35887" name="圆角矩形 69"/>
            <p:cNvSpPr/>
            <p:nvPr/>
          </p:nvSpPr>
          <p:spPr>
            <a:xfrm>
              <a:off x="8276" y="1533"/>
              <a:ext cx="1306" cy="346"/>
            </a:xfrm>
            <a:prstGeom prst="roundRect">
              <a:avLst>
                <a:gd name="adj" fmla="val 50000"/>
              </a:avLst>
            </a:prstGeom>
            <a:solidFill>
              <a:srgbClr val="FFFFFF">
                <a:alpha val="100000"/>
              </a:srgbClr>
            </a:solidFill>
            <a:ln w="9525">
              <a:noFill/>
            </a:ln>
          </p:spPr>
          <p:txBody>
            <a:bodyPr vert="horz" wrap="square" anchor="ctr"/>
            <a:p>
              <a:pPr marL="0" lvl="0" indent="0" algn="ctr" eaLnBrk="1" fontAlgn="base" latinLnBrk="0" hangingPunct="1">
                <a:lnSpc>
                  <a:spcPct val="100000"/>
                </a:lnSpc>
                <a:spcBef>
                  <a:spcPct val="0"/>
                </a:spcBef>
                <a:spcAft>
                  <a:spcPct val="0"/>
                </a:spcAft>
                <a:buNone/>
              </a:pPr>
              <a:endParaRPr sz="1350" baseline="0">
                <a:solidFill>
                  <a:srgbClr val="FFFFFF"/>
                </a:solidFill>
                <a:latin typeface="Calibri" panose="020F0502020204030204" pitchFamily="34" charset="0"/>
                <a:ea typeface="宋体" panose="02010600030101010101" pitchFamily="2" charset="-122"/>
                <a:sym typeface="微软雅黑" panose="020B0503020204020204" pitchFamily="34" charset="-122"/>
              </a:endParaRPr>
            </a:p>
          </p:txBody>
        </p:sp>
        <p:sp>
          <p:nvSpPr>
            <p:cNvPr id="35888" name="TextBox 70"/>
            <p:cNvSpPr/>
            <p:nvPr/>
          </p:nvSpPr>
          <p:spPr>
            <a:xfrm flipH="1">
              <a:off x="8226" y="1528"/>
              <a:ext cx="1389" cy="491"/>
            </a:xfrm>
            <a:prstGeom prst="rect">
              <a:avLst/>
            </a:prstGeom>
            <a:noFill/>
            <a:ln w="9525">
              <a:noFill/>
            </a:ln>
          </p:spPr>
          <p:txBody>
            <a:bodyPr vert="horz" wrap="square" anchor="t">
              <a:spAutoFit/>
            </a:bodyPr>
            <a:p>
              <a:pPr marL="0" lvl="0" indent="0" algn="ctr" eaLnBrk="1" fontAlgn="base" latinLnBrk="0" hangingPunct="1">
                <a:lnSpc>
                  <a:spcPct val="100000"/>
                </a:lnSpc>
                <a:spcBef>
                  <a:spcPct val="0"/>
                </a:spcBef>
                <a:spcAft>
                  <a:spcPct val="0"/>
                </a:spcAft>
                <a:buNone/>
              </a:pPr>
              <a:r>
                <a:rPr lang="zh-CN" altLang="en-US" sz="1350" b="1" baseline="0" dirty="0">
                  <a:solidFill>
                    <a:srgbClr val="595959"/>
                  </a:solidFill>
                  <a:latin typeface="Arial Rounded MT Bold" panose="020F0704030504030204" pitchFamily="2" charset="0"/>
                  <a:ea typeface="微软雅黑" panose="020B0503020204020204" pitchFamily="34" charset="-122"/>
                  <a:sym typeface="Times New Roman" panose="02020603050405020304" pitchFamily="18" charset="0"/>
                </a:rPr>
                <a:t>专业用户</a:t>
              </a:r>
              <a:endParaRPr lang="zh-CN" altLang="en-US" sz="1350" b="1" baseline="0" dirty="0">
                <a:solidFill>
                  <a:srgbClr val="595959"/>
                </a:solidFill>
                <a:latin typeface="Arial Rounded MT Bold" panose="020F0704030504030204" pitchFamily="2" charset="0"/>
                <a:ea typeface="微软雅黑" panose="020B0503020204020204" pitchFamily="34" charset="-122"/>
                <a:sym typeface="Times New Roman" panose="02020603050405020304" pitchFamily="18" charset="0"/>
              </a:endParaRPr>
            </a:p>
          </p:txBody>
        </p:sp>
        <p:sp>
          <p:nvSpPr>
            <p:cNvPr id="35889" name="TextBox 71"/>
            <p:cNvSpPr/>
            <p:nvPr/>
          </p:nvSpPr>
          <p:spPr>
            <a:xfrm>
              <a:off x="8118" y="2149"/>
              <a:ext cx="1725" cy="591"/>
            </a:xfrm>
            <a:prstGeom prst="rect">
              <a:avLst/>
            </a:prstGeom>
            <a:noFill/>
            <a:ln w="9525">
              <a:noFill/>
            </a:ln>
          </p:spPr>
          <p:txBody>
            <a:bodyPr vert="horz" wrap="square" anchor="t">
              <a:spAutoFit/>
            </a:bodyPr>
            <a:p>
              <a:pPr marL="0" lvl="0" indent="0" eaLnBrk="1" fontAlgn="base" latinLnBrk="0" hangingPunct="1">
                <a:lnSpc>
                  <a:spcPct val="100000"/>
                </a:lnSpc>
                <a:spcBef>
                  <a:spcPct val="0"/>
                </a:spcBef>
                <a:spcAft>
                  <a:spcPct val="0"/>
                </a:spcAft>
                <a:buNone/>
              </a:pPr>
              <a:r>
                <a:rPr lang="zh-CN" altLang="en-US" sz="900" baseline="0" dirty="0">
                  <a:solidFill>
                    <a:schemeClr val="bg1"/>
                  </a:solidFill>
                  <a:latin typeface="Arial" panose="020B0604020202020204" pitchFamily="34" charset="0"/>
                  <a:ea typeface="微软雅黑" panose="020B0503020204020204" pitchFamily="34" charset="-122"/>
                  <a:sym typeface="Arial" panose="020B0604020202020204" pitchFamily="34" charset="0"/>
                </a:rPr>
                <a:t>细分领域需要专家级顾问的用户</a:t>
              </a:r>
              <a:endParaRPr lang="zh-CN" altLang="en-US" sz="900" baseline="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46" name="Picture 3"/>
          <p:cNvPicPr>
            <a:picLocks noChangeAspect="1"/>
          </p:cNvPicPr>
          <p:nvPr/>
        </p:nvPicPr>
        <p:blipFill>
          <a:blip r:embed="rId2"/>
          <a:srcRect l="2766" r="7204" b="57678"/>
          <a:stretch>
            <a:fillRect/>
          </a:stretch>
        </p:blipFill>
        <p:spPr>
          <a:xfrm>
            <a:off x="611188" y="2314099"/>
            <a:ext cx="7390210" cy="142875"/>
          </a:xfrm>
          <a:prstGeom prst="rect">
            <a:avLst/>
          </a:prstGeom>
          <a:noFill/>
          <a:ln w="9525">
            <a:noFill/>
          </a:ln>
        </p:spPr>
      </p:pic>
      <p:grpSp>
        <p:nvGrpSpPr>
          <p:cNvPr id="47" name="组合 46"/>
          <p:cNvGrpSpPr/>
          <p:nvPr/>
        </p:nvGrpSpPr>
        <p:grpSpPr>
          <a:xfrm>
            <a:off x="526415" y="2969895"/>
            <a:ext cx="1091565" cy="312375"/>
            <a:chOff x="3477359" y="8005745"/>
            <a:chExt cx="2534423" cy="611316"/>
          </a:xfrm>
          <a:effectLst>
            <a:outerShdw blurRad="203200" dist="114300" dir="5400000" sx="102000" sy="102000" algn="t" rotWithShape="0">
              <a:prstClr val="black">
                <a:alpha val="29000"/>
              </a:prstClr>
            </a:outerShdw>
          </a:effectLst>
        </p:grpSpPr>
        <p:sp>
          <p:nvSpPr>
            <p:cNvPr id="48" name="流程图: 可选过程 47"/>
            <p:cNvSpPr/>
            <p:nvPr/>
          </p:nvSpPr>
          <p:spPr>
            <a:xfrm>
              <a:off x="3477359" y="8032286"/>
              <a:ext cx="2534423" cy="584775"/>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latin typeface="+mj-ea"/>
                <a:ea typeface="+mj-ea"/>
              </a:endParaRPr>
            </a:p>
          </p:txBody>
        </p:sp>
        <p:sp>
          <p:nvSpPr>
            <p:cNvPr id="49" name="TextBox 72"/>
            <p:cNvSpPr txBox="1"/>
            <p:nvPr/>
          </p:nvSpPr>
          <p:spPr>
            <a:xfrm>
              <a:off x="3538683" y="8005745"/>
              <a:ext cx="2324849" cy="561696"/>
            </a:xfrm>
            <a:prstGeom prst="rect">
              <a:avLst/>
            </a:prstGeom>
            <a:noFill/>
          </p:spPr>
          <p:txBody>
            <a:bodyPr wrap="square" rtlCol="0">
              <a:spAutoFit/>
            </a:bodyPr>
            <a:p>
              <a:pPr algn="ctr"/>
              <a:r>
                <a:rPr lang="zh-CN" altLang="en-US" sz="1200" dirty="0">
                  <a:solidFill>
                    <a:schemeClr val="bg1"/>
                  </a:solidFill>
                  <a:latin typeface="+mj-ea"/>
                  <a:ea typeface="+mj-ea"/>
                </a:rPr>
                <a:t>企业级合作</a:t>
              </a:r>
              <a:endParaRPr lang="zh-CN" altLang="en-US" sz="1200" dirty="0">
                <a:solidFill>
                  <a:schemeClr val="bg1"/>
                </a:solidFill>
                <a:latin typeface="+mj-ea"/>
                <a:ea typeface="+mj-ea"/>
              </a:endParaRPr>
            </a:p>
          </p:txBody>
        </p:sp>
      </p:grpSp>
      <p:grpSp>
        <p:nvGrpSpPr>
          <p:cNvPr id="50" name="组合 49"/>
          <p:cNvGrpSpPr/>
          <p:nvPr/>
        </p:nvGrpSpPr>
        <p:grpSpPr>
          <a:xfrm>
            <a:off x="1870075" y="2969895"/>
            <a:ext cx="1159510" cy="312375"/>
            <a:chOff x="3354437" y="8005745"/>
            <a:chExt cx="2693341" cy="611316"/>
          </a:xfrm>
          <a:effectLst>
            <a:outerShdw blurRad="203200" dist="114300" dir="5400000" sx="102000" sy="102000" algn="t" rotWithShape="0">
              <a:prstClr val="black">
                <a:alpha val="29000"/>
              </a:prstClr>
            </a:outerShdw>
          </a:effectLst>
        </p:grpSpPr>
        <p:sp>
          <p:nvSpPr>
            <p:cNvPr id="51" name="流程图: 可选过程 50"/>
            <p:cNvSpPr/>
            <p:nvPr/>
          </p:nvSpPr>
          <p:spPr>
            <a:xfrm>
              <a:off x="3477359" y="8032286"/>
              <a:ext cx="2534423" cy="584775"/>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latin typeface="+mj-ea"/>
                <a:ea typeface="+mj-ea"/>
              </a:endParaRPr>
            </a:p>
          </p:txBody>
        </p:sp>
        <p:sp>
          <p:nvSpPr>
            <p:cNvPr id="52" name="TextBox 75"/>
            <p:cNvSpPr txBox="1"/>
            <p:nvPr/>
          </p:nvSpPr>
          <p:spPr>
            <a:xfrm>
              <a:off x="3354437" y="8005745"/>
              <a:ext cx="2693341" cy="561696"/>
            </a:xfrm>
            <a:prstGeom prst="rect">
              <a:avLst/>
            </a:prstGeom>
            <a:noFill/>
          </p:spPr>
          <p:txBody>
            <a:bodyPr wrap="square" rtlCol="0">
              <a:spAutoFit/>
            </a:bodyPr>
            <a:p>
              <a:pPr algn="ctr"/>
              <a:r>
                <a:rPr lang="zh-CN" altLang="en-US" sz="1200" dirty="0">
                  <a:solidFill>
                    <a:schemeClr val="bg1"/>
                  </a:solidFill>
                  <a:latin typeface="+mj-ea"/>
                  <a:ea typeface="+mj-ea"/>
                </a:rPr>
                <a:t>专业领域合作</a:t>
              </a:r>
              <a:endParaRPr lang="zh-CN" altLang="en-US" sz="1200" dirty="0">
                <a:solidFill>
                  <a:schemeClr val="bg1"/>
                </a:solidFill>
                <a:latin typeface="+mj-ea"/>
                <a:ea typeface="+mj-ea"/>
              </a:endParaRPr>
            </a:p>
          </p:txBody>
        </p:sp>
      </p:grpSp>
      <p:grpSp>
        <p:nvGrpSpPr>
          <p:cNvPr id="53" name="组合 52"/>
          <p:cNvGrpSpPr/>
          <p:nvPr/>
        </p:nvGrpSpPr>
        <p:grpSpPr>
          <a:xfrm>
            <a:off x="2962910" y="2969895"/>
            <a:ext cx="1960880" cy="312375"/>
            <a:chOff x="2919784" y="8005745"/>
            <a:chExt cx="3562648" cy="611316"/>
          </a:xfrm>
          <a:effectLst>
            <a:outerShdw blurRad="203200" dist="114300" dir="5400000" sx="102000" sy="102000" algn="t" rotWithShape="0">
              <a:prstClr val="black">
                <a:alpha val="29000"/>
              </a:prstClr>
            </a:outerShdw>
          </a:effectLst>
        </p:grpSpPr>
        <p:sp>
          <p:nvSpPr>
            <p:cNvPr id="54" name="流程图: 可选过程 53"/>
            <p:cNvSpPr/>
            <p:nvPr/>
          </p:nvSpPr>
          <p:spPr>
            <a:xfrm>
              <a:off x="3477359" y="8032286"/>
              <a:ext cx="2534423" cy="584775"/>
            </a:xfrm>
            <a:prstGeom prst="flowChartAlternateProcess">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latin typeface="+mj-ea"/>
                <a:ea typeface="+mj-ea"/>
              </a:endParaRPr>
            </a:p>
          </p:txBody>
        </p:sp>
        <p:sp>
          <p:nvSpPr>
            <p:cNvPr id="55" name="TextBox 78"/>
            <p:cNvSpPr txBox="1"/>
            <p:nvPr/>
          </p:nvSpPr>
          <p:spPr>
            <a:xfrm>
              <a:off x="2919784" y="8005745"/>
              <a:ext cx="3562648" cy="561696"/>
            </a:xfrm>
            <a:prstGeom prst="rect">
              <a:avLst/>
            </a:prstGeom>
            <a:noFill/>
          </p:spPr>
          <p:txBody>
            <a:bodyPr wrap="square" rtlCol="0">
              <a:spAutoFit/>
            </a:bodyPr>
            <a:p>
              <a:pPr algn="ctr"/>
              <a:r>
                <a:rPr lang="zh-CN" altLang="en-US" sz="1200" dirty="0">
                  <a:solidFill>
                    <a:schemeClr val="bg1"/>
                  </a:solidFill>
                  <a:latin typeface="+mj-ea"/>
                  <a:ea typeface="+mj-ea"/>
                </a:rPr>
                <a:t>APP/网站嵌入合作</a:t>
              </a:r>
              <a:endParaRPr lang="zh-CN" altLang="en-US" sz="1200" dirty="0">
                <a:solidFill>
                  <a:schemeClr val="bg1"/>
                </a:solidFill>
                <a:latin typeface="+mj-ea"/>
                <a:ea typeface="+mj-ea"/>
              </a:endParaRPr>
            </a:p>
          </p:txBody>
        </p:sp>
      </p:grpSp>
      <p:grpSp>
        <p:nvGrpSpPr>
          <p:cNvPr id="56" name="组合 55"/>
          <p:cNvGrpSpPr/>
          <p:nvPr/>
        </p:nvGrpSpPr>
        <p:grpSpPr>
          <a:xfrm>
            <a:off x="4791075" y="2969895"/>
            <a:ext cx="1091565" cy="312375"/>
            <a:chOff x="3477359" y="8005745"/>
            <a:chExt cx="2534423" cy="611316"/>
          </a:xfrm>
          <a:effectLst>
            <a:outerShdw blurRad="203200" dist="114300" dir="5400000" sx="102000" sy="102000" algn="t" rotWithShape="0">
              <a:prstClr val="black">
                <a:alpha val="29000"/>
              </a:prstClr>
            </a:outerShdw>
          </a:effectLst>
        </p:grpSpPr>
        <p:sp>
          <p:nvSpPr>
            <p:cNvPr id="57" name="流程图: 可选过程 56"/>
            <p:cNvSpPr/>
            <p:nvPr/>
          </p:nvSpPr>
          <p:spPr>
            <a:xfrm>
              <a:off x="3477359" y="8032286"/>
              <a:ext cx="2534423" cy="584775"/>
            </a:xfrm>
            <a:prstGeom prst="flowChartAlternateProcess">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latin typeface="+mj-ea"/>
                <a:ea typeface="+mj-ea"/>
              </a:endParaRPr>
            </a:p>
          </p:txBody>
        </p:sp>
        <p:sp>
          <p:nvSpPr>
            <p:cNvPr id="58" name="TextBox 81"/>
            <p:cNvSpPr txBox="1"/>
            <p:nvPr/>
          </p:nvSpPr>
          <p:spPr>
            <a:xfrm>
              <a:off x="3722929" y="8005745"/>
              <a:ext cx="1956357" cy="561696"/>
            </a:xfrm>
            <a:prstGeom prst="rect">
              <a:avLst/>
            </a:prstGeom>
            <a:noFill/>
          </p:spPr>
          <p:txBody>
            <a:bodyPr wrap="square" rtlCol="0">
              <a:spAutoFit/>
            </a:bodyPr>
            <a:p>
              <a:pPr algn="ctr"/>
              <a:r>
                <a:rPr lang="zh-CN" altLang="en-US" sz="1200" dirty="0">
                  <a:solidFill>
                    <a:schemeClr val="bg1"/>
                  </a:solidFill>
                  <a:latin typeface="+mj-ea"/>
                  <a:ea typeface="+mj-ea"/>
                </a:rPr>
                <a:t>推荐系统</a:t>
              </a:r>
              <a:endParaRPr lang="zh-CN" altLang="en-US" sz="1200" dirty="0">
                <a:solidFill>
                  <a:schemeClr val="bg1"/>
                </a:solidFill>
                <a:latin typeface="+mj-ea"/>
                <a:ea typeface="+mj-ea"/>
              </a:endParaRPr>
            </a:p>
          </p:txBody>
        </p:sp>
      </p:grpSp>
      <p:sp>
        <p:nvSpPr>
          <p:cNvPr id="59" name="TextBox 83"/>
          <p:cNvSpPr txBox="1"/>
          <p:nvPr/>
        </p:nvSpPr>
        <p:spPr>
          <a:xfrm>
            <a:off x="541655" y="3437255"/>
            <a:ext cx="1160780" cy="691515"/>
          </a:xfrm>
          <a:prstGeom prst="rect">
            <a:avLst/>
          </a:prstGeom>
          <a:noFill/>
        </p:spPr>
        <p:txBody>
          <a:bodyPr wrap="square" lIns="68598" tIns="34299" rIns="68598" bIns="34299" rtlCol="0">
            <a:spAutoFit/>
          </a:bodyPr>
          <a:p>
            <a:pPr marL="0" marR="0" lvl="0" indent="0" defTabSz="914400" eaLnBrk="1" fontAlgn="auto" latinLnBrk="0" hangingPunct="1">
              <a:lnSpc>
                <a:spcPct val="130000"/>
              </a:lnSpc>
              <a:spcBef>
                <a:spcPts val="0"/>
              </a:spcBef>
              <a:spcAft>
                <a:spcPts val="0"/>
              </a:spcAft>
              <a:buClrTx/>
              <a:buSzTx/>
              <a:buFontTx/>
              <a:buNone/>
              <a:defRPr/>
            </a:pPr>
            <a:r>
              <a:rPr lang="zh-CN" altLang="en-US"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按年收取授权费，产品功能支持  管理支持</a:t>
            </a:r>
            <a:endParaRPr kumimoji="0" lang="zh-CN" altLang="en-US" sz="1050" b="0" i="0" u="none" strike="noStrike" kern="0" cap="none" spc="0" normalizeH="0" baseline="0" noProof="0" dirty="0">
              <a:ln>
                <a:noFill/>
              </a:ln>
              <a:solidFill>
                <a:schemeClr val="tx1">
                  <a:lumMod val="85000"/>
                  <a:lumOff val="15000"/>
                </a:schemeClr>
              </a:solidFill>
              <a:effectLst/>
              <a:uLnTx/>
              <a:uFillTx/>
              <a:latin typeface="+mj-ea"/>
              <a:ea typeface="+mj-ea"/>
            </a:endParaRPr>
          </a:p>
        </p:txBody>
      </p:sp>
      <p:grpSp>
        <p:nvGrpSpPr>
          <p:cNvPr id="63" name="组合 62"/>
          <p:cNvGrpSpPr/>
          <p:nvPr/>
        </p:nvGrpSpPr>
        <p:grpSpPr>
          <a:xfrm>
            <a:off x="6040755" y="2969895"/>
            <a:ext cx="1091565" cy="312375"/>
            <a:chOff x="3477359" y="8005745"/>
            <a:chExt cx="2534423" cy="611316"/>
          </a:xfrm>
          <a:effectLst>
            <a:outerShdw blurRad="203200" dist="114300" dir="5400000" sx="102000" sy="102000" algn="t" rotWithShape="0">
              <a:prstClr val="black">
                <a:alpha val="29000"/>
              </a:prstClr>
            </a:outerShdw>
          </a:effectLst>
        </p:grpSpPr>
        <p:sp>
          <p:nvSpPr>
            <p:cNvPr id="64" name="流程图: 可选过程 63"/>
            <p:cNvSpPr/>
            <p:nvPr/>
          </p:nvSpPr>
          <p:spPr>
            <a:xfrm>
              <a:off x="3477359" y="8032286"/>
              <a:ext cx="2534423" cy="584775"/>
            </a:xfrm>
            <a:prstGeom prst="flowChartAlternateProcess">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latin typeface="+mj-ea"/>
                <a:ea typeface="+mj-ea"/>
              </a:endParaRPr>
            </a:p>
          </p:txBody>
        </p:sp>
        <p:sp>
          <p:nvSpPr>
            <p:cNvPr id="65" name="TextBox 81"/>
            <p:cNvSpPr txBox="1"/>
            <p:nvPr/>
          </p:nvSpPr>
          <p:spPr>
            <a:xfrm>
              <a:off x="3722928" y="8005745"/>
              <a:ext cx="1956357" cy="561696"/>
            </a:xfrm>
            <a:prstGeom prst="rect">
              <a:avLst/>
            </a:prstGeom>
            <a:noFill/>
          </p:spPr>
          <p:txBody>
            <a:bodyPr wrap="square" rtlCol="0">
              <a:spAutoFit/>
            </a:bodyPr>
            <a:p>
              <a:pPr algn="ctr"/>
              <a:r>
                <a:rPr lang="zh-CN" altLang="en-US" sz="1200" dirty="0">
                  <a:solidFill>
                    <a:schemeClr val="bg1"/>
                  </a:solidFill>
                  <a:latin typeface="+mj-ea"/>
                  <a:ea typeface="+mj-ea"/>
                </a:rPr>
                <a:t>会员注册</a:t>
              </a:r>
              <a:endParaRPr lang="zh-CN" altLang="en-US" sz="1200" dirty="0">
                <a:solidFill>
                  <a:schemeClr val="bg1"/>
                </a:solidFill>
                <a:latin typeface="+mj-ea"/>
                <a:ea typeface="+mj-ea"/>
              </a:endParaRPr>
            </a:p>
          </p:txBody>
        </p:sp>
      </p:grpSp>
      <p:grpSp>
        <p:nvGrpSpPr>
          <p:cNvPr id="67" name="组合 66"/>
          <p:cNvGrpSpPr/>
          <p:nvPr/>
        </p:nvGrpSpPr>
        <p:grpSpPr>
          <a:xfrm>
            <a:off x="7437755" y="2969895"/>
            <a:ext cx="1091565" cy="312375"/>
            <a:chOff x="3477359" y="8005745"/>
            <a:chExt cx="2534423" cy="611316"/>
          </a:xfrm>
          <a:effectLst>
            <a:outerShdw blurRad="203200" dist="114300" dir="5400000" sx="102000" sy="102000" algn="t" rotWithShape="0">
              <a:prstClr val="black">
                <a:alpha val="29000"/>
              </a:prstClr>
            </a:outerShdw>
          </a:effectLst>
        </p:grpSpPr>
        <p:sp>
          <p:nvSpPr>
            <p:cNvPr id="68" name="流程图: 可选过程 67"/>
            <p:cNvSpPr/>
            <p:nvPr/>
          </p:nvSpPr>
          <p:spPr>
            <a:xfrm>
              <a:off x="3477359" y="8032286"/>
              <a:ext cx="2534423" cy="584775"/>
            </a:xfrm>
            <a:prstGeom prst="flowChartAlternateProcess">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latin typeface="+mj-ea"/>
                <a:ea typeface="+mj-ea"/>
              </a:endParaRPr>
            </a:p>
          </p:txBody>
        </p:sp>
        <p:sp>
          <p:nvSpPr>
            <p:cNvPr id="69" name="TextBox 81"/>
            <p:cNvSpPr txBox="1"/>
            <p:nvPr/>
          </p:nvSpPr>
          <p:spPr>
            <a:xfrm>
              <a:off x="3538681" y="8005745"/>
              <a:ext cx="2324849" cy="561696"/>
            </a:xfrm>
            <a:prstGeom prst="rect">
              <a:avLst/>
            </a:prstGeom>
            <a:noFill/>
          </p:spPr>
          <p:txBody>
            <a:bodyPr wrap="square" rtlCol="0">
              <a:spAutoFit/>
            </a:bodyPr>
            <a:p>
              <a:pPr algn="ctr"/>
              <a:r>
                <a:rPr lang="zh-CN" altLang="en-US" sz="1200" dirty="0">
                  <a:solidFill>
                    <a:schemeClr val="bg1"/>
                  </a:solidFill>
                  <a:latin typeface="+mj-ea"/>
                  <a:ea typeface="+mj-ea"/>
                </a:rPr>
                <a:t>应用百宝箱</a:t>
              </a:r>
              <a:endParaRPr lang="zh-CN" altLang="en-US" sz="1200" dirty="0">
                <a:solidFill>
                  <a:schemeClr val="bg1"/>
                </a:solidFill>
                <a:latin typeface="+mj-ea"/>
                <a:ea typeface="+mj-ea"/>
              </a:endParaRPr>
            </a:p>
          </p:txBody>
        </p:sp>
      </p:grpSp>
      <p:sp>
        <p:nvSpPr>
          <p:cNvPr id="75" name="TextBox 83"/>
          <p:cNvSpPr txBox="1"/>
          <p:nvPr/>
        </p:nvSpPr>
        <p:spPr>
          <a:xfrm>
            <a:off x="1903730" y="3437255"/>
            <a:ext cx="1160780" cy="691515"/>
          </a:xfrm>
          <a:prstGeom prst="rect">
            <a:avLst/>
          </a:prstGeom>
          <a:noFill/>
        </p:spPr>
        <p:txBody>
          <a:bodyPr wrap="square" lIns="68598" tIns="34299" rIns="68598" bIns="34299" rtlCol="0">
            <a:spAutoFit/>
          </a:bodyPr>
          <a:p>
            <a:pPr marL="0" marR="0" lvl="0" indent="0" defTabSz="914400" eaLnBrk="1" fontAlgn="auto" latinLnBrk="0" hangingPunct="1">
              <a:lnSpc>
                <a:spcPct val="130000"/>
              </a:lnSpc>
              <a:spcBef>
                <a:spcPts val="0"/>
              </a:spcBef>
              <a:spcAft>
                <a:spcPts val="0"/>
              </a:spcAft>
              <a:buClrTx/>
              <a:buSzTx/>
              <a:buFontTx/>
              <a:buNone/>
              <a:defRPr/>
            </a:pPr>
            <a:r>
              <a:rPr lang="zh-CN" altLang="en-US"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开放特定接口 ， </a:t>
            </a:r>
            <a:endParaRPr lang="zh-CN" altLang="en-US"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endParaRPr>
          </a:p>
          <a:p>
            <a:pPr marL="0" marR="0" lvl="0" indent="0" defTabSz="914400" eaLnBrk="1" fontAlgn="auto" latinLnBrk="0" hangingPunct="1">
              <a:lnSpc>
                <a:spcPct val="130000"/>
              </a:lnSpc>
              <a:spcBef>
                <a:spcPts val="0"/>
              </a:spcBef>
              <a:spcAft>
                <a:spcPts val="0"/>
              </a:spcAft>
              <a:buClrTx/>
              <a:buSzTx/>
              <a:buFontTx/>
              <a:buNone/>
              <a:defRPr/>
            </a:pPr>
            <a:r>
              <a:rPr lang="zh-CN" altLang="en-US"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合作开发，按级别收费</a:t>
            </a:r>
            <a:endParaRPr lang="zh-CN" altLang="en-US"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endParaRPr>
          </a:p>
        </p:txBody>
      </p:sp>
      <p:sp>
        <p:nvSpPr>
          <p:cNvPr id="76" name="TextBox 83"/>
          <p:cNvSpPr txBox="1"/>
          <p:nvPr/>
        </p:nvSpPr>
        <p:spPr>
          <a:xfrm>
            <a:off x="3265805" y="3437255"/>
            <a:ext cx="1160780" cy="691515"/>
          </a:xfrm>
          <a:prstGeom prst="rect">
            <a:avLst/>
          </a:prstGeom>
          <a:noFill/>
        </p:spPr>
        <p:txBody>
          <a:bodyPr wrap="square" lIns="68598" tIns="34299" rIns="68598" bIns="34299" rtlCol="0">
            <a:spAutoFit/>
          </a:bodyPr>
          <a:p>
            <a:pPr marL="0" marR="0" lvl="0" indent="0" defTabSz="914400" eaLnBrk="1" fontAlgn="auto" latinLnBrk="0" hangingPunct="1">
              <a:lnSpc>
                <a:spcPct val="130000"/>
              </a:lnSpc>
              <a:spcBef>
                <a:spcPts val="0"/>
              </a:spcBef>
              <a:spcAft>
                <a:spcPts val="0"/>
              </a:spcAft>
              <a:buClrTx/>
              <a:buSzTx/>
              <a:buFontTx/>
              <a:buNone/>
              <a:defRPr/>
            </a:pPr>
            <a:r>
              <a:rPr lang="zh-CN" altLang="en-US"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APP或网站嵌入，按使用次数或时间收费</a:t>
            </a:r>
            <a:endParaRPr lang="zh-CN" altLang="en-US"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endParaRPr>
          </a:p>
        </p:txBody>
      </p:sp>
      <p:sp>
        <p:nvSpPr>
          <p:cNvPr id="77" name="TextBox 83"/>
          <p:cNvSpPr txBox="1"/>
          <p:nvPr/>
        </p:nvSpPr>
        <p:spPr>
          <a:xfrm>
            <a:off x="4627880" y="3437255"/>
            <a:ext cx="1160780" cy="691515"/>
          </a:xfrm>
          <a:prstGeom prst="rect">
            <a:avLst/>
          </a:prstGeom>
          <a:noFill/>
        </p:spPr>
        <p:txBody>
          <a:bodyPr wrap="square" lIns="68598" tIns="34299" rIns="68598" bIns="34299" rtlCol="0">
            <a:spAutoFit/>
          </a:bodyPr>
          <a:p>
            <a:pPr marL="0" marR="0" lvl="0" indent="0" defTabSz="914400" eaLnBrk="1" fontAlgn="auto" latinLnBrk="0" hangingPunct="1">
              <a:lnSpc>
                <a:spcPct val="130000"/>
              </a:lnSpc>
              <a:spcBef>
                <a:spcPts val="0"/>
              </a:spcBef>
              <a:spcAft>
                <a:spcPts val="0"/>
              </a:spcAft>
              <a:buClrTx/>
              <a:buSzTx/>
              <a:buFontTx/>
              <a:buNone/>
              <a:defRPr/>
            </a:pPr>
            <a:r>
              <a:rPr lang="zh-CN" altLang="en-US"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根据用户画像进行产品推荐 ，按推荐效果收费</a:t>
            </a:r>
            <a:endParaRPr lang="zh-CN" altLang="en-US"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endParaRPr>
          </a:p>
        </p:txBody>
      </p:sp>
      <p:sp>
        <p:nvSpPr>
          <p:cNvPr id="78" name="TextBox 83"/>
          <p:cNvSpPr txBox="1"/>
          <p:nvPr/>
        </p:nvSpPr>
        <p:spPr>
          <a:xfrm>
            <a:off x="5989955" y="3437255"/>
            <a:ext cx="1160780" cy="276225"/>
          </a:xfrm>
          <a:prstGeom prst="rect">
            <a:avLst/>
          </a:prstGeom>
          <a:noFill/>
        </p:spPr>
        <p:txBody>
          <a:bodyPr wrap="square" lIns="68598" tIns="34299" rIns="68598" bIns="34299" rtlCol="0">
            <a:spAutoFit/>
          </a:bodyPr>
          <a:p>
            <a:pPr marL="0" marR="0" lvl="0" indent="0" defTabSz="914400" eaLnBrk="1" fontAlgn="auto" latinLnBrk="0" hangingPunct="1">
              <a:lnSpc>
                <a:spcPct val="130000"/>
              </a:lnSpc>
              <a:spcBef>
                <a:spcPts val="0"/>
              </a:spcBef>
              <a:spcAft>
                <a:spcPts val="0"/>
              </a:spcAft>
              <a:buClrTx/>
              <a:buSzTx/>
              <a:buFontTx/>
              <a:buNone/>
              <a:defRPr/>
            </a:pPr>
            <a:r>
              <a:rPr lang="zh-CN" altLang="en-US"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按年VIP收费</a:t>
            </a:r>
            <a:endParaRPr lang="zh-CN" altLang="en-US"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endParaRPr>
          </a:p>
        </p:txBody>
      </p:sp>
      <p:sp>
        <p:nvSpPr>
          <p:cNvPr id="79" name="TextBox 83"/>
          <p:cNvSpPr txBox="1"/>
          <p:nvPr/>
        </p:nvSpPr>
        <p:spPr>
          <a:xfrm>
            <a:off x="7352030" y="3437255"/>
            <a:ext cx="1160780" cy="483870"/>
          </a:xfrm>
          <a:prstGeom prst="rect">
            <a:avLst/>
          </a:prstGeom>
          <a:noFill/>
        </p:spPr>
        <p:txBody>
          <a:bodyPr wrap="square" lIns="68598" tIns="34299" rIns="68598" bIns="34299" rtlCol="0">
            <a:spAutoFit/>
          </a:bodyPr>
          <a:p>
            <a:pPr marL="0" marR="0" lvl="0" indent="0" defTabSz="914400" eaLnBrk="1" fontAlgn="auto" latinLnBrk="0" hangingPunct="1">
              <a:lnSpc>
                <a:spcPct val="130000"/>
              </a:lnSpc>
              <a:spcBef>
                <a:spcPts val="0"/>
              </a:spcBef>
              <a:spcAft>
                <a:spcPts val="0"/>
              </a:spcAft>
              <a:buClrTx/>
              <a:buSzTx/>
              <a:buFontTx/>
              <a:buNone/>
              <a:defRPr/>
            </a:pPr>
            <a:r>
              <a:rPr lang="zh-CN" altLang="en-US"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与其他产品整合  收费提成</a:t>
            </a:r>
            <a:endParaRPr lang="zh-CN" altLang="en-US"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box(in)">
                                      <p:cBhvr>
                                        <p:cTn id="7" dur="1000"/>
                                        <p:tgtEl>
                                          <p:spTgt spid="80"/>
                                        </p:tgtEl>
                                      </p:cBhvr>
                                    </p:animEffect>
                                  </p:childTnLst>
                                </p:cTn>
                              </p:par>
                            </p:childTnLst>
                          </p:cTn>
                        </p:par>
                        <p:par>
                          <p:cTn id="8" fill="hold">
                            <p:stCondLst>
                              <p:cond delay="1000"/>
                            </p:stCondLst>
                            <p:childTnLst>
                              <p:par>
                                <p:cTn id="9" presetID="4" presetClass="entr" presetSubtype="16" fill="hold" nodeType="afterEffect">
                                  <p:stCondLst>
                                    <p:cond delay="0"/>
                                  </p:stCondLst>
                                  <p:childTnLst>
                                    <p:set>
                                      <p:cBhvr>
                                        <p:cTn id="10" dur="1" fill="hold">
                                          <p:stCondLst>
                                            <p:cond delay="0"/>
                                          </p:stCondLst>
                                        </p:cTn>
                                        <p:tgtEl>
                                          <p:spTgt spid="81"/>
                                        </p:tgtEl>
                                        <p:attrNameLst>
                                          <p:attrName>style.visibility</p:attrName>
                                        </p:attrNameLst>
                                      </p:cBhvr>
                                      <p:to>
                                        <p:strVal val="visible"/>
                                      </p:to>
                                    </p:set>
                                    <p:animEffect transition="in" filter="box(in)">
                                      <p:cBhvr>
                                        <p:cTn id="11" dur="1000"/>
                                        <p:tgtEl>
                                          <p:spTgt spid="81"/>
                                        </p:tgtEl>
                                      </p:cBhvr>
                                    </p:animEffect>
                                  </p:childTnLst>
                                </p:cTn>
                              </p:par>
                            </p:childTnLst>
                          </p:cTn>
                        </p:par>
                        <p:par>
                          <p:cTn id="12" fill="hold">
                            <p:stCondLst>
                              <p:cond delay="2000"/>
                            </p:stCondLst>
                            <p:childTnLst>
                              <p:par>
                                <p:cTn id="13" presetID="4" presetClass="entr" presetSubtype="16" fill="hold" nodeType="after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box(in)">
                                      <p:cBhvr>
                                        <p:cTn id="15" dur="1000"/>
                                        <p:tgtEl>
                                          <p:spTgt spid="82"/>
                                        </p:tgtEl>
                                      </p:cBhvr>
                                    </p:animEffect>
                                  </p:childTnLst>
                                </p:cTn>
                              </p:par>
                            </p:childTnLst>
                          </p:cTn>
                        </p:par>
                        <p:par>
                          <p:cTn id="16" fill="hold">
                            <p:stCondLst>
                              <p:cond delay="3000"/>
                            </p:stCondLst>
                            <p:childTnLst>
                              <p:par>
                                <p:cTn id="17" presetID="47" presetClass="entr" presetSubtype="0" fill="hold"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anim calcmode="lin" valueType="num">
                                      <p:cBhvr>
                                        <p:cTn id="20" dur="500" fill="hold"/>
                                        <p:tgtEl>
                                          <p:spTgt spid="47"/>
                                        </p:tgtEl>
                                        <p:attrNameLst>
                                          <p:attrName>ppt_x</p:attrName>
                                        </p:attrNameLst>
                                      </p:cBhvr>
                                      <p:tavLst>
                                        <p:tav tm="0">
                                          <p:val>
                                            <p:strVal val="#ppt_x"/>
                                          </p:val>
                                        </p:tav>
                                        <p:tav tm="100000">
                                          <p:val>
                                            <p:strVal val="#ppt_x"/>
                                          </p:val>
                                        </p:tav>
                                      </p:tavLst>
                                    </p:anim>
                                    <p:anim calcmode="lin" valueType="num">
                                      <p:cBhvr>
                                        <p:cTn id="21" dur="500" fill="hold"/>
                                        <p:tgtEl>
                                          <p:spTgt spid="47"/>
                                        </p:tgtEl>
                                        <p:attrNameLst>
                                          <p:attrName>ppt_y</p:attrName>
                                        </p:attrNameLst>
                                      </p:cBhvr>
                                      <p:tavLst>
                                        <p:tav tm="0">
                                          <p:val>
                                            <p:strVal val="#ppt_y-.1"/>
                                          </p:val>
                                        </p:tav>
                                        <p:tav tm="100000">
                                          <p:val>
                                            <p:strVal val="#ppt_y"/>
                                          </p:val>
                                        </p:tav>
                                      </p:tavLst>
                                    </p:anim>
                                  </p:childTnLst>
                                </p:cTn>
                              </p:par>
                            </p:childTnLst>
                          </p:cTn>
                        </p:par>
                        <p:par>
                          <p:cTn id="22" fill="hold">
                            <p:stCondLst>
                              <p:cond delay="3500"/>
                            </p:stCondLst>
                            <p:childTnLst>
                              <p:par>
                                <p:cTn id="23" presetID="47" presetClass="entr" presetSubtype="0" fill="hold" nodeType="after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500"/>
                                        <p:tgtEl>
                                          <p:spTgt spid="50"/>
                                        </p:tgtEl>
                                      </p:cBhvr>
                                    </p:animEffect>
                                    <p:anim calcmode="lin" valueType="num">
                                      <p:cBhvr>
                                        <p:cTn id="26" dur="500" fill="hold"/>
                                        <p:tgtEl>
                                          <p:spTgt spid="50"/>
                                        </p:tgtEl>
                                        <p:attrNameLst>
                                          <p:attrName>ppt_x</p:attrName>
                                        </p:attrNameLst>
                                      </p:cBhvr>
                                      <p:tavLst>
                                        <p:tav tm="0">
                                          <p:val>
                                            <p:strVal val="#ppt_x"/>
                                          </p:val>
                                        </p:tav>
                                        <p:tav tm="100000">
                                          <p:val>
                                            <p:strVal val="#ppt_x"/>
                                          </p:val>
                                        </p:tav>
                                      </p:tavLst>
                                    </p:anim>
                                    <p:anim calcmode="lin" valueType="num">
                                      <p:cBhvr>
                                        <p:cTn id="27" dur="500" fill="hold"/>
                                        <p:tgtEl>
                                          <p:spTgt spid="50"/>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7" presetClass="entr" presetSubtype="0" fill="hold" nodeType="after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500"/>
                                        <p:tgtEl>
                                          <p:spTgt spid="53"/>
                                        </p:tgtEl>
                                      </p:cBhvr>
                                    </p:animEffect>
                                    <p:anim calcmode="lin" valueType="num">
                                      <p:cBhvr>
                                        <p:cTn id="32" dur="500" fill="hold"/>
                                        <p:tgtEl>
                                          <p:spTgt spid="53"/>
                                        </p:tgtEl>
                                        <p:attrNameLst>
                                          <p:attrName>ppt_x</p:attrName>
                                        </p:attrNameLst>
                                      </p:cBhvr>
                                      <p:tavLst>
                                        <p:tav tm="0">
                                          <p:val>
                                            <p:strVal val="#ppt_x"/>
                                          </p:val>
                                        </p:tav>
                                        <p:tav tm="100000">
                                          <p:val>
                                            <p:strVal val="#ppt_x"/>
                                          </p:val>
                                        </p:tav>
                                      </p:tavLst>
                                    </p:anim>
                                    <p:anim calcmode="lin" valueType="num">
                                      <p:cBhvr>
                                        <p:cTn id="33" dur="500" fill="hold"/>
                                        <p:tgtEl>
                                          <p:spTgt spid="53"/>
                                        </p:tgtEl>
                                        <p:attrNameLst>
                                          <p:attrName>ppt_y</p:attrName>
                                        </p:attrNameLst>
                                      </p:cBhvr>
                                      <p:tavLst>
                                        <p:tav tm="0">
                                          <p:val>
                                            <p:strVal val="#ppt_y-.1"/>
                                          </p:val>
                                        </p:tav>
                                        <p:tav tm="100000">
                                          <p:val>
                                            <p:strVal val="#ppt_y"/>
                                          </p:val>
                                        </p:tav>
                                      </p:tavLst>
                                    </p:anim>
                                  </p:childTnLst>
                                </p:cTn>
                              </p:par>
                            </p:childTnLst>
                          </p:cTn>
                        </p:par>
                        <p:par>
                          <p:cTn id="34" fill="hold">
                            <p:stCondLst>
                              <p:cond delay="4500"/>
                            </p:stCondLst>
                            <p:childTnLst>
                              <p:par>
                                <p:cTn id="35" presetID="47" presetClass="entr" presetSubtype="0" fill="hold" nodeType="after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anim calcmode="lin" valueType="num">
                                      <p:cBhvr>
                                        <p:cTn id="38" dur="500" fill="hold"/>
                                        <p:tgtEl>
                                          <p:spTgt spid="56"/>
                                        </p:tgtEl>
                                        <p:attrNameLst>
                                          <p:attrName>ppt_x</p:attrName>
                                        </p:attrNameLst>
                                      </p:cBhvr>
                                      <p:tavLst>
                                        <p:tav tm="0">
                                          <p:val>
                                            <p:strVal val="#ppt_x"/>
                                          </p:val>
                                        </p:tav>
                                        <p:tav tm="100000">
                                          <p:val>
                                            <p:strVal val="#ppt_x"/>
                                          </p:val>
                                        </p:tav>
                                      </p:tavLst>
                                    </p:anim>
                                    <p:anim calcmode="lin" valueType="num">
                                      <p:cBhvr>
                                        <p:cTn id="39" dur="500" fill="hold"/>
                                        <p:tgtEl>
                                          <p:spTgt spid="56"/>
                                        </p:tgtEl>
                                        <p:attrNameLst>
                                          <p:attrName>ppt_y</p:attrName>
                                        </p:attrNameLst>
                                      </p:cBhvr>
                                      <p:tavLst>
                                        <p:tav tm="0">
                                          <p:val>
                                            <p:strVal val="#ppt_y-.1"/>
                                          </p:val>
                                        </p:tav>
                                        <p:tav tm="100000">
                                          <p:val>
                                            <p:strVal val="#ppt_y"/>
                                          </p:val>
                                        </p:tav>
                                      </p:tavLst>
                                    </p:anim>
                                  </p:childTnLst>
                                </p:cTn>
                              </p:par>
                            </p:childTnLst>
                          </p:cTn>
                        </p:par>
                        <p:par>
                          <p:cTn id="40" fill="hold">
                            <p:stCondLst>
                              <p:cond delay="5000"/>
                            </p:stCondLst>
                            <p:childTnLst>
                              <p:par>
                                <p:cTn id="41" presetID="47" presetClass="entr" presetSubtype="0" fill="hold" nodeType="after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500"/>
                                        <p:tgtEl>
                                          <p:spTgt spid="63"/>
                                        </p:tgtEl>
                                      </p:cBhvr>
                                    </p:animEffect>
                                    <p:anim calcmode="lin" valueType="num">
                                      <p:cBhvr>
                                        <p:cTn id="44" dur="500" fill="hold"/>
                                        <p:tgtEl>
                                          <p:spTgt spid="63"/>
                                        </p:tgtEl>
                                        <p:attrNameLst>
                                          <p:attrName>ppt_x</p:attrName>
                                        </p:attrNameLst>
                                      </p:cBhvr>
                                      <p:tavLst>
                                        <p:tav tm="0">
                                          <p:val>
                                            <p:strVal val="#ppt_x"/>
                                          </p:val>
                                        </p:tav>
                                        <p:tav tm="100000">
                                          <p:val>
                                            <p:strVal val="#ppt_x"/>
                                          </p:val>
                                        </p:tav>
                                      </p:tavLst>
                                    </p:anim>
                                    <p:anim calcmode="lin" valueType="num">
                                      <p:cBhvr>
                                        <p:cTn id="45" dur="500" fill="hold"/>
                                        <p:tgtEl>
                                          <p:spTgt spid="63"/>
                                        </p:tgtEl>
                                        <p:attrNameLst>
                                          <p:attrName>ppt_y</p:attrName>
                                        </p:attrNameLst>
                                      </p:cBhvr>
                                      <p:tavLst>
                                        <p:tav tm="0">
                                          <p:val>
                                            <p:strVal val="#ppt_y-.1"/>
                                          </p:val>
                                        </p:tav>
                                        <p:tav tm="100000">
                                          <p:val>
                                            <p:strVal val="#ppt_y"/>
                                          </p:val>
                                        </p:tav>
                                      </p:tavLst>
                                    </p:anim>
                                  </p:childTnLst>
                                </p:cTn>
                              </p:par>
                            </p:childTnLst>
                          </p:cTn>
                        </p:par>
                        <p:par>
                          <p:cTn id="46" fill="hold">
                            <p:stCondLst>
                              <p:cond delay="5500"/>
                            </p:stCondLst>
                            <p:childTnLst>
                              <p:par>
                                <p:cTn id="47" presetID="47" presetClass="entr" presetSubtype="0" fill="hold" nodeType="afterEffect">
                                  <p:stCondLst>
                                    <p:cond delay="0"/>
                                  </p:stCondLst>
                                  <p:childTnLst>
                                    <p:set>
                                      <p:cBhvr>
                                        <p:cTn id="48" dur="1" fill="hold">
                                          <p:stCondLst>
                                            <p:cond delay="0"/>
                                          </p:stCondLst>
                                        </p:cTn>
                                        <p:tgtEl>
                                          <p:spTgt spid="67"/>
                                        </p:tgtEl>
                                        <p:attrNameLst>
                                          <p:attrName>style.visibility</p:attrName>
                                        </p:attrNameLst>
                                      </p:cBhvr>
                                      <p:to>
                                        <p:strVal val="visible"/>
                                      </p:to>
                                    </p:set>
                                    <p:animEffect transition="in" filter="fade">
                                      <p:cBhvr>
                                        <p:cTn id="49" dur="500"/>
                                        <p:tgtEl>
                                          <p:spTgt spid="67"/>
                                        </p:tgtEl>
                                      </p:cBhvr>
                                    </p:animEffect>
                                    <p:anim calcmode="lin" valueType="num">
                                      <p:cBhvr>
                                        <p:cTn id="50" dur="500" fill="hold"/>
                                        <p:tgtEl>
                                          <p:spTgt spid="67"/>
                                        </p:tgtEl>
                                        <p:attrNameLst>
                                          <p:attrName>ppt_x</p:attrName>
                                        </p:attrNameLst>
                                      </p:cBhvr>
                                      <p:tavLst>
                                        <p:tav tm="0">
                                          <p:val>
                                            <p:strVal val="#ppt_x"/>
                                          </p:val>
                                        </p:tav>
                                        <p:tav tm="100000">
                                          <p:val>
                                            <p:strVal val="#ppt_x"/>
                                          </p:val>
                                        </p:tav>
                                      </p:tavLst>
                                    </p:anim>
                                    <p:anim calcmode="lin" valueType="num">
                                      <p:cBhvr>
                                        <p:cTn id="51" dur="500" fill="hold"/>
                                        <p:tgtEl>
                                          <p:spTgt spid="67"/>
                                        </p:tgtEl>
                                        <p:attrNameLst>
                                          <p:attrName>ppt_y</p:attrName>
                                        </p:attrNameLst>
                                      </p:cBhvr>
                                      <p:tavLst>
                                        <p:tav tm="0">
                                          <p:val>
                                            <p:strVal val="#ppt_y-.1"/>
                                          </p:val>
                                        </p:tav>
                                        <p:tav tm="100000">
                                          <p:val>
                                            <p:strVal val="#ppt_y"/>
                                          </p:val>
                                        </p:tav>
                                      </p:tavLst>
                                    </p:anim>
                                  </p:childTnLst>
                                </p:cTn>
                              </p:par>
                            </p:childTnLst>
                          </p:cTn>
                        </p:par>
                        <p:par>
                          <p:cTn id="52" fill="hold">
                            <p:stCondLst>
                              <p:cond delay="6000"/>
                            </p:stCondLst>
                            <p:childTnLst>
                              <p:par>
                                <p:cTn id="53" presetID="14" presetClass="entr" presetSubtype="10" fill="hold" grpId="0" nodeType="after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randombar(horizontal)">
                                      <p:cBhvr>
                                        <p:cTn id="55" dur="500"/>
                                        <p:tgtEl>
                                          <p:spTgt spid="59"/>
                                        </p:tgtEl>
                                      </p:cBhvr>
                                    </p:animEffect>
                                  </p:childTnLst>
                                </p:cTn>
                              </p:par>
                            </p:childTnLst>
                          </p:cTn>
                        </p:par>
                        <p:par>
                          <p:cTn id="56" fill="hold">
                            <p:stCondLst>
                              <p:cond delay="6500"/>
                            </p:stCondLst>
                            <p:childTnLst>
                              <p:par>
                                <p:cTn id="57" presetID="14" presetClass="entr" presetSubtype="10" fill="hold" grpId="0" nodeType="afterEffect">
                                  <p:stCondLst>
                                    <p:cond delay="0"/>
                                  </p:stCondLst>
                                  <p:childTnLst>
                                    <p:set>
                                      <p:cBhvr>
                                        <p:cTn id="58" dur="1" fill="hold">
                                          <p:stCondLst>
                                            <p:cond delay="0"/>
                                          </p:stCondLst>
                                        </p:cTn>
                                        <p:tgtEl>
                                          <p:spTgt spid="75"/>
                                        </p:tgtEl>
                                        <p:attrNameLst>
                                          <p:attrName>style.visibility</p:attrName>
                                        </p:attrNameLst>
                                      </p:cBhvr>
                                      <p:to>
                                        <p:strVal val="visible"/>
                                      </p:to>
                                    </p:set>
                                    <p:animEffect transition="in" filter="randombar(horizontal)">
                                      <p:cBhvr>
                                        <p:cTn id="59" dur="500"/>
                                        <p:tgtEl>
                                          <p:spTgt spid="75"/>
                                        </p:tgtEl>
                                      </p:cBhvr>
                                    </p:animEffect>
                                  </p:childTnLst>
                                </p:cTn>
                              </p:par>
                            </p:childTnLst>
                          </p:cTn>
                        </p:par>
                        <p:par>
                          <p:cTn id="60" fill="hold">
                            <p:stCondLst>
                              <p:cond delay="7000"/>
                            </p:stCondLst>
                            <p:childTnLst>
                              <p:par>
                                <p:cTn id="61" presetID="14" presetClass="entr" presetSubtype="10" fill="hold" grpId="0" nodeType="afterEffect">
                                  <p:stCondLst>
                                    <p:cond delay="0"/>
                                  </p:stCondLst>
                                  <p:childTnLst>
                                    <p:set>
                                      <p:cBhvr>
                                        <p:cTn id="62" dur="1" fill="hold">
                                          <p:stCondLst>
                                            <p:cond delay="0"/>
                                          </p:stCondLst>
                                        </p:cTn>
                                        <p:tgtEl>
                                          <p:spTgt spid="76"/>
                                        </p:tgtEl>
                                        <p:attrNameLst>
                                          <p:attrName>style.visibility</p:attrName>
                                        </p:attrNameLst>
                                      </p:cBhvr>
                                      <p:to>
                                        <p:strVal val="visible"/>
                                      </p:to>
                                    </p:set>
                                    <p:animEffect transition="in" filter="randombar(horizontal)">
                                      <p:cBhvr>
                                        <p:cTn id="63" dur="500"/>
                                        <p:tgtEl>
                                          <p:spTgt spid="76"/>
                                        </p:tgtEl>
                                      </p:cBhvr>
                                    </p:animEffect>
                                  </p:childTnLst>
                                </p:cTn>
                              </p:par>
                            </p:childTnLst>
                          </p:cTn>
                        </p:par>
                        <p:par>
                          <p:cTn id="64" fill="hold">
                            <p:stCondLst>
                              <p:cond delay="7500"/>
                            </p:stCondLst>
                            <p:childTnLst>
                              <p:par>
                                <p:cTn id="65" presetID="14" presetClass="entr" presetSubtype="10" fill="hold" grpId="0" nodeType="afterEffect">
                                  <p:stCondLst>
                                    <p:cond delay="0"/>
                                  </p:stCondLst>
                                  <p:childTnLst>
                                    <p:set>
                                      <p:cBhvr>
                                        <p:cTn id="66" dur="1" fill="hold">
                                          <p:stCondLst>
                                            <p:cond delay="0"/>
                                          </p:stCondLst>
                                        </p:cTn>
                                        <p:tgtEl>
                                          <p:spTgt spid="77"/>
                                        </p:tgtEl>
                                        <p:attrNameLst>
                                          <p:attrName>style.visibility</p:attrName>
                                        </p:attrNameLst>
                                      </p:cBhvr>
                                      <p:to>
                                        <p:strVal val="visible"/>
                                      </p:to>
                                    </p:set>
                                    <p:animEffect transition="in" filter="randombar(horizontal)">
                                      <p:cBhvr>
                                        <p:cTn id="67" dur="500"/>
                                        <p:tgtEl>
                                          <p:spTgt spid="77"/>
                                        </p:tgtEl>
                                      </p:cBhvr>
                                    </p:animEffect>
                                  </p:childTnLst>
                                </p:cTn>
                              </p:par>
                            </p:childTnLst>
                          </p:cTn>
                        </p:par>
                        <p:par>
                          <p:cTn id="68" fill="hold">
                            <p:stCondLst>
                              <p:cond delay="8000"/>
                            </p:stCondLst>
                            <p:childTnLst>
                              <p:par>
                                <p:cTn id="69" presetID="14" presetClass="entr" presetSubtype="10" fill="hold" grpId="0" nodeType="afterEffect">
                                  <p:stCondLst>
                                    <p:cond delay="0"/>
                                  </p:stCondLst>
                                  <p:childTnLst>
                                    <p:set>
                                      <p:cBhvr>
                                        <p:cTn id="70" dur="1" fill="hold">
                                          <p:stCondLst>
                                            <p:cond delay="0"/>
                                          </p:stCondLst>
                                        </p:cTn>
                                        <p:tgtEl>
                                          <p:spTgt spid="78"/>
                                        </p:tgtEl>
                                        <p:attrNameLst>
                                          <p:attrName>style.visibility</p:attrName>
                                        </p:attrNameLst>
                                      </p:cBhvr>
                                      <p:to>
                                        <p:strVal val="visible"/>
                                      </p:to>
                                    </p:set>
                                    <p:animEffect transition="in" filter="randombar(horizontal)">
                                      <p:cBhvr>
                                        <p:cTn id="71" dur="500"/>
                                        <p:tgtEl>
                                          <p:spTgt spid="78"/>
                                        </p:tgtEl>
                                      </p:cBhvr>
                                    </p:animEffect>
                                  </p:childTnLst>
                                </p:cTn>
                              </p:par>
                            </p:childTnLst>
                          </p:cTn>
                        </p:par>
                        <p:par>
                          <p:cTn id="72" fill="hold">
                            <p:stCondLst>
                              <p:cond delay="8500"/>
                            </p:stCondLst>
                            <p:childTnLst>
                              <p:par>
                                <p:cTn id="73" presetID="14" presetClass="entr" presetSubtype="10" fill="hold" grpId="0" nodeType="afterEffect">
                                  <p:stCondLst>
                                    <p:cond delay="0"/>
                                  </p:stCondLst>
                                  <p:childTnLst>
                                    <p:set>
                                      <p:cBhvr>
                                        <p:cTn id="74" dur="1" fill="hold">
                                          <p:stCondLst>
                                            <p:cond delay="0"/>
                                          </p:stCondLst>
                                        </p:cTn>
                                        <p:tgtEl>
                                          <p:spTgt spid="79"/>
                                        </p:tgtEl>
                                        <p:attrNameLst>
                                          <p:attrName>style.visibility</p:attrName>
                                        </p:attrNameLst>
                                      </p:cBhvr>
                                      <p:to>
                                        <p:strVal val="visible"/>
                                      </p:to>
                                    </p:set>
                                    <p:animEffect transition="in" filter="randombar(horizontal)">
                                      <p:cBhvr>
                                        <p:cTn id="75"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75" grpId="0"/>
      <p:bldP spid="76" grpId="0"/>
      <p:bldP spid="77" grpId="0"/>
      <p:bldP spid="78" grpId="0"/>
      <p:bldP spid="7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80531" y="3780901"/>
            <a:ext cx="677676" cy="677676"/>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2628235" y="3613169"/>
            <a:ext cx="824609" cy="824609"/>
            <a:chOff x="304800" y="673100"/>
            <a:chExt cx="4000500" cy="4000500"/>
          </a:xfrm>
          <a:effectLst>
            <a:outerShdw blurRad="317500" dist="190500" dir="8100000" algn="tr" rotWithShape="0">
              <a:prstClr val="black">
                <a:alpha val="50000"/>
              </a:prstClr>
            </a:outerShdw>
          </a:effectLst>
        </p:grpSpPr>
        <p:sp>
          <p:nvSpPr>
            <p:cNvPr id="4" name="同心圆 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椭圆 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圆角矩形 5"/>
          <p:cNvSpPr/>
          <p:nvPr/>
        </p:nvSpPr>
        <p:spPr>
          <a:xfrm flipV="1">
            <a:off x="0" y="2239382"/>
            <a:ext cx="9144000" cy="4571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365846" y="743582"/>
            <a:ext cx="465036" cy="1261318"/>
          </a:xfrm>
          <a:prstGeom prst="rect">
            <a:avLst/>
          </a:prstGeom>
        </p:spPr>
      </p:pic>
      <p:grpSp>
        <p:nvGrpSpPr>
          <p:cNvPr id="8" name="组合 7"/>
          <p:cNvGrpSpPr/>
          <p:nvPr/>
        </p:nvGrpSpPr>
        <p:grpSpPr>
          <a:xfrm>
            <a:off x="1259632" y="1989230"/>
            <a:ext cx="500304" cy="500304"/>
            <a:chOff x="1259632" y="1989230"/>
            <a:chExt cx="500304" cy="500304"/>
          </a:xfrm>
        </p:grpSpPr>
        <p:grpSp>
          <p:nvGrpSpPr>
            <p:cNvPr id="9" name="组合 8"/>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12" name="同心圆 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椭圆 9"/>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01</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2272869" y="1989230"/>
            <a:ext cx="500304" cy="500304"/>
            <a:chOff x="1259632" y="1989230"/>
            <a:chExt cx="500304" cy="500304"/>
          </a:xfrm>
        </p:grpSpPr>
        <p:grpSp>
          <p:nvGrpSpPr>
            <p:cNvPr id="15" name="组合 14"/>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椭圆 15"/>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02</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3286106" y="1989230"/>
            <a:ext cx="500304" cy="500304"/>
            <a:chOff x="1259632" y="1989230"/>
            <a:chExt cx="500304" cy="500304"/>
          </a:xfrm>
        </p:grpSpPr>
        <p:grpSp>
          <p:nvGrpSpPr>
            <p:cNvPr id="21" name="组合 20"/>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24" name="同心圆 2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椭圆 21"/>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文本框 22"/>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03</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4299343" y="1989230"/>
            <a:ext cx="500304" cy="500304"/>
            <a:chOff x="1259632" y="1989230"/>
            <a:chExt cx="500304" cy="500304"/>
          </a:xfrm>
        </p:grpSpPr>
        <p:grpSp>
          <p:nvGrpSpPr>
            <p:cNvPr id="27" name="组合 26"/>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30" name="同心圆 2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椭圆 27"/>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04</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5312580" y="1989230"/>
            <a:ext cx="500304" cy="500304"/>
            <a:chOff x="1259632" y="1989230"/>
            <a:chExt cx="500304" cy="500304"/>
          </a:xfrm>
        </p:grpSpPr>
        <p:grpSp>
          <p:nvGrpSpPr>
            <p:cNvPr id="33" name="组合 32"/>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椭圆 33"/>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05</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6325817" y="1989230"/>
            <a:ext cx="500304" cy="500304"/>
            <a:chOff x="1259632" y="1989230"/>
            <a:chExt cx="500304" cy="500304"/>
          </a:xfrm>
        </p:grpSpPr>
        <p:grpSp>
          <p:nvGrpSpPr>
            <p:cNvPr id="39" name="组合 38"/>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42" name="同心圆 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椭圆 39"/>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文本框 40"/>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06</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44" name="组合 43"/>
          <p:cNvGrpSpPr/>
          <p:nvPr/>
        </p:nvGrpSpPr>
        <p:grpSpPr>
          <a:xfrm>
            <a:off x="7339053" y="1989230"/>
            <a:ext cx="500304" cy="500304"/>
            <a:chOff x="1259632" y="1989230"/>
            <a:chExt cx="500304" cy="500304"/>
          </a:xfrm>
        </p:grpSpPr>
        <p:grpSp>
          <p:nvGrpSpPr>
            <p:cNvPr id="45" name="组合 44"/>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文本框 46"/>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07</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57" name="组合 56"/>
          <p:cNvGrpSpPr/>
          <p:nvPr/>
        </p:nvGrpSpPr>
        <p:grpSpPr>
          <a:xfrm>
            <a:off x="7176899" y="259776"/>
            <a:ext cx="824609" cy="824609"/>
            <a:chOff x="304800" y="673100"/>
            <a:chExt cx="4000500" cy="4000500"/>
          </a:xfrm>
          <a:effectLst>
            <a:outerShdw blurRad="317500" dist="190500" dir="8100000" algn="tr" rotWithShape="0">
              <a:prstClr val="black">
                <a:alpha val="50000"/>
              </a:prstClr>
            </a:outerShdw>
          </a:effectLst>
        </p:grpSpPr>
        <p:sp>
          <p:nvSpPr>
            <p:cNvPr id="58" name="同心圆 5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 name="椭圆 5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椭圆 59"/>
          <p:cNvSpPr/>
          <p:nvPr/>
        </p:nvSpPr>
        <p:spPr>
          <a:xfrm>
            <a:off x="4572445" y="435088"/>
            <a:ext cx="387027" cy="387027"/>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6237129" y="4626522"/>
            <a:ext cx="351095" cy="351095"/>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2" name="组合 61"/>
          <p:cNvGrpSpPr/>
          <p:nvPr/>
        </p:nvGrpSpPr>
        <p:grpSpPr>
          <a:xfrm>
            <a:off x="129431" y="98485"/>
            <a:ext cx="1067578" cy="275000"/>
            <a:chOff x="129431" y="98485"/>
            <a:chExt cx="1067578" cy="275000"/>
          </a:xfrm>
        </p:grpSpPr>
        <p:sp>
          <p:nvSpPr>
            <p:cNvPr id="63" name="TextBox 24"/>
            <p:cNvSpPr txBox="1"/>
            <p:nvPr/>
          </p:nvSpPr>
          <p:spPr>
            <a:xfrm>
              <a:off x="451519" y="110595"/>
              <a:ext cx="745490" cy="262890"/>
            </a:xfrm>
            <a:prstGeom prst="rect">
              <a:avLst/>
            </a:prstGeom>
            <a:noFill/>
          </p:spPr>
          <p:txBody>
            <a:bodyPr wrap="none" lIns="68571" tIns="34285" rIns="68571" bIns="34285" rtlCol="0">
              <a:spAutoFit/>
            </a:bodyPr>
            <a:lstStyle/>
            <a:p>
              <a:r>
                <a:rPr lang="zh-CN" sz="1200" b="1" dirty="0" smtClean="0">
                  <a:solidFill>
                    <a:schemeClr val="bg2">
                      <a:lumMod val="75000"/>
                    </a:schemeClr>
                  </a:solidFill>
                  <a:latin typeface="微软雅黑" panose="020B0503020204020204" pitchFamily="34" charset="-122"/>
                  <a:ea typeface="微软雅黑" panose="020B0503020204020204" pitchFamily="34" charset="-122"/>
                </a:rPr>
                <a:t>女娲智能</a:t>
              </a:r>
              <a:endParaRPr lang="zh-CN" sz="1200" b="1" dirty="0">
                <a:solidFill>
                  <a:schemeClr val="bg2">
                    <a:lumMod val="75000"/>
                  </a:schemeClr>
                </a:solidFill>
                <a:latin typeface="微软雅黑" panose="020B0503020204020204" pitchFamily="34" charset="-122"/>
                <a:ea typeface="微软雅黑" panose="020B0503020204020204" pitchFamily="34" charset="-122"/>
              </a:endParaRPr>
            </a:p>
          </p:txBody>
        </p:sp>
        <p:grpSp>
          <p:nvGrpSpPr>
            <p:cNvPr id="64" name="组合 63"/>
            <p:cNvGrpSpPr/>
            <p:nvPr/>
          </p:nvGrpSpPr>
          <p:grpSpPr>
            <a:xfrm>
              <a:off x="129431" y="98485"/>
              <a:ext cx="324354" cy="235357"/>
              <a:chOff x="41046" y="32137"/>
              <a:chExt cx="651590" cy="472805"/>
            </a:xfrm>
          </p:grpSpPr>
          <p:sp>
            <p:nvSpPr>
              <p:cNvPr id="65" name="椭圆 64"/>
              <p:cNvSpPr/>
              <p:nvPr/>
            </p:nvSpPr>
            <p:spPr>
              <a:xfrm>
                <a:off x="41046" y="32137"/>
                <a:ext cx="651590" cy="472805"/>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6" name="图片 65"/>
              <p:cNvPicPr>
                <a:picLocks noChangeAspect="1"/>
              </p:cNvPicPr>
              <p:nvPr/>
            </p:nvPicPr>
            <p:blipFill rotWithShape="1">
              <a:blip r:embed="rId2" cstate="print">
                <a:extLst>
                  <a:ext uri="{28A0092B-C50C-407E-A947-70E740481C1C}">
                    <a14:useLocalDpi xmlns:a14="http://schemas.microsoft.com/office/drawing/2010/main" val="0"/>
                  </a:ext>
                </a:extLst>
              </a:blip>
              <a:srcRect l="-137" t="-1125" r="137" b="77334"/>
              <a:stretch>
                <a:fillRect/>
              </a:stretch>
            </p:blipFill>
            <p:spPr>
              <a:xfrm>
                <a:off x="96374" y="61372"/>
                <a:ext cx="536380" cy="414682"/>
              </a:xfrm>
              <a:prstGeom prst="rect">
                <a:avLst/>
              </a:prstGeom>
            </p:spPr>
          </p:pic>
        </p:grpSp>
      </p:grpSp>
      <p:sp>
        <p:nvSpPr>
          <p:cNvPr id="68" name="TextBox 24"/>
          <p:cNvSpPr txBox="1"/>
          <p:nvPr/>
        </p:nvSpPr>
        <p:spPr>
          <a:xfrm>
            <a:off x="1081469" y="2570754"/>
            <a:ext cx="847090" cy="295275"/>
          </a:xfrm>
          <a:prstGeom prst="rect">
            <a:avLst/>
          </a:prstGeom>
          <a:noFill/>
        </p:spPr>
        <p:txBody>
          <a:bodyPr wrap="none" lIns="68571" tIns="34285" rIns="68571" bIns="34285" rtlCol="0">
            <a:spAutoFit/>
          </a:bodyPr>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项目概要</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69" name="TextBox 24"/>
          <p:cNvSpPr txBox="1"/>
          <p:nvPr/>
        </p:nvSpPr>
        <p:spPr>
          <a:xfrm>
            <a:off x="2094706" y="2570754"/>
            <a:ext cx="847090" cy="295275"/>
          </a:xfrm>
          <a:prstGeom prst="rect">
            <a:avLst/>
          </a:prstGeom>
          <a:noFill/>
        </p:spPr>
        <p:txBody>
          <a:bodyPr wrap="none" lIns="68571" tIns="34285" rIns="68571" bIns="34285" rtlCol="0">
            <a:spAutoFit/>
          </a:bodyPr>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市场价值</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70" name="TextBox 24"/>
          <p:cNvSpPr txBox="1"/>
          <p:nvPr/>
        </p:nvSpPr>
        <p:spPr>
          <a:xfrm>
            <a:off x="3107943" y="2570754"/>
            <a:ext cx="847090" cy="295275"/>
          </a:xfrm>
          <a:prstGeom prst="rect">
            <a:avLst/>
          </a:prstGeom>
          <a:noFill/>
        </p:spPr>
        <p:txBody>
          <a:bodyPr wrap="none" lIns="68571" tIns="34285" rIns="68571" bIns="34285" rtlCol="0">
            <a:spAutoFit/>
          </a:bodyPr>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技术优势</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71" name="TextBox 24"/>
          <p:cNvSpPr txBox="1"/>
          <p:nvPr/>
        </p:nvSpPr>
        <p:spPr>
          <a:xfrm>
            <a:off x="4102845" y="2570754"/>
            <a:ext cx="847090" cy="295275"/>
          </a:xfrm>
          <a:prstGeom prst="rect">
            <a:avLst/>
          </a:prstGeom>
          <a:noFill/>
        </p:spPr>
        <p:txBody>
          <a:bodyPr wrap="none" lIns="68571" tIns="34285" rIns="68571" bIns="34285" rtlCol="0">
            <a:spAutoFit/>
          </a:bodyPr>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团队介绍</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72" name="TextBox 24"/>
          <p:cNvSpPr txBox="1"/>
          <p:nvPr/>
        </p:nvSpPr>
        <p:spPr>
          <a:xfrm>
            <a:off x="5097747" y="2570754"/>
            <a:ext cx="847090" cy="295275"/>
          </a:xfrm>
          <a:prstGeom prst="rect">
            <a:avLst/>
          </a:prstGeom>
          <a:noFill/>
        </p:spPr>
        <p:txBody>
          <a:bodyPr wrap="none" lIns="68571" tIns="34285" rIns="68571" bIns="34285" rtlCol="0">
            <a:spAutoFit/>
          </a:bodyPr>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盈利模式</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73" name="TextBox 24"/>
          <p:cNvSpPr txBox="1"/>
          <p:nvPr/>
        </p:nvSpPr>
        <p:spPr>
          <a:xfrm>
            <a:off x="6147654" y="2570754"/>
            <a:ext cx="856627" cy="284683"/>
          </a:xfrm>
          <a:prstGeom prst="rect">
            <a:avLst/>
          </a:prstGeom>
          <a:noFill/>
        </p:spPr>
        <p:txBody>
          <a:bodyPr wrap="none" lIns="68571" tIns="34285" rIns="68571" bIns="34285" rtlCol="0">
            <a:spAutoFit/>
          </a:bodyPr>
          <a:p>
            <a:r>
              <a:rPr lang="zh-CN" altLang="en-US" sz="1400" b="1" dirty="0" smtClean="0">
                <a:solidFill>
                  <a:srgbClr val="C00000"/>
                </a:solidFill>
                <a:latin typeface="微软雅黑" panose="020B0503020204020204" pitchFamily="34" charset="-122"/>
                <a:ea typeface="微软雅黑" panose="020B0503020204020204" pitchFamily="34" charset="-122"/>
              </a:rPr>
              <a:t>发展规划</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74" name="TextBox 24"/>
          <p:cNvSpPr txBox="1"/>
          <p:nvPr/>
        </p:nvSpPr>
        <p:spPr>
          <a:xfrm>
            <a:off x="7020272" y="2570754"/>
            <a:ext cx="1215699" cy="284683"/>
          </a:xfrm>
          <a:prstGeom prst="rect">
            <a:avLst/>
          </a:prstGeom>
          <a:noFill/>
        </p:spPr>
        <p:txBody>
          <a:bodyPr wrap="none" lIns="68571" tIns="34285" rIns="68571" bIns="34285" rtlCol="0">
            <a:spAutoFit/>
          </a:bodyPr>
          <a:p>
            <a:r>
              <a:rPr lang="zh-CN" altLang="en-US" sz="1400" b="1" dirty="0" smtClean="0">
                <a:solidFill>
                  <a:srgbClr val="C00000"/>
                </a:solidFill>
                <a:latin typeface="微软雅黑" panose="020B0503020204020204" pitchFamily="34" charset="-122"/>
                <a:ea typeface="微软雅黑" panose="020B0503020204020204" pitchFamily="34" charset="-122"/>
              </a:rPr>
              <a:t>融资上市规划</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125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clickPar">
                                  <p:stCondLst>
                                    <p:cond delay="0"/>
                                  </p:stCondLst>
                                  <p:childTnLst>
                                    <p:animMotion origin="layout" path="M 0.000067 0.000005 L 0.108749 0.000005 " pathEditMode="relative" rAng="0" ptsTypes="AA">
                                      <p:cBhvr>
                                        <p:cTn id="6" dur="2000" fill="hold"/>
                                        <p:tgtEl>
                                          <p:spTgt spid="7"/>
                                        </p:tgtEl>
                                        <p:attrNameLst>
                                          <p:attrName>ppt_x</p:attrName>
                                          <p:attrName>ppt_y</p:attrName>
                                        </p:attrNameLst>
                                      </p:cBhvr>
                                      <p:rCtr x="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Box 18"/>
          <p:cNvSpPr txBox="1">
            <a:spLocks noChangeArrowheads="1"/>
          </p:cNvSpPr>
          <p:nvPr/>
        </p:nvSpPr>
        <p:spPr bwMode="gray">
          <a:xfrm>
            <a:off x="511612" y="63373"/>
            <a:ext cx="802082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dirty="0" smtClean="0">
                <a:solidFill>
                  <a:schemeClr val="bg1"/>
                </a:solidFill>
                <a:latin typeface="微软雅黑" panose="020B0503020204020204" pitchFamily="34" charset="-122"/>
                <a:ea typeface="微软雅黑" panose="020B0503020204020204" pitchFamily="34" charset="-122"/>
                <a:sym typeface="+mn-ea"/>
              </a:rPr>
              <a:t>发展规划</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/01</a:t>
            </a:r>
            <a:r>
              <a:rPr lang="zh-CN" sz="1600" dirty="0" smtClean="0">
                <a:solidFill>
                  <a:schemeClr val="bg1"/>
                </a:solidFill>
                <a:latin typeface="微软雅黑" panose="020B0503020204020204" pitchFamily="34" charset="-122"/>
                <a:ea typeface="微软雅黑" panose="020B0503020204020204" pitchFamily="34" charset="-122"/>
                <a:sym typeface="+mn-ea"/>
              </a:rPr>
              <a:t>总体目标</a:t>
            </a:r>
            <a:endParaRPr lang="zh-CN" altLang="en-US" sz="1600"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sp>
        <p:nvSpPr>
          <p:cNvPr id="8" name="Freeform 7"/>
          <p:cNvSpPr/>
          <p:nvPr/>
        </p:nvSpPr>
        <p:spPr>
          <a:xfrm>
            <a:off x="0" y="2104333"/>
            <a:ext cx="6038850" cy="1225494"/>
          </a:xfrm>
          <a:custGeom>
            <a:avLst/>
            <a:gdLst>
              <a:gd name="connsiteX0" fmla="*/ 0 w 6781800"/>
              <a:gd name="connsiteY0" fmla="*/ 299838 h 1215160"/>
              <a:gd name="connsiteX1" fmla="*/ 2705100 w 6781800"/>
              <a:gd name="connsiteY1" fmla="*/ 52188 h 1215160"/>
              <a:gd name="connsiteX2" fmla="*/ 5619750 w 6781800"/>
              <a:gd name="connsiteY2" fmla="*/ 1195188 h 1215160"/>
              <a:gd name="connsiteX3" fmla="*/ 6781800 w 6781800"/>
              <a:gd name="connsiteY3" fmla="*/ 757038 h 1215160"/>
              <a:gd name="connsiteX0-1" fmla="*/ 0 w 6038850"/>
              <a:gd name="connsiteY0-2" fmla="*/ 299838 h 1304686"/>
              <a:gd name="connsiteX1-3" fmla="*/ 2705100 w 6038850"/>
              <a:gd name="connsiteY1-4" fmla="*/ 52188 h 1304686"/>
              <a:gd name="connsiteX2-5" fmla="*/ 5619750 w 6038850"/>
              <a:gd name="connsiteY2-6" fmla="*/ 1195188 h 1304686"/>
              <a:gd name="connsiteX3-7" fmla="*/ 6038850 w 6038850"/>
              <a:gd name="connsiteY3-8" fmla="*/ 1176138 h 1304686"/>
              <a:gd name="connsiteX0-9" fmla="*/ 0 w 6038850"/>
              <a:gd name="connsiteY0-10" fmla="*/ 287550 h 1218694"/>
              <a:gd name="connsiteX1-11" fmla="*/ 2705100 w 6038850"/>
              <a:gd name="connsiteY1-12" fmla="*/ 39900 h 1218694"/>
              <a:gd name="connsiteX2-13" fmla="*/ 4832350 w 6038850"/>
              <a:gd name="connsiteY2-14" fmla="*/ 1005100 h 1218694"/>
              <a:gd name="connsiteX3-15" fmla="*/ 6038850 w 6038850"/>
              <a:gd name="connsiteY3-16" fmla="*/ 1163850 h 1218694"/>
              <a:gd name="connsiteX0-17" fmla="*/ 0 w 6038850"/>
              <a:gd name="connsiteY0-18" fmla="*/ 287550 h 1225494"/>
              <a:gd name="connsiteX1-19" fmla="*/ 2705100 w 6038850"/>
              <a:gd name="connsiteY1-20" fmla="*/ 39900 h 1225494"/>
              <a:gd name="connsiteX2-21" fmla="*/ 4832350 w 6038850"/>
              <a:gd name="connsiteY2-22" fmla="*/ 1005100 h 1225494"/>
              <a:gd name="connsiteX3-23" fmla="*/ 6038850 w 6038850"/>
              <a:gd name="connsiteY3-24" fmla="*/ 1163850 h 1225494"/>
            </a:gdLst>
            <a:ahLst/>
            <a:cxnLst>
              <a:cxn ang="0">
                <a:pos x="connsiteX0-1" y="connsiteY0-2"/>
              </a:cxn>
              <a:cxn ang="0">
                <a:pos x="connsiteX1-3" y="connsiteY1-4"/>
              </a:cxn>
              <a:cxn ang="0">
                <a:pos x="connsiteX2-5" y="connsiteY2-6"/>
              </a:cxn>
              <a:cxn ang="0">
                <a:pos x="connsiteX3-7" y="connsiteY3-8"/>
              </a:cxn>
            </a:cxnLst>
            <a:rect l="l" t="t" r="r" b="b"/>
            <a:pathLst>
              <a:path w="6038850" h="1225494">
                <a:moveTo>
                  <a:pt x="0" y="287550"/>
                </a:moveTo>
                <a:cubicBezTo>
                  <a:pt x="884237" y="89112"/>
                  <a:pt x="1899708" y="-79692"/>
                  <a:pt x="2705100" y="39900"/>
                </a:cubicBezTo>
                <a:cubicBezTo>
                  <a:pt x="3510492" y="159492"/>
                  <a:pt x="4371975" y="786025"/>
                  <a:pt x="4832350" y="1005100"/>
                </a:cubicBezTo>
                <a:cubicBezTo>
                  <a:pt x="5292725" y="1224175"/>
                  <a:pt x="5829300" y="1285558"/>
                  <a:pt x="6038850" y="1163850"/>
                </a:cubicBezTo>
              </a:path>
            </a:pathLst>
          </a:custGeom>
          <a:ln w="12700" cmpd="sng">
            <a:solidFill>
              <a:schemeClr val="accent3">
                <a:lumMod val="50000"/>
              </a:schemeClr>
            </a:solidFill>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mj-ea"/>
              <a:ea typeface="+mj-ea"/>
            </a:endParaRPr>
          </a:p>
        </p:txBody>
      </p:sp>
      <p:grpSp>
        <p:nvGrpSpPr>
          <p:cNvPr id="9" name="组合 8"/>
          <p:cNvGrpSpPr/>
          <p:nvPr/>
        </p:nvGrpSpPr>
        <p:grpSpPr>
          <a:xfrm>
            <a:off x="6054436" y="2523719"/>
            <a:ext cx="849821" cy="635481"/>
            <a:chOff x="6054436" y="2405136"/>
            <a:chExt cx="849821" cy="635481"/>
          </a:xfrm>
          <a:effectLst>
            <a:outerShdw blurRad="50800" dist="38100" dir="5400000" algn="t" rotWithShape="0">
              <a:prstClr val="black">
                <a:alpha val="40000"/>
              </a:prstClr>
            </a:outerShdw>
          </a:effectLst>
        </p:grpSpPr>
        <p:sp>
          <p:nvSpPr>
            <p:cNvPr id="10" name="Freeform 133"/>
            <p:cNvSpPr/>
            <p:nvPr/>
          </p:nvSpPr>
          <p:spPr bwMode="auto">
            <a:xfrm rot="2700000" flipH="1">
              <a:off x="6116557" y="2789035"/>
              <a:ext cx="189461" cy="313703"/>
            </a:xfrm>
            <a:custGeom>
              <a:avLst/>
              <a:gdLst>
                <a:gd name="T0" fmla="*/ 7566 w 397"/>
                <a:gd name="T1" fmla="*/ 1009717 h 659"/>
                <a:gd name="T2" fmla="*/ 0 w 397"/>
                <a:gd name="T3" fmla="*/ 1009717 h 659"/>
                <a:gd name="T4" fmla="*/ 0 w 397"/>
                <a:gd name="T5" fmla="*/ 1009717 h 659"/>
                <a:gd name="T6" fmla="*/ 11348 w 397"/>
                <a:gd name="T7" fmla="*/ 1021020 h 659"/>
                <a:gd name="T8" fmla="*/ 15131 w 397"/>
                <a:gd name="T9" fmla="*/ 1062464 h 659"/>
                <a:gd name="T10" fmla="*/ 18914 w 397"/>
                <a:gd name="T11" fmla="*/ 1069999 h 659"/>
                <a:gd name="T12" fmla="*/ 181575 w 397"/>
                <a:gd name="T13" fmla="*/ 1574858 h 659"/>
                <a:gd name="T14" fmla="*/ 348019 w 397"/>
                <a:gd name="T15" fmla="*/ 1092605 h 659"/>
                <a:gd name="T16" fmla="*/ 650644 w 397"/>
                <a:gd name="T17" fmla="*/ 1661513 h 659"/>
                <a:gd name="T18" fmla="*/ 548508 w 397"/>
                <a:gd name="T19" fmla="*/ 2124928 h 659"/>
                <a:gd name="T20" fmla="*/ 760345 w 397"/>
                <a:gd name="T21" fmla="*/ 2482850 h 659"/>
                <a:gd name="T22" fmla="*/ 650644 w 397"/>
                <a:gd name="T23" fmla="*/ 2275632 h 659"/>
                <a:gd name="T24" fmla="*/ 688472 w 397"/>
                <a:gd name="T25" fmla="*/ 1989294 h 659"/>
                <a:gd name="T26" fmla="*/ 866264 w 397"/>
                <a:gd name="T27" fmla="*/ 1740632 h 659"/>
                <a:gd name="T28" fmla="*/ 1028925 w 397"/>
                <a:gd name="T29" fmla="*/ 1454295 h 659"/>
                <a:gd name="T30" fmla="*/ 1059187 w 397"/>
                <a:gd name="T31" fmla="*/ 1363872 h 659"/>
                <a:gd name="T32" fmla="*/ 1161323 w 397"/>
                <a:gd name="T33" fmla="*/ 1823520 h 659"/>
                <a:gd name="T34" fmla="*/ 1229414 w 397"/>
                <a:gd name="T35" fmla="*/ 1529647 h 659"/>
                <a:gd name="T36" fmla="*/ 1399640 w 397"/>
                <a:gd name="T37" fmla="*/ 745985 h 659"/>
                <a:gd name="T38" fmla="*/ 714951 w 397"/>
                <a:gd name="T39" fmla="*/ 0 h 659"/>
                <a:gd name="T40" fmla="*/ 11348 w 397"/>
                <a:gd name="T41" fmla="*/ 956971 h 659"/>
                <a:gd name="T42" fmla="*/ 7566 w 397"/>
                <a:gd name="T43" fmla="*/ 1009717 h 65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97" h="659">
                  <a:moveTo>
                    <a:pt x="2" y="268"/>
                  </a:moveTo>
                  <a:cubicBezTo>
                    <a:pt x="2" y="267"/>
                    <a:pt x="0" y="264"/>
                    <a:pt x="0" y="268"/>
                  </a:cubicBezTo>
                  <a:cubicBezTo>
                    <a:pt x="0" y="268"/>
                    <a:pt x="0" y="268"/>
                    <a:pt x="0" y="268"/>
                  </a:cubicBezTo>
                  <a:cubicBezTo>
                    <a:pt x="0" y="269"/>
                    <a:pt x="2" y="270"/>
                    <a:pt x="3" y="271"/>
                  </a:cubicBezTo>
                  <a:cubicBezTo>
                    <a:pt x="3" y="275"/>
                    <a:pt x="4" y="278"/>
                    <a:pt x="4" y="282"/>
                  </a:cubicBezTo>
                  <a:cubicBezTo>
                    <a:pt x="5" y="283"/>
                    <a:pt x="5" y="283"/>
                    <a:pt x="5" y="284"/>
                  </a:cubicBezTo>
                  <a:cubicBezTo>
                    <a:pt x="10" y="335"/>
                    <a:pt x="25" y="381"/>
                    <a:pt x="48" y="418"/>
                  </a:cubicBezTo>
                  <a:cubicBezTo>
                    <a:pt x="23" y="377"/>
                    <a:pt x="37" y="299"/>
                    <a:pt x="92" y="290"/>
                  </a:cubicBezTo>
                  <a:cubicBezTo>
                    <a:pt x="158" y="280"/>
                    <a:pt x="169" y="399"/>
                    <a:pt x="172" y="441"/>
                  </a:cubicBezTo>
                  <a:cubicBezTo>
                    <a:pt x="174" y="484"/>
                    <a:pt x="145" y="521"/>
                    <a:pt x="145" y="564"/>
                  </a:cubicBezTo>
                  <a:cubicBezTo>
                    <a:pt x="145" y="613"/>
                    <a:pt x="170" y="653"/>
                    <a:pt x="201" y="659"/>
                  </a:cubicBezTo>
                  <a:cubicBezTo>
                    <a:pt x="187" y="656"/>
                    <a:pt x="174" y="616"/>
                    <a:pt x="172" y="604"/>
                  </a:cubicBezTo>
                  <a:cubicBezTo>
                    <a:pt x="168" y="580"/>
                    <a:pt x="175" y="551"/>
                    <a:pt x="182" y="528"/>
                  </a:cubicBezTo>
                  <a:cubicBezTo>
                    <a:pt x="190" y="501"/>
                    <a:pt x="211" y="483"/>
                    <a:pt x="229" y="462"/>
                  </a:cubicBezTo>
                  <a:cubicBezTo>
                    <a:pt x="247" y="440"/>
                    <a:pt x="262" y="414"/>
                    <a:pt x="272" y="386"/>
                  </a:cubicBezTo>
                  <a:cubicBezTo>
                    <a:pt x="275" y="378"/>
                    <a:pt x="278" y="370"/>
                    <a:pt x="280" y="362"/>
                  </a:cubicBezTo>
                  <a:cubicBezTo>
                    <a:pt x="284" y="420"/>
                    <a:pt x="307" y="484"/>
                    <a:pt x="307" y="484"/>
                  </a:cubicBezTo>
                  <a:cubicBezTo>
                    <a:pt x="299" y="437"/>
                    <a:pt x="325" y="406"/>
                    <a:pt x="325" y="406"/>
                  </a:cubicBezTo>
                  <a:cubicBezTo>
                    <a:pt x="397" y="291"/>
                    <a:pt x="370" y="198"/>
                    <a:pt x="370" y="198"/>
                  </a:cubicBezTo>
                  <a:cubicBezTo>
                    <a:pt x="351" y="85"/>
                    <a:pt x="277" y="0"/>
                    <a:pt x="189" y="0"/>
                  </a:cubicBezTo>
                  <a:cubicBezTo>
                    <a:pt x="87" y="0"/>
                    <a:pt x="3" y="114"/>
                    <a:pt x="3" y="254"/>
                  </a:cubicBezTo>
                  <a:cubicBezTo>
                    <a:pt x="3" y="258"/>
                    <a:pt x="2" y="263"/>
                    <a:pt x="2" y="268"/>
                  </a:cubicBezTo>
                  <a:close/>
                </a:path>
              </a:pathLst>
            </a:custGeom>
            <a:solidFill>
              <a:srgbClr val="F15A24"/>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latin typeface="+mj-ea"/>
                <a:ea typeface="+mj-ea"/>
              </a:endParaRPr>
            </a:p>
          </p:txBody>
        </p:sp>
        <p:sp>
          <p:nvSpPr>
            <p:cNvPr id="11" name="Freeform 134"/>
            <p:cNvSpPr/>
            <p:nvPr/>
          </p:nvSpPr>
          <p:spPr bwMode="auto">
            <a:xfrm rot="2700000" flipH="1">
              <a:off x="6176406" y="2803550"/>
              <a:ext cx="154413" cy="197568"/>
            </a:xfrm>
            <a:custGeom>
              <a:avLst/>
              <a:gdLst>
                <a:gd name="T0" fmla="*/ 581760 w 324"/>
                <a:gd name="T1" fmla="*/ 0 h 415"/>
                <a:gd name="T2" fmla="*/ 1148410 w 324"/>
                <a:gd name="T3" fmla="*/ 648083 h 415"/>
                <a:gd name="T4" fmla="*/ 1152187 w 324"/>
                <a:gd name="T5" fmla="*/ 655619 h 415"/>
                <a:gd name="T6" fmla="*/ 1152187 w 324"/>
                <a:gd name="T7" fmla="*/ 663154 h 415"/>
                <a:gd name="T8" fmla="*/ 1042635 w 324"/>
                <a:gd name="T9" fmla="*/ 1273558 h 415"/>
                <a:gd name="T10" fmla="*/ 963304 w 324"/>
                <a:gd name="T11" fmla="*/ 983428 h 415"/>
                <a:gd name="T12" fmla="*/ 868863 w 324"/>
                <a:gd name="T13" fmla="*/ 1137913 h 415"/>
                <a:gd name="T14" fmla="*/ 642203 w 324"/>
                <a:gd name="T15" fmla="*/ 1552384 h 415"/>
                <a:gd name="T16" fmla="*/ 630870 w 324"/>
                <a:gd name="T17" fmla="*/ 1563688 h 415"/>
                <a:gd name="T18" fmla="*/ 630870 w 324"/>
                <a:gd name="T19" fmla="*/ 1541080 h 415"/>
                <a:gd name="T20" fmla="*/ 245548 w 324"/>
                <a:gd name="T21" fmla="*/ 859086 h 415"/>
                <a:gd name="T22" fmla="*/ 196439 w 324"/>
                <a:gd name="T23" fmla="*/ 862854 h 415"/>
                <a:gd name="T24" fmla="*/ 7555 w 324"/>
                <a:gd name="T25" fmla="*/ 964588 h 415"/>
                <a:gd name="T26" fmla="*/ 3778 w 324"/>
                <a:gd name="T27" fmla="*/ 945749 h 415"/>
                <a:gd name="T28" fmla="*/ 3778 w 324"/>
                <a:gd name="T29" fmla="*/ 938213 h 415"/>
                <a:gd name="T30" fmla="*/ 0 w 324"/>
                <a:gd name="T31" fmla="*/ 900534 h 415"/>
                <a:gd name="T32" fmla="*/ 0 w 324"/>
                <a:gd name="T33" fmla="*/ 889230 h 415"/>
                <a:gd name="T34" fmla="*/ 0 w 324"/>
                <a:gd name="T35" fmla="*/ 840247 h 415"/>
                <a:gd name="T36" fmla="*/ 581760 w 324"/>
                <a:gd name="T37" fmla="*/ 0 h 4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24" h="415">
                  <a:moveTo>
                    <a:pt x="154" y="0"/>
                  </a:moveTo>
                  <a:cubicBezTo>
                    <a:pt x="225" y="0"/>
                    <a:pt x="288" y="73"/>
                    <a:pt x="304" y="172"/>
                  </a:cubicBezTo>
                  <a:cubicBezTo>
                    <a:pt x="305" y="174"/>
                    <a:pt x="305" y="174"/>
                    <a:pt x="305" y="174"/>
                  </a:cubicBezTo>
                  <a:cubicBezTo>
                    <a:pt x="305" y="176"/>
                    <a:pt x="305" y="176"/>
                    <a:pt x="305" y="176"/>
                  </a:cubicBezTo>
                  <a:cubicBezTo>
                    <a:pt x="306" y="179"/>
                    <a:pt x="324" y="248"/>
                    <a:pt x="276" y="338"/>
                  </a:cubicBezTo>
                  <a:cubicBezTo>
                    <a:pt x="276" y="335"/>
                    <a:pt x="256" y="263"/>
                    <a:pt x="255" y="261"/>
                  </a:cubicBezTo>
                  <a:cubicBezTo>
                    <a:pt x="256" y="270"/>
                    <a:pt x="235" y="292"/>
                    <a:pt x="230" y="302"/>
                  </a:cubicBezTo>
                  <a:cubicBezTo>
                    <a:pt x="209" y="338"/>
                    <a:pt x="198" y="379"/>
                    <a:pt x="170" y="412"/>
                  </a:cubicBezTo>
                  <a:cubicBezTo>
                    <a:pt x="169" y="413"/>
                    <a:pt x="168" y="414"/>
                    <a:pt x="167" y="415"/>
                  </a:cubicBezTo>
                  <a:cubicBezTo>
                    <a:pt x="167" y="413"/>
                    <a:pt x="167" y="411"/>
                    <a:pt x="167" y="409"/>
                  </a:cubicBezTo>
                  <a:cubicBezTo>
                    <a:pt x="159" y="260"/>
                    <a:pt x="107" y="228"/>
                    <a:pt x="65" y="228"/>
                  </a:cubicBezTo>
                  <a:cubicBezTo>
                    <a:pt x="61" y="228"/>
                    <a:pt x="57" y="229"/>
                    <a:pt x="52" y="229"/>
                  </a:cubicBezTo>
                  <a:cubicBezTo>
                    <a:pt x="33" y="232"/>
                    <a:pt x="15" y="242"/>
                    <a:pt x="2" y="256"/>
                  </a:cubicBezTo>
                  <a:cubicBezTo>
                    <a:pt x="2" y="254"/>
                    <a:pt x="1" y="253"/>
                    <a:pt x="1" y="251"/>
                  </a:cubicBezTo>
                  <a:cubicBezTo>
                    <a:pt x="1" y="249"/>
                    <a:pt x="1" y="249"/>
                    <a:pt x="1" y="249"/>
                  </a:cubicBezTo>
                  <a:cubicBezTo>
                    <a:pt x="1" y="246"/>
                    <a:pt x="1" y="242"/>
                    <a:pt x="0" y="239"/>
                  </a:cubicBezTo>
                  <a:cubicBezTo>
                    <a:pt x="0" y="239"/>
                    <a:pt x="0" y="236"/>
                    <a:pt x="0" y="236"/>
                  </a:cubicBezTo>
                  <a:cubicBezTo>
                    <a:pt x="0" y="231"/>
                    <a:pt x="0" y="227"/>
                    <a:pt x="0" y="223"/>
                  </a:cubicBezTo>
                  <a:cubicBezTo>
                    <a:pt x="0" y="100"/>
                    <a:pt x="69" y="0"/>
                    <a:pt x="154" y="0"/>
                  </a:cubicBezTo>
                  <a:close/>
                </a:path>
              </a:pathLst>
            </a:custGeom>
            <a:solidFill>
              <a:srgbClr val="F7931E"/>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latin typeface="+mj-ea"/>
                <a:ea typeface="+mj-ea"/>
              </a:endParaRPr>
            </a:p>
          </p:txBody>
        </p:sp>
        <p:sp>
          <p:nvSpPr>
            <p:cNvPr id="12" name="Freeform 135"/>
            <p:cNvSpPr/>
            <p:nvPr/>
          </p:nvSpPr>
          <p:spPr bwMode="auto">
            <a:xfrm rot="2700000" flipH="1">
              <a:off x="6216128" y="2815389"/>
              <a:ext cx="101140" cy="142811"/>
            </a:xfrm>
            <a:custGeom>
              <a:avLst/>
              <a:gdLst>
                <a:gd name="T0" fmla="*/ 162607 w 212"/>
                <a:gd name="T1" fmla="*/ 535009 h 300"/>
                <a:gd name="T2" fmla="*/ 128573 w 212"/>
                <a:gd name="T3" fmla="*/ 535009 h 300"/>
                <a:gd name="T4" fmla="*/ 3782 w 212"/>
                <a:gd name="T5" fmla="*/ 599059 h 300"/>
                <a:gd name="T6" fmla="*/ 3782 w 212"/>
                <a:gd name="T7" fmla="*/ 587756 h 300"/>
                <a:gd name="T8" fmla="*/ 3782 w 212"/>
                <a:gd name="T9" fmla="*/ 583988 h 300"/>
                <a:gd name="T10" fmla="*/ 0 w 212"/>
                <a:gd name="T11" fmla="*/ 557615 h 300"/>
                <a:gd name="T12" fmla="*/ 0 w 212"/>
                <a:gd name="T13" fmla="*/ 550079 h 300"/>
                <a:gd name="T14" fmla="*/ 0 w 212"/>
                <a:gd name="T15" fmla="*/ 523706 h 300"/>
                <a:gd name="T16" fmla="*/ 381936 w 212"/>
                <a:gd name="T17" fmla="*/ 0 h 300"/>
                <a:gd name="T18" fmla="*/ 752528 w 212"/>
                <a:gd name="T19" fmla="*/ 403140 h 300"/>
                <a:gd name="T20" fmla="*/ 756309 w 212"/>
                <a:gd name="T21" fmla="*/ 406908 h 300"/>
                <a:gd name="T22" fmla="*/ 756309 w 212"/>
                <a:gd name="T23" fmla="*/ 410676 h 300"/>
                <a:gd name="T24" fmla="*/ 684460 w 212"/>
                <a:gd name="T25" fmla="*/ 791210 h 300"/>
                <a:gd name="T26" fmla="*/ 631518 w 212"/>
                <a:gd name="T27" fmla="*/ 610362 h 300"/>
                <a:gd name="T28" fmla="*/ 567232 w 212"/>
                <a:gd name="T29" fmla="*/ 704554 h 300"/>
                <a:gd name="T30" fmla="*/ 457567 w 212"/>
                <a:gd name="T31" fmla="*/ 1130300 h 300"/>
                <a:gd name="T32" fmla="*/ 162607 w 212"/>
                <a:gd name="T33" fmla="*/ 535009 h 3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2" h="300">
                  <a:moveTo>
                    <a:pt x="43" y="142"/>
                  </a:moveTo>
                  <a:cubicBezTo>
                    <a:pt x="40" y="142"/>
                    <a:pt x="37" y="142"/>
                    <a:pt x="34" y="142"/>
                  </a:cubicBezTo>
                  <a:cubicBezTo>
                    <a:pt x="21" y="144"/>
                    <a:pt x="10" y="150"/>
                    <a:pt x="1" y="159"/>
                  </a:cubicBezTo>
                  <a:cubicBezTo>
                    <a:pt x="1" y="158"/>
                    <a:pt x="1" y="157"/>
                    <a:pt x="1" y="156"/>
                  </a:cubicBezTo>
                  <a:cubicBezTo>
                    <a:pt x="1" y="155"/>
                    <a:pt x="1" y="155"/>
                    <a:pt x="1" y="155"/>
                  </a:cubicBezTo>
                  <a:cubicBezTo>
                    <a:pt x="0" y="152"/>
                    <a:pt x="0" y="150"/>
                    <a:pt x="0" y="148"/>
                  </a:cubicBezTo>
                  <a:cubicBezTo>
                    <a:pt x="0" y="146"/>
                    <a:pt x="0" y="146"/>
                    <a:pt x="0" y="146"/>
                  </a:cubicBezTo>
                  <a:cubicBezTo>
                    <a:pt x="0" y="143"/>
                    <a:pt x="0" y="141"/>
                    <a:pt x="0" y="139"/>
                  </a:cubicBezTo>
                  <a:cubicBezTo>
                    <a:pt x="0" y="62"/>
                    <a:pt x="45" y="0"/>
                    <a:pt x="101" y="0"/>
                  </a:cubicBezTo>
                  <a:cubicBezTo>
                    <a:pt x="147" y="0"/>
                    <a:pt x="189" y="45"/>
                    <a:pt x="199" y="107"/>
                  </a:cubicBezTo>
                  <a:cubicBezTo>
                    <a:pt x="200" y="108"/>
                    <a:pt x="200" y="108"/>
                    <a:pt x="200" y="108"/>
                  </a:cubicBezTo>
                  <a:cubicBezTo>
                    <a:pt x="200" y="109"/>
                    <a:pt x="200" y="109"/>
                    <a:pt x="200" y="109"/>
                  </a:cubicBezTo>
                  <a:cubicBezTo>
                    <a:pt x="201" y="111"/>
                    <a:pt x="212" y="154"/>
                    <a:pt x="181" y="210"/>
                  </a:cubicBezTo>
                  <a:cubicBezTo>
                    <a:pt x="181" y="208"/>
                    <a:pt x="167" y="164"/>
                    <a:pt x="167" y="162"/>
                  </a:cubicBezTo>
                  <a:cubicBezTo>
                    <a:pt x="168" y="168"/>
                    <a:pt x="154" y="181"/>
                    <a:pt x="150" y="187"/>
                  </a:cubicBezTo>
                  <a:cubicBezTo>
                    <a:pt x="137" y="210"/>
                    <a:pt x="126" y="275"/>
                    <a:pt x="121" y="300"/>
                  </a:cubicBezTo>
                  <a:cubicBezTo>
                    <a:pt x="121" y="300"/>
                    <a:pt x="94" y="134"/>
                    <a:pt x="43" y="142"/>
                  </a:cubicBezTo>
                  <a:close/>
                </a:path>
              </a:pathLst>
            </a:custGeom>
            <a:solidFill>
              <a:srgbClr val="FBB03B"/>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latin typeface="+mj-ea"/>
                <a:ea typeface="+mj-ea"/>
              </a:endParaRPr>
            </a:p>
          </p:txBody>
        </p:sp>
        <p:sp>
          <p:nvSpPr>
            <p:cNvPr id="13" name="Freeform 107"/>
            <p:cNvSpPr/>
            <p:nvPr/>
          </p:nvSpPr>
          <p:spPr bwMode="auto">
            <a:xfrm rot="2700000" flipH="1">
              <a:off x="6219230" y="2554544"/>
              <a:ext cx="183510" cy="293579"/>
            </a:xfrm>
            <a:custGeom>
              <a:avLst/>
              <a:gdLst>
                <a:gd name="T0" fmla="*/ 587375 w 312"/>
                <a:gd name="T1" fmla="*/ 0 h 495"/>
                <a:gd name="T2" fmla="*/ 1174750 w 312"/>
                <a:gd name="T3" fmla="*/ 597631 h 495"/>
                <a:gd name="T4" fmla="*/ 1174750 w 312"/>
                <a:gd name="T5" fmla="*/ 612666 h 495"/>
                <a:gd name="T6" fmla="*/ 1174750 w 312"/>
                <a:gd name="T7" fmla="*/ 612666 h 495"/>
                <a:gd name="T8" fmla="*/ 798228 w 312"/>
                <a:gd name="T9" fmla="*/ 1804170 h 495"/>
                <a:gd name="T10" fmla="*/ 779401 w 312"/>
                <a:gd name="T11" fmla="*/ 1826722 h 495"/>
                <a:gd name="T12" fmla="*/ 779401 w 312"/>
                <a:gd name="T13" fmla="*/ 1826722 h 495"/>
                <a:gd name="T14" fmla="*/ 779401 w 312"/>
                <a:gd name="T15" fmla="*/ 1826722 h 495"/>
                <a:gd name="T16" fmla="*/ 692801 w 312"/>
                <a:gd name="T17" fmla="*/ 1860550 h 495"/>
                <a:gd name="T18" fmla="*/ 579845 w 312"/>
                <a:gd name="T19" fmla="*/ 1762824 h 495"/>
                <a:gd name="T20" fmla="*/ 587375 w 312"/>
                <a:gd name="T21" fmla="*/ 1740272 h 495"/>
                <a:gd name="T22" fmla="*/ 587375 w 312"/>
                <a:gd name="T23" fmla="*/ 1740272 h 495"/>
                <a:gd name="T24" fmla="*/ 621262 w 312"/>
                <a:gd name="T25" fmla="*/ 1559855 h 495"/>
                <a:gd name="T26" fmla="*/ 459357 w 312"/>
                <a:gd name="T27" fmla="*/ 1168952 h 495"/>
                <a:gd name="T28" fmla="*/ 459357 w 312"/>
                <a:gd name="T29" fmla="*/ 1165193 h 495"/>
                <a:gd name="T30" fmla="*/ 158139 w 312"/>
                <a:gd name="T31" fmla="*/ 992293 h 495"/>
                <a:gd name="T32" fmla="*/ 0 w 312"/>
                <a:gd name="T33" fmla="*/ 590114 h 495"/>
                <a:gd name="T34" fmla="*/ 587375 w 312"/>
                <a:gd name="T35" fmla="*/ 0 h 4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000 w 10000"/>
                <a:gd name="connsiteY10" fmla="*/ 9354 h 10000"/>
                <a:gd name="connsiteX11" fmla="*/ 5288 w 10000"/>
                <a:gd name="connsiteY11" fmla="*/ 8384 h 10000"/>
                <a:gd name="connsiteX12" fmla="*/ 3910 w 10000"/>
                <a:gd name="connsiteY12" fmla="*/ 6283 h 10000"/>
                <a:gd name="connsiteX13" fmla="*/ 3910 w 10000"/>
                <a:gd name="connsiteY13" fmla="*/ 6263 h 10000"/>
                <a:gd name="connsiteX14" fmla="*/ 1346 w 10000"/>
                <a:gd name="connsiteY14" fmla="*/ 5333 h 10000"/>
                <a:gd name="connsiteX15" fmla="*/ 0 w 10000"/>
                <a:gd name="connsiteY15" fmla="*/ 3172 h 10000"/>
                <a:gd name="connsiteX16" fmla="*/ 5000 w 10000"/>
                <a:gd name="connsiteY16" fmla="*/ 0 h 10000"/>
                <a:gd name="connsiteX0-1" fmla="*/ 5000 w 10000"/>
                <a:gd name="connsiteY0-2" fmla="*/ 0 h 10000"/>
                <a:gd name="connsiteX1-3" fmla="*/ 10000 w 10000"/>
                <a:gd name="connsiteY1-4" fmla="*/ 3212 h 10000"/>
                <a:gd name="connsiteX2-5" fmla="*/ 10000 w 10000"/>
                <a:gd name="connsiteY2-6" fmla="*/ 3293 h 10000"/>
                <a:gd name="connsiteX3-7" fmla="*/ 10000 w 10000"/>
                <a:gd name="connsiteY3-8" fmla="*/ 3293 h 10000"/>
                <a:gd name="connsiteX4-9" fmla="*/ 6795 w 10000"/>
                <a:gd name="connsiteY4-10" fmla="*/ 9697 h 10000"/>
                <a:gd name="connsiteX5-11" fmla="*/ 6635 w 10000"/>
                <a:gd name="connsiteY5-12" fmla="*/ 9818 h 10000"/>
                <a:gd name="connsiteX6-13" fmla="*/ 6635 w 10000"/>
                <a:gd name="connsiteY6-14" fmla="*/ 9818 h 10000"/>
                <a:gd name="connsiteX7-15" fmla="*/ 6635 w 10000"/>
                <a:gd name="connsiteY7-16" fmla="*/ 9818 h 10000"/>
                <a:gd name="connsiteX8-17" fmla="*/ 5897 w 10000"/>
                <a:gd name="connsiteY8-18" fmla="*/ 10000 h 10000"/>
                <a:gd name="connsiteX9-19" fmla="*/ 4936 w 10000"/>
                <a:gd name="connsiteY9-20" fmla="*/ 9475 h 10000"/>
                <a:gd name="connsiteX10-21" fmla="*/ 5288 w 10000"/>
                <a:gd name="connsiteY10-22" fmla="*/ 8384 h 10000"/>
                <a:gd name="connsiteX11-23" fmla="*/ 3910 w 10000"/>
                <a:gd name="connsiteY11-24" fmla="*/ 6283 h 10000"/>
                <a:gd name="connsiteX12-25" fmla="*/ 3910 w 10000"/>
                <a:gd name="connsiteY12-26" fmla="*/ 6263 h 10000"/>
                <a:gd name="connsiteX13-27" fmla="*/ 1346 w 10000"/>
                <a:gd name="connsiteY13-28" fmla="*/ 5333 h 10000"/>
                <a:gd name="connsiteX14-29" fmla="*/ 0 w 10000"/>
                <a:gd name="connsiteY14-30" fmla="*/ 3172 h 10000"/>
                <a:gd name="connsiteX15-31" fmla="*/ 5000 w 10000"/>
                <a:gd name="connsiteY15-32" fmla="*/ 0 h 10000"/>
                <a:gd name="connsiteX0-33" fmla="*/ 5000 w 10000"/>
                <a:gd name="connsiteY0-34" fmla="*/ 0 h 10086"/>
                <a:gd name="connsiteX1-35" fmla="*/ 10000 w 10000"/>
                <a:gd name="connsiteY1-36" fmla="*/ 3212 h 10086"/>
                <a:gd name="connsiteX2-37" fmla="*/ 10000 w 10000"/>
                <a:gd name="connsiteY2-38" fmla="*/ 3293 h 10086"/>
                <a:gd name="connsiteX3-39" fmla="*/ 10000 w 10000"/>
                <a:gd name="connsiteY3-40" fmla="*/ 3293 h 10086"/>
                <a:gd name="connsiteX4-41" fmla="*/ 6795 w 10000"/>
                <a:gd name="connsiteY4-42" fmla="*/ 9697 h 10086"/>
                <a:gd name="connsiteX5-43" fmla="*/ 6635 w 10000"/>
                <a:gd name="connsiteY5-44" fmla="*/ 9818 h 10086"/>
                <a:gd name="connsiteX6-45" fmla="*/ 6635 w 10000"/>
                <a:gd name="connsiteY6-46" fmla="*/ 9818 h 10086"/>
                <a:gd name="connsiteX7-47" fmla="*/ 6635 w 10000"/>
                <a:gd name="connsiteY7-48" fmla="*/ 9818 h 10086"/>
                <a:gd name="connsiteX8-49" fmla="*/ 5897 w 10000"/>
                <a:gd name="connsiteY8-50" fmla="*/ 10000 h 10086"/>
                <a:gd name="connsiteX9-51" fmla="*/ 5288 w 10000"/>
                <a:gd name="connsiteY9-52" fmla="*/ 8384 h 10086"/>
                <a:gd name="connsiteX10-53" fmla="*/ 3910 w 10000"/>
                <a:gd name="connsiteY10-54" fmla="*/ 6283 h 10086"/>
                <a:gd name="connsiteX11-55" fmla="*/ 3910 w 10000"/>
                <a:gd name="connsiteY11-56" fmla="*/ 6263 h 10086"/>
                <a:gd name="connsiteX12-57" fmla="*/ 1346 w 10000"/>
                <a:gd name="connsiteY12-58" fmla="*/ 5333 h 10086"/>
                <a:gd name="connsiteX13-59" fmla="*/ 0 w 10000"/>
                <a:gd name="connsiteY13-60" fmla="*/ 3172 h 10086"/>
                <a:gd name="connsiteX14-61" fmla="*/ 5000 w 10000"/>
                <a:gd name="connsiteY14-62" fmla="*/ 0 h 100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10000" h="10086">
                  <a:moveTo>
                    <a:pt x="5000" y="0"/>
                  </a:moveTo>
                  <a:cubicBezTo>
                    <a:pt x="7756" y="0"/>
                    <a:pt x="10000" y="1455"/>
                    <a:pt x="10000" y="3212"/>
                  </a:cubicBezTo>
                  <a:lnTo>
                    <a:pt x="10000" y="3293"/>
                  </a:lnTo>
                  <a:lnTo>
                    <a:pt x="10000" y="3293"/>
                  </a:lnTo>
                  <a:cubicBezTo>
                    <a:pt x="10000" y="5717"/>
                    <a:pt x="8814" y="7859"/>
                    <a:pt x="6795" y="9697"/>
                  </a:cubicBezTo>
                  <a:cubicBezTo>
                    <a:pt x="6731" y="9737"/>
                    <a:pt x="6699" y="9778"/>
                    <a:pt x="6635" y="9818"/>
                  </a:cubicBezTo>
                  <a:lnTo>
                    <a:pt x="6635" y="9818"/>
                  </a:lnTo>
                  <a:lnTo>
                    <a:pt x="6635" y="9818"/>
                  </a:lnTo>
                  <a:cubicBezTo>
                    <a:pt x="6442" y="9919"/>
                    <a:pt x="6121" y="10239"/>
                    <a:pt x="5897" y="10000"/>
                  </a:cubicBezTo>
                  <a:cubicBezTo>
                    <a:pt x="5673" y="9761"/>
                    <a:pt x="5619" y="9003"/>
                    <a:pt x="5288" y="8384"/>
                  </a:cubicBezTo>
                  <a:cubicBezTo>
                    <a:pt x="5064" y="7556"/>
                    <a:pt x="4744" y="6848"/>
                    <a:pt x="3910" y="6283"/>
                  </a:cubicBezTo>
                  <a:lnTo>
                    <a:pt x="3910" y="6263"/>
                  </a:lnTo>
                  <a:cubicBezTo>
                    <a:pt x="3237" y="5818"/>
                    <a:pt x="2340" y="5475"/>
                    <a:pt x="1346" y="5333"/>
                  </a:cubicBezTo>
                  <a:cubicBezTo>
                    <a:pt x="513" y="4768"/>
                    <a:pt x="0" y="4000"/>
                    <a:pt x="0" y="3172"/>
                  </a:cubicBezTo>
                  <a:cubicBezTo>
                    <a:pt x="0" y="1414"/>
                    <a:pt x="2244" y="0"/>
                    <a:pt x="5000" y="0"/>
                  </a:cubicBezTo>
                  <a:close/>
                </a:path>
              </a:pathLst>
            </a:custGeom>
            <a:solidFill>
              <a:schemeClr val="accent2">
                <a:alpha val="73000"/>
              </a:schemeClr>
            </a:solidFill>
            <a:ln>
              <a:noFill/>
            </a:ln>
          </p:spPr>
          <p:txBody>
            <a:bodyPr/>
            <a:lstStyle/>
            <a:p>
              <a:endParaRPr lang="en-US" dirty="0">
                <a:latin typeface="+mj-ea"/>
                <a:ea typeface="+mj-ea"/>
              </a:endParaRPr>
            </a:p>
          </p:txBody>
        </p:sp>
        <p:sp>
          <p:nvSpPr>
            <p:cNvPr id="14" name="Freeform 107"/>
            <p:cNvSpPr/>
            <p:nvPr/>
          </p:nvSpPr>
          <p:spPr bwMode="auto">
            <a:xfrm rot="2700000">
              <a:off x="6369742" y="2705056"/>
              <a:ext cx="183510" cy="293579"/>
            </a:xfrm>
            <a:custGeom>
              <a:avLst/>
              <a:gdLst>
                <a:gd name="T0" fmla="*/ 587375 w 312"/>
                <a:gd name="T1" fmla="*/ 0 h 495"/>
                <a:gd name="T2" fmla="*/ 1174750 w 312"/>
                <a:gd name="T3" fmla="*/ 597631 h 495"/>
                <a:gd name="T4" fmla="*/ 1174750 w 312"/>
                <a:gd name="T5" fmla="*/ 612666 h 495"/>
                <a:gd name="T6" fmla="*/ 1174750 w 312"/>
                <a:gd name="T7" fmla="*/ 612666 h 495"/>
                <a:gd name="T8" fmla="*/ 798228 w 312"/>
                <a:gd name="T9" fmla="*/ 1804170 h 495"/>
                <a:gd name="T10" fmla="*/ 779401 w 312"/>
                <a:gd name="T11" fmla="*/ 1826722 h 495"/>
                <a:gd name="T12" fmla="*/ 779401 w 312"/>
                <a:gd name="T13" fmla="*/ 1826722 h 495"/>
                <a:gd name="T14" fmla="*/ 779401 w 312"/>
                <a:gd name="T15" fmla="*/ 1826722 h 495"/>
                <a:gd name="T16" fmla="*/ 692801 w 312"/>
                <a:gd name="T17" fmla="*/ 1860550 h 495"/>
                <a:gd name="T18" fmla="*/ 579845 w 312"/>
                <a:gd name="T19" fmla="*/ 1762824 h 495"/>
                <a:gd name="T20" fmla="*/ 587375 w 312"/>
                <a:gd name="T21" fmla="*/ 1740272 h 495"/>
                <a:gd name="T22" fmla="*/ 587375 w 312"/>
                <a:gd name="T23" fmla="*/ 1740272 h 495"/>
                <a:gd name="T24" fmla="*/ 621262 w 312"/>
                <a:gd name="T25" fmla="*/ 1559855 h 495"/>
                <a:gd name="T26" fmla="*/ 459357 w 312"/>
                <a:gd name="T27" fmla="*/ 1168952 h 495"/>
                <a:gd name="T28" fmla="*/ 459357 w 312"/>
                <a:gd name="T29" fmla="*/ 1165193 h 495"/>
                <a:gd name="T30" fmla="*/ 158139 w 312"/>
                <a:gd name="T31" fmla="*/ 992293 h 495"/>
                <a:gd name="T32" fmla="*/ 0 w 312"/>
                <a:gd name="T33" fmla="*/ 590114 h 495"/>
                <a:gd name="T34" fmla="*/ 587375 w 312"/>
                <a:gd name="T35" fmla="*/ 0 h 4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000 w 10000"/>
                <a:gd name="connsiteY10" fmla="*/ 9354 h 10000"/>
                <a:gd name="connsiteX11" fmla="*/ 5288 w 10000"/>
                <a:gd name="connsiteY11" fmla="*/ 8384 h 10000"/>
                <a:gd name="connsiteX12" fmla="*/ 3910 w 10000"/>
                <a:gd name="connsiteY12" fmla="*/ 6283 h 10000"/>
                <a:gd name="connsiteX13" fmla="*/ 3910 w 10000"/>
                <a:gd name="connsiteY13" fmla="*/ 6263 h 10000"/>
                <a:gd name="connsiteX14" fmla="*/ 1346 w 10000"/>
                <a:gd name="connsiteY14" fmla="*/ 5333 h 10000"/>
                <a:gd name="connsiteX15" fmla="*/ 0 w 10000"/>
                <a:gd name="connsiteY15" fmla="*/ 3172 h 10000"/>
                <a:gd name="connsiteX16" fmla="*/ 5000 w 10000"/>
                <a:gd name="connsiteY16" fmla="*/ 0 h 10000"/>
                <a:gd name="connsiteX0-1" fmla="*/ 5000 w 10000"/>
                <a:gd name="connsiteY0-2" fmla="*/ 0 h 10000"/>
                <a:gd name="connsiteX1-3" fmla="*/ 10000 w 10000"/>
                <a:gd name="connsiteY1-4" fmla="*/ 3212 h 10000"/>
                <a:gd name="connsiteX2-5" fmla="*/ 10000 w 10000"/>
                <a:gd name="connsiteY2-6" fmla="*/ 3293 h 10000"/>
                <a:gd name="connsiteX3-7" fmla="*/ 10000 w 10000"/>
                <a:gd name="connsiteY3-8" fmla="*/ 3293 h 10000"/>
                <a:gd name="connsiteX4-9" fmla="*/ 6795 w 10000"/>
                <a:gd name="connsiteY4-10" fmla="*/ 9697 h 10000"/>
                <a:gd name="connsiteX5-11" fmla="*/ 6635 w 10000"/>
                <a:gd name="connsiteY5-12" fmla="*/ 9818 h 10000"/>
                <a:gd name="connsiteX6-13" fmla="*/ 6635 w 10000"/>
                <a:gd name="connsiteY6-14" fmla="*/ 9818 h 10000"/>
                <a:gd name="connsiteX7-15" fmla="*/ 6635 w 10000"/>
                <a:gd name="connsiteY7-16" fmla="*/ 9818 h 10000"/>
                <a:gd name="connsiteX8-17" fmla="*/ 5897 w 10000"/>
                <a:gd name="connsiteY8-18" fmla="*/ 10000 h 10000"/>
                <a:gd name="connsiteX9-19" fmla="*/ 4936 w 10000"/>
                <a:gd name="connsiteY9-20" fmla="*/ 9475 h 10000"/>
                <a:gd name="connsiteX10-21" fmla="*/ 5288 w 10000"/>
                <a:gd name="connsiteY10-22" fmla="*/ 8384 h 10000"/>
                <a:gd name="connsiteX11-23" fmla="*/ 3910 w 10000"/>
                <a:gd name="connsiteY11-24" fmla="*/ 6283 h 10000"/>
                <a:gd name="connsiteX12-25" fmla="*/ 3910 w 10000"/>
                <a:gd name="connsiteY12-26" fmla="*/ 6263 h 10000"/>
                <a:gd name="connsiteX13-27" fmla="*/ 1346 w 10000"/>
                <a:gd name="connsiteY13-28" fmla="*/ 5333 h 10000"/>
                <a:gd name="connsiteX14-29" fmla="*/ 0 w 10000"/>
                <a:gd name="connsiteY14-30" fmla="*/ 3172 h 10000"/>
                <a:gd name="connsiteX15-31" fmla="*/ 5000 w 10000"/>
                <a:gd name="connsiteY15-32" fmla="*/ 0 h 10000"/>
                <a:gd name="connsiteX0-33" fmla="*/ 5000 w 10000"/>
                <a:gd name="connsiteY0-34" fmla="*/ 0 h 10086"/>
                <a:gd name="connsiteX1-35" fmla="*/ 10000 w 10000"/>
                <a:gd name="connsiteY1-36" fmla="*/ 3212 h 10086"/>
                <a:gd name="connsiteX2-37" fmla="*/ 10000 w 10000"/>
                <a:gd name="connsiteY2-38" fmla="*/ 3293 h 10086"/>
                <a:gd name="connsiteX3-39" fmla="*/ 10000 w 10000"/>
                <a:gd name="connsiteY3-40" fmla="*/ 3293 h 10086"/>
                <a:gd name="connsiteX4-41" fmla="*/ 6795 w 10000"/>
                <a:gd name="connsiteY4-42" fmla="*/ 9697 h 10086"/>
                <a:gd name="connsiteX5-43" fmla="*/ 6635 w 10000"/>
                <a:gd name="connsiteY5-44" fmla="*/ 9818 h 10086"/>
                <a:gd name="connsiteX6-45" fmla="*/ 6635 w 10000"/>
                <a:gd name="connsiteY6-46" fmla="*/ 9818 h 10086"/>
                <a:gd name="connsiteX7-47" fmla="*/ 6635 w 10000"/>
                <a:gd name="connsiteY7-48" fmla="*/ 9818 h 10086"/>
                <a:gd name="connsiteX8-49" fmla="*/ 5897 w 10000"/>
                <a:gd name="connsiteY8-50" fmla="*/ 10000 h 10086"/>
                <a:gd name="connsiteX9-51" fmla="*/ 5288 w 10000"/>
                <a:gd name="connsiteY9-52" fmla="*/ 8384 h 10086"/>
                <a:gd name="connsiteX10-53" fmla="*/ 3910 w 10000"/>
                <a:gd name="connsiteY10-54" fmla="*/ 6283 h 10086"/>
                <a:gd name="connsiteX11-55" fmla="*/ 3910 w 10000"/>
                <a:gd name="connsiteY11-56" fmla="*/ 6263 h 10086"/>
                <a:gd name="connsiteX12-57" fmla="*/ 1346 w 10000"/>
                <a:gd name="connsiteY12-58" fmla="*/ 5333 h 10086"/>
                <a:gd name="connsiteX13-59" fmla="*/ 0 w 10000"/>
                <a:gd name="connsiteY13-60" fmla="*/ 3172 h 10086"/>
                <a:gd name="connsiteX14-61" fmla="*/ 5000 w 10000"/>
                <a:gd name="connsiteY14-62" fmla="*/ 0 h 100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10000" h="10086">
                  <a:moveTo>
                    <a:pt x="5000" y="0"/>
                  </a:moveTo>
                  <a:cubicBezTo>
                    <a:pt x="7756" y="0"/>
                    <a:pt x="10000" y="1455"/>
                    <a:pt x="10000" y="3212"/>
                  </a:cubicBezTo>
                  <a:lnTo>
                    <a:pt x="10000" y="3293"/>
                  </a:lnTo>
                  <a:lnTo>
                    <a:pt x="10000" y="3293"/>
                  </a:lnTo>
                  <a:cubicBezTo>
                    <a:pt x="10000" y="5717"/>
                    <a:pt x="8814" y="7859"/>
                    <a:pt x="6795" y="9697"/>
                  </a:cubicBezTo>
                  <a:cubicBezTo>
                    <a:pt x="6731" y="9737"/>
                    <a:pt x="6699" y="9778"/>
                    <a:pt x="6635" y="9818"/>
                  </a:cubicBezTo>
                  <a:lnTo>
                    <a:pt x="6635" y="9818"/>
                  </a:lnTo>
                  <a:lnTo>
                    <a:pt x="6635" y="9818"/>
                  </a:lnTo>
                  <a:cubicBezTo>
                    <a:pt x="6442" y="9919"/>
                    <a:pt x="6121" y="10239"/>
                    <a:pt x="5897" y="10000"/>
                  </a:cubicBezTo>
                  <a:cubicBezTo>
                    <a:pt x="5673" y="9761"/>
                    <a:pt x="5619" y="9003"/>
                    <a:pt x="5288" y="8384"/>
                  </a:cubicBezTo>
                  <a:cubicBezTo>
                    <a:pt x="5064" y="7556"/>
                    <a:pt x="4744" y="6848"/>
                    <a:pt x="3910" y="6283"/>
                  </a:cubicBezTo>
                  <a:lnTo>
                    <a:pt x="3910" y="6263"/>
                  </a:lnTo>
                  <a:cubicBezTo>
                    <a:pt x="3237" y="5818"/>
                    <a:pt x="2340" y="5475"/>
                    <a:pt x="1346" y="5333"/>
                  </a:cubicBezTo>
                  <a:cubicBezTo>
                    <a:pt x="513" y="4768"/>
                    <a:pt x="0" y="4000"/>
                    <a:pt x="0" y="3172"/>
                  </a:cubicBezTo>
                  <a:cubicBezTo>
                    <a:pt x="0" y="1414"/>
                    <a:pt x="2244" y="0"/>
                    <a:pt x="5000" y="0"/>
                  </a:cubicBezTo>
                  <a:close/>
                </a:path>
              </a:pathLst>
            </a:custGeom>
            <a:solidFill>
              <a:schemeClr val="accent2">
                <a:alpha val="73000"/>
              </a:schemeClr>
            </a:solidFill>
            <a:ln>
              <a:noFill/>
            </a:ln>
          </p:spPr>
          <p:txBody>
            <a:bodyPr/>
            <a:lstStyle/>
            <a:p>
              <a:endParaRPr lang="en-US" dirty="0">
                <a:latin typeface="+mj-ea"/>
                <a:ea typeface="+mj-ea"/>
              </a:endParaRPr>
            </a:p>
          </p:txBody>
        </p:sp>
        <p:sp>
          <p:nvSpPr>
            <p:cNvPr id="15" name="Freeform 108"/>
            <p:cNvSpPr/>
            <p:nvPr/>
          </p:nvSpPr>
          <p:spPr bwMode="auto">
            <a:xfrm rot="2700000">
              <a:off x="6407803" y="2259335"/>
              <a:ext cx="350653" cy="642255"/>
            </a:xfrm>
            <a:custGeom>
              <a:avLst/>
              <a:gdLst>
                <a:gd name="T0" fmla="*/ 1122363 w 596"/>
                <a:gd name="T1" fmla="*/ 4105275 h 1092"/>
                <a:gd name="T2" fmla="*/ 598844 w 596"/>
                <a:gd name="T3" fmla="*/ 4105275 h 1092"/>
                <a:gd name="T4" fmla="*/ 79093 w 596"/>
                <a:gd name="T5" fmla="*/ 1928577 h 1092"/>
                <a:gd name="T6" fmla="*/ 1122363 w 596"/>
                <a:gd name="T7" fmla="*/ 0 h 1092"/>
                <a:gd name="T8" fmla="*/ 1126129 w 596"/>
                <a:gd name="T9" fmla="*/ 0 h 1092"/>
                <a:gd name="T10" fmla="*/ 2165632 w 596"/>
                <a:gd name="T11" fmla="*/ 1928577 h 1092"/>
                <a:gd name="T12" fmla="*/ 1645881 w 596"/>
                <a:gd name="T13" fmla="*/ 4105275 h 1092"/>
                <a:gd name="T14" fmla="*/ 1122363 w 596"/>
                <a:gd name="T15" fmla="*/ 4105275 h 109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96" h="1092">
                  <a:moveTo>
                    <a:pt x="298" y="1092"/>
                  </a:moveTo>
                  <a:cubicBezTo>
                    <a:pt x="159" y="1092"/>
                    <a:pt x="159" y="1092"/>
                    <a:pt x="159" y="1092"/>
                  </a:cubicBezTo>
                  <a:cubicBezTo>
                    <a:pt x="31" y="824"/>
                    <a:pt x="21" y="513"/>
                    <a:pt x="21" y="513"/>
                  </a:cubicBezTo>
                  <a:cubicBezTo>
                    <a:pt x="0" y="212"/>
                    <a:pt x="298" y="0"/>
                    <a:pt x="298" y="0"/>
                  </a:cubicBezTo>
                  <a:cubicBezTo>
                    <a:pt x="299" y="0"/>
                    <a:pt x="299" y="0"/>
                    <a:pt x="299" y="0"/>
                  </a:cubicBezTo>
                  <a:cubicBezTo>
                    <a:pt x="299" y="0"/>
                    <a:pt x="596" y="212"/>
                    <a:pt x="575" y="513"/>
                  </a:cubicBezTo>
                  <a:cubicBezTo>
                    <a:pt x="575" y="513"/>
                    <a:pt x="566" y="824"/>
                    <a:pt x="437" y="1092"/>
                  </a:cubicBezTo>
                  <a:lnTo>
                    <a:pt x="298" y="1092"/>
                  </a:lnTo>
                  <a:close/>
                </a:path>
              </a:pathLst>
            </a:custGeom>
            <a:solidFill>
              <a:schemeClr val="accent1"/>
            </a:solidFill>
            <a:ln>
              <a:noFill/>
            </a:ln>
          </p:spPr>
          <p:txBody>
            <a:bodyPr/>
            <a:lstStyle/>
            <a:p>
              <a:endParaRPr lang="en-US" dirty="0">
                <a:latin typeface="+mj-ea"/>
                <a:ea typeface="+mj-ea"/>
              </a:endParaRPr>
            </a:p>
          </p:txBody>
        </p:sp>
        <p:sp>
          <p:nvSpPr>
            <p:cNvPr id="16" name="Oval 113"/>
            <p:cNvSpPr>
              <a:spLocks noChangeArrowheads="1"/>
            </p:cNvSpPr>
            <p:nvPr/>
          </p:nvSpPr>
          <p:spPr bwMode="auto">
            <a:xfrm rot="2700000">
              <a:off x="6568043" y="2481147"/>
              <a:ext cx="117123" cy="114085"/>
            </a:xfrm>
            <a:prstGeom prst="ellipse">
              <a:avLst/>
            </a:prstGeom>
            <a:solidFill>
              <a:schemeClr val="bg1">
                <a:alpha val="77000"/>
              </a:schemeClr>
            </a:solidFill>
            <a:ln>
              <a:noFill/>
            </a:ln>
          </p:spPr>
          <p:txBody>
            <a:bodyPr/>
            <a:lstStyle/>
            <a:p>
              <a:pPr eaLnBrk="1" hangingPunct="1"/>
              <a:endParaRPr lang="en-US" dirty="0">
                <a:latin typeface="+mj-ea"/>
                <a:ea typeface="+mj-ea"/>
              </a:endParaRPr>
            </a:p>
          </p:txBody>
        </p:sp>
        <p:sp>
          <p:nvSpPr>
            <p:cNvPr id="17" name="Oval 116"/>
            <p:cNvSpPr>
              <a:spLocks noChangeArrowheads="1"/>
            </p:cNvSpPr>
            <p:nvPr/>
          </p:nvSpPr>
          <p:spPr bwMode="auto">
            <a:xfrm rot="2700000">
              <a:off x="6500229" y="2593093"/>
              <a:ext cx="70303" cy="72640"/>
            </a:xfrm>
            <a:prstGeom prst="ellipse">
              <a:avLst/>
            </a:prstGeom>
            <a:solidFill>
              <a:schemeClr val="bg1">
                <a:alpha val="77000"/>
              </a:schemeClr>
            </a:solidFill>
            <a:ln>
              <a:noFill/>
            </a:ln>
          </p:spPr>
          <p:txBody>
            <a:bodyPr/>
            <a:lstStyle/>
            <a:p>
              <a:pPr eaLnBrk="1" hangingPunct="1"/>
              <a:endParaRPr lang="en-US" dirty="0">
                <a:latin typeface="+mj-ea"/>
                <a:ea typeface="+mj-ea"/>
              </a:endParaRPr>
            </a:p>
          </p:txBody>
        </p:sp>
        <p:sp>
          <p:nvSpPr>
            <p:cNvPr id="18" name="Oval 119"/>
            <p:cNvSpPr>
              <a:spLocks noChangeArrowheads="1"/>
            </p:cNvSpPr>
            <p:nvPr/>
          </p:nvSpPr>
          <p:spPr bwMode="auto">
            <a:xfrm rot="2700000">
              <a:off x="6447912" y="2674106"/>
              <a:ext cx="43239" cy="42313"/>
            </a:xfrm>
            <a:prstGeom prst="ellipse">
              <a:avLst/>
            </a:prstGeom>
            <a:solidFill>
              <a:schemeClr val="bg1">
                <a:alpha val="77000"/>
              </a:schemeClr>
            </a:solidFill>
            <a:ln>
              <a:noFill/>
            </a:ln>
          </p:spPr>
          <p:txBody>
            <a:bodyPr/>
            <a:lstStyle/>
            <a:p>
              <a:pPr eaLnBrk="1" hangingPunct="1"/>
              <a:endParaRPr lang="en-US" dirty="0">
                <a:latin typeface="+mj-ea"/>
                <a:ea typeface="+mj-ea"/>
              </a:endParaRPr>
            </a:p>
          </p:txBody>
        </p:sp>
        <p:sp>
          <p:nvSpPr>
            <p:cNvPr id="19" name="Rectangle 27"/>
            <p:cNvSpPr/>
            <p:nvPr/>
          </p:nvSpPr>
          <p:spPr>
            <a:xfrm rot="2700000">
              <a:off x="6301683" y="2797997"/>
              <a:ext cx="71523" cy="43830"/>
            </a:xfrm>
            <a:prstGeom prst="rect">
              <a:avLst/>
            </a:prstGeom>
            <a:solidFill>
              <a:srgbClr val="EB6949">
                <a:alpha val="73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mj-ea"/>
                <a:ea typeface="+mj-ea"/>
              </a:endParaRPr>
            </a:p>
          </p:txBody>
        </p:sp>
      </p:grpSp>
      <p:grpSp>
        <p:nvGrpSpPr>
          <p:cNvPr id="20" name="组合 19"/>
          <p:cNvGrpSpPr/>
          <p:nvPr/>
        </p:nvGrpSpPr>
        <p:grpSpPr>
          <a:xfrm>
            <a:off x="2776458" y="1732994"/>
            <a:ext cx="958136" cy="958133"/>
            <a:chOff x="304800" y="673100"/>
            <a:chExt cx="4000500" cy="4000500"/>
          </a:xfrm>
          <a:effectLst>
            <a:outerShdw blurRad="444500" dist="254000" dir="8100000" algn="tr" rotWithShape="0">
              <a:prstClr val="black">
                <a:alpha val="50000"/>
              </a:prstClr>
            </a:outerShdw>
          </a:effectLst>
        </p:grpSpPr>
        <p:sp>
          <p:nvSpPr>
            <p:cNvPr id="21" name="同心圆 2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j-ea"/>
                <a:ea typeface="+mj-ea"/>
                <a:cs typeface="+mn-cs"/>
              </a:endParaRPr>
            </a:p>
          </p:txBody>
        </p:sp>
        <p:sp>
          <p:nvSpPr>
            <p:cNvPr id="22" name="椭圆 2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mj-ea"/>
                <a:ea typeface="+mj-ea"/>
                <a:cs typeface="+mn-cs"/>
              </a:endParaRPr>
            </a:p>
          </p:txBody>
        </p:sp>
      </p:grpSp>
      <p:grpSp>
        <p:nvGrpSpPr>
          <p:cNvPr id="23" name="Group 30"/>
          <p:cNvGrpSpPr/>
          <p:nvPr/>
        </p:nvGrpSpPr>
        <p:grpSpPr>
          <a:xfrm>
            <a:off x="4801394" y="3834127"/>
            <a:ext cx="317357" cy="278329"/>
            <a:chOff x="3175" y="-1587"/>
            <a:chExt cx="490538" cy="430212"/>
          </a:xfrm>
          <a:solidFill>
            <a:schemeClr val="accent1"/>
          </a:solidFill>
        </p:grpSpPr>
        <p:sp>
          <p:nvSpPr>
            <p:cNvPr id="24" name="Freeform 175"/>
            <p:cNvSpPr>
              <a:spLocks noEditPoints="1"/>
            </p:cNvSpPr>
            <p:nvPr/>
          </p:nvSpPr>
          <p:spPr bwMode="auto">
            <a:xfrm>
              <a:off x="3175" y="-1587"/>
              <a:ext cx="490538" cy="430212"/>
            </a:xfrm>
            <a:custGeom>
              <a:avLst/>
              <a:gdLst>
                <a:gd name="T0" fmla="*/ 128 w 128"/>
                <a:gd name="T1" fmla="*/ 66 h 112"/>
                <a:gd name="T2" fmla="*/ 112 w 128"/>
                <a:gd name="T3" fmla="*/ 6 h 112"/>
                <a:gd name="T4" fmla="*/ 104 w 128"/>
                <a:gd name="T5" fmla="*/ 0 h 112"/>
                <a:gd name="T6" fmla="*/ 64 w 128"/>
                <a:gd name="T7" fmla="*/ 0 h 112"/>
                <a:gd name="T8" fmla="*/ 24 w 128"/>
                <a:gd name="T9" fmla="*/ 0 h 112"/>
                <a:gd name="T10" fmla="*/ 16 w 128"/>
                <a:gd name="T11" fmla="*/ 6 h 112"/>
                <a:gd name="T12" fmla="*/ 0 w 128"/>
                <a:gd name="T13" fmla="*/ 66 h 112"/>
                <a:gd name="T14" fmla="*/ 0 w 128"/>
                <a:gd name="T15" fmla="*/ 68 h 112"/>
                <a:gd name="T16" fmla="*/ 0 w 128"/>
                <a:gd name="T17" fmla="*/ 96 h 112"/>
                <a:gd name="T18" fmla="*/ 16 w 128"/>
                <a:gd name="T19" fmla="*/ 112 h 112"/>
                <a:gd name="T20" fmla="*/ 112 w 128"/>
                <a:gd name="T21" fmla="*/ 112 h 112"/>
                <a:gd name="T22" fmla="*/ 128 w 128"/>
                <a:gd name="T23" fmla="*/ 96 h 112"/>
                <a:gd name="T24" fmla="*/ 128 w 128"/>
                <a:gd name="T25" fmla="*/ 68 h 112"/>
                <a:gd name="T26" fmla="*/ 128 w 128"/>
                <a:gd name="T27" fmla="*/ 66 h 112"/>
                <a:gd name="T28" fmla="*/ 120 w 128"/>
                <a:gd name="T29" fmla="*/ 96 h 112"/>
                <a:gd name="T30" fmla="*/ 112 w 128"/>
                <a:gd name="T31" fmla="*/ 104 h 112"/>
                <a:gd name="T32" fmla="*/ 16 w 128"/>
                <a:gd name="T33" fmla="*/ 104 h 112"/>
                <a:gd name="T34" fmla="*/ 8 w 128"/>
                <a:gd name="T35" fmla="*/ 96 h 112"/>
                <a:gd name="T36" fmla="*/ 8 w 128"/>
                <a:gd name="T37" fmla="*/ 68 h 112"/>
                <a:gd name="T38" fmla="*/ 24 w 128"/>
                <a:gd name="T39" fmla="*/ 8 h 112"/>
                <a:gd name="T40" fmla="*/ 104 w 128"/>
                <a:gd name="T41" fmla="*/ 8 h 112"/>
                <a:gd name="T42" fmla="*/ 120 w 128"/>
                <a:gd name="T43" fmla="*/ 68 h 112"/>
                <a:gd name="T44" fmla="*/ 120 w 128"/>
                <a:gd name="T45" fmla="*/ 9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12">
                  <a:moveTo>
                    <a:pt x="128" y="66"/>
                  </a:moveTo>
                  <a:cubicBezTo>
                    <a:pt x="112" y="6"/>
                    <a:pt x="112" y="6"/>
                    <a:pt x="112" y="6"/>
                  </a:cubicBezTo>
                  <a:cubicBezTo>
                    <a:pt x="111" y="2"/>
                    <a:pt x="108" y="0"/>
                    <a:pt x="104" y="0"/>
                  </a:cubicBezTo>
                  <a:cubicBezTo>
                    <a:pt x="64" y="0"/>
                    <a:pt x="64" y="0"/>
                    <a:pt x="64" y="0"/>
                  </a:cubicBezTo>
                  <a:cubicBezTo>
                    <a:pt x="24" y="0"/>
                    <a:pt x="24" y="0"/>
                    <a:pt x="24" y="0"/>
                  </a:cubicBezTo>
                  <a:cubicBezTo>
                    <a:pt x="20" y="0"/>
                    <a:pt x="17" y="2"/>
                    <a:pt x="16" y="6"/>
                  </a:cubicBezTo>
                  <a:cubicBezTo>
                    <a:pt x="0" y="66"/>
                    <a:pt x="0" y="66"/>
                    <a:pt x="0" y="66"/>
                  </a:cubicBezTo>
                  <a:cubicBezTo>
                    <a:pt x="0" y="67"/>
                    <a:pt x="0" y="67"/>
                    <a:pt x="0" y="68"/>
                  </a:cubicBezTo>
                  <a:cubicBezTo>
                    <a:pt x="0" y="96"/>
                    <a:pt x="0" y="96"/>
                    <a:pt x="0" y="96"/>
                  </a:cubicBezTo>
                  <a:cubicBezTo>
                    <a:pt x="0" y="105"/>
                    <a:pt x="7" y="112"/>
                    <a:pt x="16" y="112"/>
                  </a:cubicBezTo>
                  <a:cubicBezTo>
                    <a:pt x="112" y="112"/>
                    <a:pt x="112" y="112"/>
                    <a:pt x="112" y="112"/>
                  </a:cubicBezTo>
                  <a:cubicBezTo>
                    <a:pt x="121" y="112"/>
                    <a:pt x="128" y="105"/>
                    <a:pt x="128" y="96"/>
                  </a:cubicBezTo>
                  <a:cubicBezTo>
                    <a:pt x="128" y="68"/>
                    <a:pt x="128" y="68"/>
                    <a:pt x="128" y="68"/>
                  </a:cubicBezTo>
                  <a:cubicBezTo>
                    <a:pt x="128" y="67"/>
                    <a:pt x="128" y="67"/>
                    <a:pt x="128" y="66"/>
                  </a:cubicBezTo>
                  <a:close/>
                  <a:moveTo>
                    <a:pt x="120" y="96"/>
                  </a:moveTo>
                  <a:cubicBezTo>
                    <a:pt x="120" y="100"/>
                    <a:pt x="116" y="104"/>
                    <a:pt x="112" y="104"/>
                  </a:cubicBezTo>
                  <a:cubicBezTo>
                    <a:pt x="16" y="104"/>
                    <a:pt x="16" y="104"/>
                    <a:pt x="16" y="104"/>
                  </a:cubicBezTo>
                  <a:cubicBezTo>
                    <a:pt x="12" y="104"/>
                    <a:pt x="8" y="100"/>
                    <a:pt x="8" y="96"/>
                  </a:cubicBezTo>
                  <a:cubicBezTo>
                    <a:pt x="8" y="68"/>
                    <a:pt x="8" y="68"/>
                    <a:pt x="8" y="68"/>
                  </a:cubicBezTo>
                  <a:cubicBezTo>
                    <a:pt x="24" y="8"/>
                    <a:pt x="24" y="8"/>
                    <a:pt x="24" y="8"/>
                  </a:cubicBezTo>
                  <a:cubicBezTo>
                    <a:pt x="104" y="8"/>
                    <a:pt x="104" y="8"/>
                    <a:pt x="104" y="8"/>
                  </a:cubicBezTo>
                  <a:cubicBezTo>
                    <a:pt x="120" y="68"/>
                    <a:pt x="120" y="68"/>
                    <a:pt x="120" y="68"/>
                  </a:cubicBezTo>
                  <a:lnTo>
                    <a:pt x="120"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id-ID">
                <a:latin typeface="+mj-ea"/>
                <a:ea typeface="+mj-ea"/>
              </a:endParaRPr>
            </a:p>
          </p:txBody>
        </p:sp>
        <p:sp>
          <p:nvSpPr>
            <p:cNvPr id="25" name="Freeform 176"/>
            <p:cNvSpPr>
              <a:spLocks noEditPoints="1"/>
            </p:cNvSpPr>
            <p:nvPr/>
          </p:nvSpPr>
          <p:spPr bwMode="auto">
            <a:xfrm>
              <a:off x="60325" y="58738"/>
              <a:ext cx="374650" cy="277812"/>
            </a:xfrm>
            <a:custGeom>
              <a:avLst/>
              <a:gdLst>
                <a:gd name="T0" fmla="*/ 80 w 98"/>
                <a:gd name="T1" fmla="*/ 0 h 72"/>
                <a:gd name="T2" fmla="*/ 18 w 98"/>
                <a:gd name="T3" fmla="*/ 0 h 72"/>
                <a:gd name="T4" fmla="*/ 14 w 98"/>
                <a:gd name="T5" fmla="*/ 3 h 72"/>
                <a:gd name="T6" fmla="*/ 0 w 98"/>
                <a:gd name="T7" fmla="*/ 51 h 72"/>
                <a:gd name="T8" fmla="*/ 1 w 98"/>
                <a:gd name="T9" fmla="*/ 54 h 72"/>
                <a:gd name="T10" fmla="*/ 4 w 98"/>
                <a:gd name="T11" fmla="*/ 56 h 72"/>
                <a:gd name="T12" fmla="*/ 16 w 98"/>
                <a:gd name="T13" fmla="*/ 56 h 72"/>
                <a:gd name="T14" fmla="*/ 20 w 98"/>
                <a:gd name="T15" fmla="*/ 56 h 72"/>
                <a:gd name="T16" fmla="*/ 23 w 98"/>
                <a:gd name="T17" fmla="*/ 56 h 72"/>
                <a:gd name="T18" fmla="*/ 28 w 98"/>
                <a:gd name="T19" fmla="*/ 68 h 72"/>
                <a:gd name="T20" fmla="*/ 35 w 98"/>
                <a:gd name="T21" fmla="*/ 72 h 72"/>
                <a:gd name="T22" fmla="*/ 63 w 98"/>
                <a:gd name="T23" fmla="*/ 72 h 72"/>
                <a:gd name="T24" fmla="*/ 70 w 98"/>
                <a:gd name="T25" fmla="*/ 68 h 72"/>
                <a:gd name="T26" fmla="*/ 75 w 98"/>
                <a:gd name="T27" fmla="*/ 56 h 72"/>
                <a:gd name="T28" fmla="*/ 78 w 98"/>
                <a:gd name="T29" fmla="*/ 56 h 72"/>
                <a:gd name="T30" fmla="*/ 82 w 98"/>
                <a:gd name="T31" fmla="*/ 56 h 72"/>
                <a:gd name="T32" fmla="*/ 94 w 98"/>
                <a:gd name="T33" fmla="*/ 56 h 72"/>
                <a:gd name="T34" fmla="*/ 97 w 98"/>
                <a:gd name="T35" fmla="*/ 54 h 72"/>
                <a:gd name="T36" fmla="*/ 98 w 98"/>
                <a:gd name="T37" fmla="*/ 51 h 72"/>
                <a:gd name="T38" fmla="*/ 84 w 98"/>
                <a:gd name="T39" fmla="*/ 3 h 72"/>
                <a:gd name="T40" fmla="*/ 80 w 98"/>
                <a:gd name="T41" fmla="*/ 0 h 72"/>
                <a:gd name="T42" fmla="*/ 82 w 98"/>
                <a:gd name="T43" fmla="*/ 48 h 72"/>
                <a:gd name="T44" fmla="*/ 75 w 98"/>
                <a:gd name="T45" fmla="*/ 48 h 72"/>
                <a:gd name="T46" fmla="*/ 68 w 98"/>
                <a:gd name="T47" fmla="*/ 52 h 72"/>
                <a:gd name="T48" fmla="*/ 63 w 98"/>
                <a:gd name="T49" fmla="*/ 64 h 72"/>
                <a:gd name="T50" fmla="*/ 35 w 98"/>
                <a:gd name="T51" fmla="*/ 64 h 72"/>
                <a:gd name="T52" fmla="*/ 30 w 98"/>
                <a:gd name="T53" fmla="*/ 52 h 72"/>
                <a:gd name="T54" fmla="*/ 23 w 98"/>
                <a:gd name="T55" fmla="*/ 48 h 72"/>
                <a:gd name="T56" fmla="*/ 16 w 98"/>
                <a:gd name="T57" fmla="*/ 48 h 72"/>
                <a:gd name="T58" fmla="*/ 6 w 98"/>
                <a:gd name="T59" fmla="*/ 48 h 72"/>
                <a:gd name="T60" fmla="*/ 18 w 98"/>
                <a:gd name="T61" fmla="*/ 4 h 72"/>
                <a:gd name="T62" fmla="*/ 80 w 98"/>
                <a:gd name="T63" fmla="*/ 4 h 72"/>
                <a:gd name="T64" fmla="*/ 92 w 98"/>
                <a:gd name="T65" fmla="*/ 48 h 72"/>
                <a:gd name="T66" fmla="*/ 82 w 98"/>
                <a:gd name="T67" fmla="*/ 4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8" h="72">
                  <a:moveTo>
                    <a:pt x="80" y="0"/>
                  </a:moveTo>
                  <a:cubicBezTo>
                    <a:pt x="18" y="0"/>
                    <a:pt x="18" y="0"/>
                    <a:pt x="18" y="0"/>
                  </a:cubicBezTo>
                  <a:cubicBezTo>
                    <a:pt x="16" y="0"/>
                    <a:pt x="15" y="1"/>
                    <a:pt x="14" y="3"/>
                  </a:cubicBezTo>
                  <a:cubicBezTo>
                    <a:pt x="0" y="51"/>
                    <a:pt x="0" y="51"/>
                    <a:pt x="0" y="51"/>
                  </a:cubicBezTo>
                  <a:cubicBezTo>
                    <a:pt x="0" y="52"/>
                    <a:pt x="0" y="53"/>
                    <a:pt x="1" y="54"/>
                  </a:cubicBezTo>
                  <a:cubicBezTo>
                    <a:pt x="2" y="55"/>
                    <a:pt x="3" y="56"/>
                    <a:pt x="4" y="56"/>
                  </a:cubicBezTo>
                  <a:cubicBezTo>
                    <a:pt x="16" y="56"/>
                    <a:pt x="16" y="56"/>
                    <a:pt x="16" y="56"/>
                  </a:cubicBezTo>
                  <a:cubicBezTo>
                    <a:pt x="20" y="56"/>
                    <a:pt x="20" y="56"/>
                    <a:pt x="20" y="56"/>
                  </a:cubicBezTo>
                  <a:cubicBezTo>
                    <a:pt x="23" y="56"/>
                    <a:pt x="23" y="56"/>
                    <a:pt x="23" y="56"/>
                  </a:cubicBezTo>
                  <a:cubicBezTo>
                    <a:pt x="28" y="68"/>
                    <a:pt x="28" y="68"/>
                    <a:pt x="28" y="68"/>
                  </a:cubicBezTo>
                  <a:cubicBezTo>
                    <a:pt x="30" y="70"/>
                    <a:pt x="32" y="72"/>
                    <a:pt x="35" y="72"/>
                  </a:cubicBezTo>
                  <a:cubicBezTo>
                    <a:pt x="63" y="72"/>
                    <a:pt x="63" y="72"/>
                    <a:pt x="63" y="72"/>
                  </a:cubicBezTo>
                  <a:cubicBezTo>
                    <a:pt x="66" y="72"/>
                    <a:pt x="68" y="70"/>
                    <a:pt x="70" y="68"/>
                  </a:cubicBezTo>
                  <a:cubicBezTo>
                    <a:pt x="75" y="56"/>
                    <a:pt x="75" y="56"/>
                    <a:pt x="75" y="56"/>
                  </a:cubicBezTo>
                  <a:cubicBezTo>
                    <a:pt x="78" y="56"/>
                    <a:pt x="78" y="56"/>
                    <a:pt x="78" y="56"/>
                  </a:cubicBezTo>
                  <a:cubicBezTo>
                    <a:pt x="82" y="56"/>
                    <a:pt x="82" y="56"/>
                    <a:pt x="82" y="56"/>
                  </a:cubicBezTo>
                  <a:cubicBezTo>
                    <a:pt x="94" y="56"/>
                    <a:pt x="94" y="56"/>
                    <a:pt x="94" y="56"/>
                  </a:cubicBezTo>
                  <a:cubicBezTo>
                    <a:pt x="95" y="56"/>
                    <a:pt x="96" y="55"/>
                    <a:pt x="97" y="54"/>
                  </a:cubicBezTo>
                  <a:cubicBezTo>
                    <a:pt x="98" y="53"/>
                    <a:pt x="98" y="52"/>
                    <a:pt x="98" y="51"/>
                  </a:cubicBezTo>
                  <a:cubicBezTo>
                    <a:pt x="84" y="3"/>
                    <a:pt x="84" y="3"/>
                    <a:pt x="84" y="3"/>
                  </a:cubicBezTo>
                  <a:cubicBezTo>
                    <a:pt x="83" y="1"/>
                    <a:pt x="82" y="0"/>
                    <a:pt x="80" y="0"/>
                  </a:cubicBezTo>
                  <a:close/>
                  <a:moveTo>
                    <a:pt x="82" y="48"/>
                  </a:moveTo>
                  <a:cubicBezTo>
                    <a:pt x="75" y="48"/>
                    <a:pt x="75" y="48"/>
                    <a:pt x="75" y="48"/>
                  </a:cubicBezTo>
                  <a:cubicBezTo>
                    <a:pt x="72" y="48"/>
                    <a:pt x="70" y="50"/>
                    <a:pt x="68" y="52"/>
                  </a:cubicBezTo>
                  <a:cubicBezTo>
                    <a:pt x="63" y="64"/>
                    <a:pt x="63" y="64"/>
                    <a:pt x="63" y="64"/>
                  </a:cubicBezTo>
                  <a:cubicBezTo>
                    <a:pt x="35" y="64"/>
                    <a:pt x="35" y="64"/>
                    <a:pt x="35" y="64"/>
                  </a:cubicBezTo>
                  <a:cubicBezTo>
                    <a:pt x="30" y="52"/>
                    <a:pt x="30" y="52"/>
                    <a:pt x="30" y="52"/>
                  </a:cubicBezTo>
                  <a:cubicBezTo>
                    <a:pt x="28" y="50"/>
                    <a:pt x="26" y="48"/>
                    <a:pt x="23" y="48"/>
                  </a:cubicBezTo>
                  <a:cubicBezTo>
                    <a:pt x="16" y="48"/>
                    <a:pt x="16" y="48"/>
                    <a:pt x="16" y="48"/>
                  </a:cubicBezTo>
                  <a:cubicBezTo>
                    <a:pt x="6" y="48"/>
                    <a:pt x="6" y="48"/>
                    <a:pt x="6" y="48"/>
                  </a:cubicBezTo>
                  <a:cubicBezTo>
                    <a:pt x="18" y="4"/>
                    <a:pt x="18" y="4"/>
                    <a:pt x="18" y="4"/>
                  </a:cubicBezTo>
                  <a:cubicBezTo>
                    <a:pt x="80" y="4"/>
                    <a:pt x="80" y="4"/>
                    <a:pt x="80" y="4"/>
                  </a:cubicBezTo>
                  <a:cubicBezTo>
                    <a:pt x="92" y="48"/>
                    <a:pt x="92" y="48"/>
                    <a:pt x="92" y="48"/>
                  </a:cubicBezTo>
                  <a:lnTo>
                    <a:pt x="82"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id-ID">
                <a:latin typeface="+mj-ea"/>
                <a:ea typeface="+mj-ea"/>
              </a:endParaRPr>
            </a:p>
          </p:txBody>
        </p:sp>
      </p:grpSp>
      <p:sp>
        <p:nvSpPr>
          <p:cNvPr id="26" name="Freeform 50"/>
          <p:cNvSpPr>
            <a:spLocks noEditPoints="1"/>
          </p:cNvSpPr>
          <p:nvPr/>
        </p:nvSpPr>
        <p:spPr bwMode="auto">
          <a:xfrm>
            <a:off x="1055561" y="2894752"/>
            <a:ext cx="261823" cy="329775"/>
          </a:xfrm>
          <a:custGeom>
            <a:avLst/>
            <a:gdLst/>
            <a:ahLst/>
            <a:cxnLst>
              <a:cxn ang="0">
                <a:pos x="187" y="135"/>
              </a:cxn>
              <a:cxn ang="0">
                <a:pos x="44" y="135"/>
              </a:cxn>
              <a:cxn ang="0">
                <a:pos x="44" y="156"/>
              </a:cxn>
              <a:cxn ang="0">
                <a:pos x="187" y="156"/>
              </a:cxn>
              <a:cxn ang="0">
                <a:pos x="187" y="135"/>
              </a:cxn>
              <a:cxn ang="0">
                <a:pos x="187" y="95"/>
              </a:cxn>
              <a:cxn ang="0">
                <a:pos x="44" y="95"/>
              </a:cxn>
              <a:cxn ang="0">
                <a:pos x="44" y="115"/>
              </a:cxn>
              <a:cxn ang="0">
                <a:pos x="187" y="115"/>
              </a:cxn>
              <a:cxn ang="0">
                <a:pos x="187" y="95"/>
              </a:cxn>
              <a:cxn ang="0">
                <a:pos x="187" y="54"/>
              </a:cxn>
              <a:cxn ang="0">
                <a:pos x="44" y="54"/>
              </a:cxn>
              <a:cxn ang="0">
                <a:pos x="44" y="75"/>
              </a:cxn>
              <a:cxn ang="0">
                <a:pos x="187" y="75"/>
              </a:cxn>
              <a:cxn ang="0">
                <a:pos x="187" y="54"/>
              </a:cxn>
              <a:cxn ang="0">
                <a:pos x="44" y="196"/>
              </a:cxn>
              <a:cxn ang="0">
                <a:pos x="116" y="196"/>
              </a:cxn>
              <a:cxn ang="0">
                <a:pos x="116" y="176"/>
              </a:cxn>
              <a:cxn ang="0">
                <a:pos x="44" y="176"/>
              </a:cxn>
              <a:cxn ang="0">
                <a:pos x="44" y="196"/>
              </a:cxn>
              <a:cxn ang="0">
                <a:pos x="233" y="29"/>
              </a:cxn>
              <a:cxn ang="0">
                <a:pos x="233" y="0"/>
              </a:cxn>
              <a:cxn ang="0">
                <a:pos x="0" y="0"/>
              </a:cxn>
              <a:cxn ang="0">
                <a:pos x="0" y="301"/>
              </a:cxn>
              <a:cxn ang="0">
                <a:pos x="29" y="301"/>
              </a:cxn>
              <a:cxn ang="0">
                <a:pos x="29" y="330"/>
              </a:cxn>
              <a:cxn ang="0">
                <a:pos x="262" y="330"/>
              </a:cxn>
              <a:cxn ang="0">
                <a:pos x="262" y="29"/>
              </a:cxn>
              <a:cxn ang="0">
                <a:pos x="233" y="29"/>
              </a:cxn>
              <a:cxn ang="0">
                <a:pos x="15" y="286"/>
              </a:cxn>
              <a:cxn ang="0">
                <a:pos x="15" y="16"/>
              </a:cxn>
              <a:cxn ang="0">
                <a:pos x="216" y="16"/>
              </a:cxn>
              <a:cxn ang="0">
                <a:pos x="216" y="216"/>
              </a:cxn>
              <a:cxn ang="0">
                <a:pos x="148" y="216"/>
              </a:cxn>
              <a:cxn ang="0">
                <a:pos x="148" y="286"/>
              </a:cxn>
              <a:cxn ang="0">
                <a:pos x="15" y="286"/>
              </a:cxn>
              <a:cxn ang="0">
                <a:pos x="245" y="315"/>
              </a:cxn>
              <a:cxn ang="0">
                <a:pos x="44" y="315"/>
              </a:cxn>
              <a:cxn ang="0">
                <a:pos x="44" y="301"/>
              </a:cxn>
              <a:cxn ang="0">
                <a:pos x="155" y="301"/>
              </a:cxn>
              <a:cxn ang="0">
                <a:pos x="233" y="225"/>
              </a:cxn>
              <a:cxn ang="0">
                <a:pos x="233" y="45"/>
              </a:cxn>
              <a:cxn ang="0">
                <a:pos x="245" y="45"/>
              </a:cxn>
              <a:cxn ang="0">
                <a:pos x="245" y="315"/>
              </a:cxn>
            </a:cxnLst>
            <a:rect l="0" t="0" r="r" b="b"/>
            <a:pathLst>
              <a:path w="262" h="330">
                <a:moveTo>
                  <a:pt x="187" y="135"/>
                </a:moveTo>
                <a:lnTo>
                  <a:pt x="44" y="135"/>
                </a:lnTo>
                <a:lnTo>
                  <a:pt x="44" y="156"/>
                </a:lnTo>
                <a:lnTo>
                  <a:pt x="187" y="156"/>
                </a:lnTo>
                <a:lnTo>
                  <a:pt x="187" y="135"/>
                </a:lnTo>
                <a:close/>
                <a:moveTo>
                  <a:pt x="187" y="95"/>
                </a:moveTo>
                <a:lnTo>
                  <a:pt x="44" y="95"/>
                </a:lnTo>
                <a:lnTo>
                  <a:pt x="44" y="115"/>
                </a:lnTo>
                <a:lnTo>
                  <a:pt x="187" y="115"/>
                </a:lnTo>
                <a:lnTo>
                  <a:pt x="187" y="95"/>
                </a:lnTo>
                <a:close/>
                <a:moveTo>
                  <a:pt x="187" y="54"/>
                </a:moveTo>
                <a:lnTo>
                  <a:pt x="44" y="54"/>
                </a:lnTo>
                <a:lnTo>
                  <a:pt x="44" y="75"/>
                </a:lnTo>
                <a:lnTo>
                  <a:pt x="187" y="75"/>
                </a:lnTo>
                <a:lnTo>
                  <a:pt x="187" y="54"/>
                </a:lnTo>
                <a:close/>
                <a:moveTo>
                  <a:pt x="44" y="196"/>
                </a:moveTo>
                <a:lnTo>
                  <a:pt x="116" y="196"/>
                </a:lnTo>
                <a:lnTo>
                  <a:pt x="116" y="176"/>
                </a:lnTo>
                <a:lnTo>
                  <a:pt x="44" y="176"/>
                </a:lnTo>
                <a:lnTo>
                  <a:pt x="44" y="196"/>
                </a:lnTo>
                <a:close/>
                <a:moveTo>
                  <a:pt x="233" y="29"/>
                </a:moveTo>
                <a:lnTo>
                  <a:pt x="233" y="0"/>
                </a:lnTo>
                <a:lnTo>
                  <a:pt x="0" y="0"/>
                </a:lnTo>
                <a:lnTo>
                  <a:pt x="0" y="301"/>
                </a:lnTo>
                <a:lnTo>
                  <a:pt x="29" y="301"/>
                </a:lnTo>
                <a:lnTo>
                  <a:pt x="29" y="330"/>
                </a:lnTo>
                <a:lnTo>
                  <a:pt x="262" y="330"/>
                </a:lnTo>
                <a:lnTo>
                  <a:pt x="262" y="29"/>
                </a:lnTo>
                <a:lnTo>
                  <a:pt x="233" y="29"/>
                </a:lnTo>
                <a:close/>
                <a:moveTo>
                  <a:pt x="15" y="286"/>
                </a:moveTo>
                <a:lnTo>
                  <a:pt x="15" y="16"/>
                </a:lnTo>
                <a:lnTo>
                  <a:pt x="216" y="16"/>
                </a:lnTo>
                <a:lnTo>
                  <a:pt x="216" y="216"/>
                </a:lnTo>
                <a:lnTo>
                  <a:pt x="148" y="216"/>
                </a:lnTo>
                <a:lnTo>
                  <a:pt x="148" y="286"/>
                </a:lnTo>
                <a:lnTo>
                  <a:pt x="15" y="286"/>
                </a:lnTo>
                <a:close/>
                <a:moveTo>
                  <a:pt x="245" y="315"/>
                </a:moveTo>
                <a:lnTo>
                  <a:pt x="44" y="315"/>
                </a:lnTo>
                <a:lnTo>
                  <a:pt x="44" y="301"/>
                </a:lnTo>
                <a:lnTo>
                  <a:pt x="155" y="301"/>
                </a:lnTo>
                <a:lnTo>
                  <a:pt x="233" y="225"/>
                </a:lnTo>
                <a:lnTo>
                  <a:pt x="233" y="45"/>
                </a:lnTo>
                <a:lnTo>
                  <a:pt x="245" y="45"/>
                </a:lnTo>
                <a:lnTo>
                  <a:pt x="245" y="315"/>
                </a:lnTo>
                <a:close/>
              </a:path>
            </a:pathLst>
          </a:custGeom>
          <a:solidFill>
            <a:schemeClr val="accent1"/>
          </a:solidFill>
          <a:ln w="9525">
            <a:noFill/>
            <a:round/>
          </a:ln>
        </p:spPr>
        <p:txBody>
          <a:bodyPr vert="horz" wrap="square" lIns="91440" tIns="45720" rIns="91440" bIns="45720" numCol="1" anchor="t" anchorCtr="0" compatLnSpc="1"/>
          <a:lstStyle/>
          <a:p>
            <a:endParaRPr lang="ko-KR" altLang="en-US">
              <a:latin typeface="+mj-ea"/>
              <a:ea typeface="+mj-ea"/>
            </a:endParaRPr>
          </a:p>
        </p:txBody>
      </p:sp>
      <p:sp>
        <p:nvSpPr>
          <p:cNvPr id="27" name="Freeform 48"/>
          <p:cNvSpPr>
            <a:spLocks noEditPoints="1"/>
          </p:cNvSpPr>
          <p:nvPr/>
        </p:nvSpPr>
        <p:spPr bwMode="auto">
          <a:xfrm>
            <a:off x="2983620" y="3224527"/>
            <a:ext cx="242125" cy="354280"/>
          </a:xfrm>
          <a:custGeom>
            <a:avLst/>
            <a:gdLst/>
            <a:ahLst/>
            <a:cxnLst>
              <a:cxn ang="0">
                <a:pos x="76" y="31"/>
              </a:cxn>
              <a:cxn ang="0">
                <a:pos x="80" y="27"/>
              </a:cxn>
              <a:cxn ang="0">
                <a:pos x="76" y="23"/>
              </a:cxn>
              <a:cxn ang="0">
                <a:pos x="23" y="76"/>
              </a:cxn>
              <a:cxn ang="0">
                <a:pos x="27" y="80"/>
              </a:cxn>
              <a:cxn ang="0">
                <a:pos x="31" y="76"/>
              </a:cxn>
              <a:cxn ang="0">
                <a:pos x="76" y="31"/>
              </a:cxn>
              <a:cxn ang="0">
                <a:pos x="44" y="192"/>
              </a:cxn>
              <a:cxn ang="0">
                <a:pos x="45" y="203"/>
              </a:cxn>
              <a:cxn ang="0">
                <a:pos x="56" y="209"/>
              </a:cxn>
              <a:cxn ang="0">
                <a:pos x="57" y="216"/>
              </a:cxn>
              <a:cxn ang="0">
                <a:pos x="76" y="221"/>
              </a:cxn>
              <a:cxn ang="0">
                <a:pos x="95" y="216"/>
              </a:cxn>
              <a:cxn ang="0">
                <a:pos x="96" y="209"/>
              </a:cxn>
              <a:cxn ang="0">
                <a:pos x="106" y="203"/>
              </a:cxn>
              <a:cxn ang="0">
                <a:pos x="108" y="192"/>
              </a:cxn>
              <a:cxn ang="0">
                <a:pos x="76" y="197"/>
              </a:cxn>
              <a:cxn ang="0">
                <a:pos x="44" y="192"/>
              </a:cxn>
              <a:cxn ang="0">
                <a:pos x="41" y="170"/>
              </a:cxn>
              <a:cxn ang="0">
                <a:pos x="42" y="182"/>
              </a:cxn>
              <a:cxn ang="0">
                <a:pos x="76" y="188"/>
              </a:cxn>
              <a:cxn ang="0">
                <a:pos x="109" y="182"/>
              </a:cxn>
              <a:cxn ang="0">
                <a:pos x="111" y="170"/>
              </a:cxn>
              <a:cxn ang="0">
                <a:pos x="76" y="177"/>
              </a:cxn>
              <a:cxn ang="0">
                <a:pos x="41" y="170"/>
              </a:cxn>
              <a:cxn ang="0">
                <a:pos x="76" y="0"/>
              </a:cxn>
              <a:cxn ang="0">
                <a:pos x="0" y="76"/>
              </a:cxn>
              <a:cxn ang="0">
                <a:pos x="36" y="141"/>
              </a:cxn>
              <a:cxn ang="0">
                <a:pos x="39" y="160"/>
              </a:cxn>
              <a:cxn ang="0">
                <a:pos x="76" y="168"/>
              </a:cxn>
              <a:cxn ang="0">
                <a:pos x="113" y="160"/>
              </a:cxn>
              <a:cxn ang="0">
                <a:pos x="115" y="141"/>
              </a:cxn>
              <a:cxn ang="0">
                <a:pos x="152" y="76"/>
              </a:cxn>
              <a:cxn ang="0">
                <a:pos x="76" y="0"/>
              </a:cxn>
              <a:cxn ang="0">
                <a:pos x="104" y="132"/>
              </a:cxn>
              <a:cxn ang="0">
                <a:pos x="102" y="150"/>
              </a:cxn>
              <a:cxn ang="0">
                <a:pos x="76" y="154"/>
              </a:cxn>
              <a:cxn ang="0">
                <a:pos x="50" y="150"/>
              </a:cxn>
              <a:cxn ang="0">
                <a:pos x="48" y="132"/>
              </a:cxn>
              <a:cxn ang="0">
                <a:pos x="13" y="76"/>
              </a:cxn>
              <a:cxn ang="0">
                <a:pos x="76" y="14"/>
              </a:cxn>
              <a:cxn ang="0">
                <a:pos x="139" y="76"/>
              </a:cxn>
              <a:cxn ang="0">
                <a:pos x="104" y="132"/>
              </a:cxn>
              <a:cxn ang="0">
                <a:pos x="93" y="104"/>
              </a:cxn>
              <a:cxn ang="0">
                <a:pos x="76" y="74"/>
              </a:cxn>
              <a:cxn ang="0">
                <a:pos x="59" y="104"/>
              </a:cxn>
              <a:cxn ang="0">
                <a:pos x="52" y="89"/>
              </a:cxn>
              <a:cxn ang="0">
                <a:pos x="41" y="94"/>
              </a:cxn>
              <a:cxn ang="0">
                <a:pos x="58" y="131"/>
              </a:cxn>
              <a:cxn ang="0">
                <a:pos x="76" y="98"/>
              </a:cxn>
              <a:cxn ang="0">
                <a:pos x="94" y="131"/>
              </a:cxn>
              <a:cxn ang="0">
                <a:pos x="111" y="94"/>
              </a:cxn>
              <a:cxn ang="0">
                <a:pos x="100" y="89"/>
              </a:cxn>
              <a:cxn ang="0">
                <a:pos x="93" y="104"/>
              </a:cxn>
            </a:cxnLst>
            <a:rect l="0" t="0" r="r" b="b"/>
            <a:pathLst>
              <a:path w="152" h="221">
                <a:moveTo>
                  <a:pt x="76" y="31"/>
                </a:moveTo>
                <a:cubicBezTo>
                  <a:pt x="78" y="31"/>
                  <a:pt x="80" y="30"/>
                  <a:pt x="80" y="27"/>
                </a:cubicBezTo>
                <a:cubicBezTo>
                  <a:pt x="80" y="25"/>
                  <a:pt x="78" y="23"/>
                  <a:pt x="76" y="23"/>
                </a:cubicBezTo>
                <a:cubicBezTo>
                  <a:pt x="47" y="23"/>
                  <a:pt x="23" y="47"/>
                  <a:pt x="23" y="76"/>
                </a:cubicBezTo>
                <a:cubicBezTo>
                  <a:pt x="23" y="78"/>
                  <a:pt x="25" y="80"/>
                  <a:pt x="27" y="80"/>
                </a:cubicBezTo>
                <a:cubicBezTo>
                  <a:pt x="29" y="80"/>
                  <a:pt x="31" y="78"/>
                  <a:pt x="31" y="76"/>
                </a:cubicBezTo>
                <a:cubicBezTo>
                  <a:pt x="31" y="52"/>
                  <a:pt x="51" y="31"/>
                  <a:pt x="76" y="31"/>
                </a:cubicBezTo>
                <a:close/>
                <a:moveTo>
                  <a:pt x="44" y="192"/>
                </a:moveTo>
                <a:cubicBezTo>
                  <a:pt x="45" y="203"/>
                  <a:pt x="45" y="203"/>
                  <a:pt x="45" y="203"/>
                </a:cubicBezTo>
                <a:cubicBezTo>
                  <a:pt x="45" y="203"/>
                  <a:pt x="48" y="207"/>
                  <a:pt x="56" y="209"/>
                </a:cubicBezTo>
                <a:cubicBezTo>
                  <a:pt x="57" y="216"/>
                  <a:pt x="57" y="216"/>
                  <a:pt x="57" y="216"/>
                </a:cubicBezTo>
                <a:cubicBezTo>
                  <a:pt x="57" y="216"/>
                  <a:pt x="61" y="221"/>
                  <a:pt x="76" y="221"/>
                </a:cubicBezTo>
                <a:cubicBezTo>
                  <a:pt x="91" y="221"/>
                  <a:pt x="95" y="216"/>
                  <a:pt x="95" y="216"/>
                </a:cubicBezTo>
                <a:cubicBezTo>
                  <a:pt x="96" y="209"/>
                  <a:pt x="96" y="209"/>
                  <a:pt x="96" y="209"/>
                </a:cubicBezTo>
                <a:cubicBezTo>
                  <a:pt x="104" y="207"/>
                  <a:pt x="106" y="203"/>
                  <a:pt x="106" y="203"/>
                </a:cubicBezTo>
                <a:cubicBezTo>
                  <a:pt x="108" y="192"/>
                  <a:pt x="108" y="192"/>
                  <a:pt x="108" y="192"/>
                </a:cubicBezTo>
                <a:cubicBezTo>
                  <a:pt x="98" y="195"/>
                  <a:pt x="87" y="197"/>
                  <a:pt x="76" y="197"/>
                </a:cubicBezTo>
                <a:cubicBezTo>
                  <a:pt x="64" y="197"/>
                  <a:pt x="54" y="195"/>
                  <a:pt x="44" y="192"/>
                </a:cubicBezTo>
                <a:close/>
                <a:moveTo>
                  <a:pt x="41" y="170"/>
                </a:moveTo>
                <a:cubicBezTo>
                  <a:pt x="42" y="182"/>
                  <a:pt x="42" y="182"/>
                  <a:pt x="42" y="182"/>
                </a:cubicBezTo>
                <a:cubicBezTo>
                  <a:pt x="52" y="186"/>
                  <a:pt x="64" y="188"/>
                  <a:pt x="76" y="188"/>
                </a:cubicBezTo>
                <a:cubicBezTo>
                  <a:pt x="88" y="188"/>
                  <a:pt x="99" y="186"/>
                  <a:pt x="109" y="182"/>
                </a:cubicBezTo>
                <a:cubicBezTo>
                  <a:pt x="111" y="170"/>
                  <a:pt x="111" y="170"/>
                  <a:pt x="111" y="170"/>
                </a:cubicBezTo>
                <a:cubicBezTo>
                  <a:pt x="100" y="174"/>
                  <a:pt x="89" y="177"/>
                  <a:pt x="76" y="177"/>
                </a:cubicBezTo>
                <a:cubicBezTo>
                  <a:pt x="63" y="177"/>
                  <a:pt x="51" y="174"/>
                  <a:pt x="41" y="170"/>
                </a:cubicBezTo>
                <a:close/>
                <a:moveTo>
                  <a:pt x="76" y="0"/>
                </a:moveTo>
                <a:cubicBezTo>
                  <a:pt x="34" y="0"/>
                  <a:pt x="0" y="34"/>
                  <a:pt x="0" y="76"/>
                </a:cubicBezTo>
                <a:cubicBezTo>
                  <a:pt x="0" y="104"/>
                  <a:pt x="15" y="128"/>
                  <a:pt x="36" y="141"/>
                </a:cubicBezTo>
                <a:cubicBezTo>
                  <a:pt x="39" y="160"/>
                  <a:pt x="39" y="160"/>
                  <a:pt x="39" y="160"/>
                </a:cubicBezTo>
                <a:cubicBezTo>
                  <a:pt x="50" y="165"/>
                  <a:pt x="63" y="168"/>
                  <a:pt x="76" y="168"/>
                </a:cubicBezTo>
                <a:cubicBezTo>
                  <a:pt x="89" y="168"/>
                  <a:pt x="102" y="165"/>
                  <a:pt x="113" y="160"/>
                </a:cubicBezTo>
                <a:cubicBezTo>
                  <a:pt x="115" y="141"/>
                  <a:pt x="115" y="141"/>
                  <a:pt x="115" y="141"/>
                </a:cubicBezTo>
                <a:cubicBezTo>
                  <a:pt x="137" y="128"/>
                  <a:pt x="152" y="104"/>
                  <a:pt x="152" y="76"/>
                </a:cubicBezTo>
                <a:cubicBezTo>
                  <a:pt x="152" y="34"/>
                  <a:pt x="118" y="0"/>
                  <a:pt x="76" y="0"/>
                </a:cubicBezTo>
                <a:close/>
                <a:moveTo>
                  <a:pt x="104" y="132"/>
                </a:moveTo>
                <a:cubicBezTo>
                  <a:pt x="102" y="150"/>
                  <a:pt x="102" y="150"/>
                  <a:pt x="102" y="150"/>
                </a:cubicBezTo>
                <a:cubicBezTo>
                  <a:pt x="102" y="150"/>
                  <a:pt x="95" y="154"/>
                  <a:pt x="76" y="154"/>
                </a:cubicBezTo>
                <a:cubicBezTo>
                  <a:pt x="57" y="154"/>
                  <a:pt x="50" y="150"/>
                  <a:pt x="50" y="150"/>
                </a:cubicBezTo>
                <a:cubicBezTo>
                  <a:pt x="48" y="132"/>
                  <a:pt x="48" y="132"/>
                  <a:pt x="48" y="132"/>
                </a:cubicBezTo>
                <a:cubicBezTo>
                  <a:pt x="27" y="122"/>
                  <a:pt x="13" y="101"/>
                  <a:pt x="13" y="76"/>
                </a:cubicBezTo>
                <a:cubicBezTo>
                  <a:pt x="13" y="42"/>
                  <a:pt x="41" y="14"/>
                  <a:pt x="76" y="14"/>
                </a:cubicBezTo>
                <a:cubicBezTo>
                  <a:pt x="110" y="14"/>
                  <a:pt x="139" y="42"/>
                  <a:pt x="139" y="76"/>
                </a:cubicBezTo>
                <a:cubicBezTo>
                  <a:pt x="139" y="101"/>
                  <a:pt x="124" y="122"/>
                  <a:pt x="104" y="132"/>
                </a:cubicBezTo>
                <a:close/>
                <a:moveTo>
                  <a:pt x="93" y="104"/>
                </a:moveTo>
                <a:cubicBezTo>
                  <a:pt x="76" y="74"/>
                  <a:pt x="76" y="74"/>
                  <a:pt x="76" y="74"/>
                </a:cubicBezTo>
                <a:cubicBezTo>
                  <a:pt x="59" y="104"/>
                  <a:pt x="59" y="104"/>
                  <a:pt x="59" y="104"/>
                </a:cubicBezTo>
                <a:cubicBezTo>
                  <a:pt x="52" y="89"/>
                  <a:pt x="52" y="89"/>
                  <a:pt x="52" y="89"/>
                </a:cubicBezTo>
                <a:cubicBezTo>
                  <a:pt x="41" y="94"/>
                  <a:pt x="41" y="94"/>
                  <a:pt x="41" y="94"/>
                </a:cubicBezTo>
                <a:cubicBezTo>
                  <a:pt x="58" y="131"/>
                  <a:pt x="58" y="131"/>
                  <a:pt x="58" y="131"/>
                </a:cubicBezTo>
                <a:cubicBezTo>
                  <a:pt x="76" y="98"/>
                  <a:pt x="76" y="98"/>
                  <a:pt x="76" y="98"/>
                </a:cubicBezTo>
                <a:cubicBezTo>
                  <a:pt x="94" y="131"/>
                  <a:pt x="94" y="131"/>
                  <a:pt x="94" y="131"/>
                </a:cubicBezTo>
                <a:cubicBezTo>
                  <a:pt x="111" y="94"/>
                  <a:pt x="111" y="94"/>
                  <a:pt x="111" y="94"/>
                </a:cubicBezTo>
                <a:cubicBezTo>
                  <a:pt x="100" y="89"/>
                  <a:pt x="100" y="89"/>
                  <a:pt x="100" y="89"/>
                </a:cubicBezTo>
                <a:lnTo>
                  <a:pt x="93" y="104"/>
                </a:lnTo>
                <a:close/>
              </a:path>
            </a:pathLst>
          </a:custGeom>
          <a:solidFill>
            <a:schemeClr val="accent1"/>
          </a:solidFill>
          <a:ln w="9525">
            <a:noFill/>
            <a:round/>
          </a:ln>
        </p:spPr>
        <p:txBody>
          <a:bodyPr vert="horz" wrap="square" lIns="91440" tIns="45720" rIns="91440" bIns="45720" numCol="1" anchor="t" anchorCtr="0" compatLnSpc="1"/>
          <a:lstStyle/>
          <a:p>
            <a:endParaRPr lang="ko-KR" altLang="en-US">
              <a:latin typeface="+mj-ea"/>
              <a:ea typeface="+mj-ea"/>
            </a:endParaRPr>
          </a:p>
        </p:txBody>
      </p:sp>
      <p:grpSp>
        <p:nvGrpSpPr>
          <p:cNvPr id="28" name="Group 18"/>
          <p:cNvGrpSpPr/>
          <p:nvPr/>
        </p:nvGrpSpPr>
        <p:grpSpPr>
          <a:xfrm>
            <a:off x="7429035" y="3182144"/>
            <a:ext cx="312268" cy="312268"/>
            <a:chOff x="6350" y="4763"/>
            <a:chExt cx="492125" cy="492125"/>
          </a:xfrm>
          <a:solidFill>
            <a:schemeClr val="accent1"/>
          </a:solidFill>
        </p:grpSpPr>
        <p:sp>
          <p:nvSpPr>
            <p:cNvPr id="29" name="Freeform 156"/>
            <p:cNvSpPr>
              <a:spLocks noEditPoints="1"/>
            </p:cNvSpPr>
            <p:nvPr/>
          </p:nvSpPr>
          <p:spPr bwMode="auto">
            <a:xfrm>
              <a:off x="6350" y="4763"/>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id-ID">
                <a:latin typeface="+mj-ea"/>
                <a:ea typeface="+mj-ea"/>
                <a:cs typeface="Roboto condensed"/>
              </a:endParaRPr>
            </a:p>
          </p:txBody>
        </p:sp>
        <p:sp>
          <p:nvSpPr>
            <p:cNvPr id="30" name="Freeform 157"/>
            <p:cNvSpPr>
              <a:spLocks noEditPoints="1"/>
            </p:cNvSpPr>
            <p:nvPr/>
          </p:nvSpPr>
          <p:spPr bwMode="auto">
            <a:xfrm>
              <a:off x="146050" y="144463"/>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id-ID">
                <a:latin typeface="+mj-ea"/>
                <a:ea typeface="+mj-ea"/>
                <a:cs typeface="Roboto condensed"/>
              </a:endParaRPr>
            </a:p>
          </p:txBody>
        </p:sp>
        <p:sp>
          <p:nvSpPr>
            <p:cNvPr id="31" name="Freeform 158"/>
            <p:cNvSpPr>
              <a:spLocks noEditPoints="1"/>
            </p:cNvSpPr>
            <p:nvPr/>
          </p:nvSpPr>
          <p:spPr bwMode="auto">
            <a:xfrm>
              <a:off x="192088" y="190501"/>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id-ID">
                <a:latin typeface="+mj-ea"/>
                <a:ea typeface="+mj-ea"/>
                <a:cs typeface="Roboto condensed"/>
              </a:endParaRPr>
            </a:p>
          </p:txBody>
        </p:sp>
      </p:grpSp>
      <p:sp>
        <p:nvSpPr>
          <p:cNvPr id="32" name="TextBox 26"/>
          <p:cNvSpPr txBox="1"/>
          <p:nvPr/>
        </p:nvSpPr>
        <p:spPr>
          <a:xfrm>
            <a:off x="229394" y="3303609"/>
            <a:ext cx="1915874" cy="691515"/>
          </a:xfrm>
          <a:prstGeom prst="rect">
            <a:avLst/>
          </a:prstGeom>
          <a:noFill/>
        </p:spPr>
        <p:txBody>
          <a:bodyPr wrap="square" lIns="68598" tIns="34299" rIns="68598" bIns="34299" rtlCol="0">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050" b="0" i="0" u="none" strike="noStrike" kern="0" cap="none" spc="0" normalizeH="0" baseline="0" noProof="0" dirty="0">
                <a:ln>
                  <a:noFill/>
                </a:ln>
                <a:solidFill>
                  <a:schemeClr val="tx1">
                    <a:lumMod val="85000"/>
                    <a:lumOff val="15000"/>
                  </a:schemeClr>
                </a:solidFill>
                <a:effectLst/>
                <a:uLnTx/>
                <a:uFillTx/>
                <a:latin typeface="+mj-ea"/>
                <a:ea typeface="+mj-ea"/>
              </a:rPr>
              <a:t>1-2年内完成平台基础开发工作。完成常识数据库、专家数据库、通用数据库建设</a:t>
            </a:r>
            <a:endParaRPr kumimoji="0" lang="zh-CN" altLang="en-US" sz="1050" b="0" i="0" u="none" strike="noStrike" kern="0" cap="none" spc="0" normalizeH="0" baseline="0" noProof="0" dirty="0">
              <a:ln>
                <a:noFill/>
              </a:ln>
              <a:solidFill>
                <a:schemeClr val="tx1">
                  <a:lumMod val="85000"/>
                  <a:lumOff val="15000"/>
                </a:schemeClr>
              </a:solidFill>
              <a:effectLst/>
              <a:uLnTx/>
              <a:uFillTx/>
              <a:latin typeface="+mj-ea"/>
              <a:ea typeface="+mj-ea"/>
            </a:endParaRPr>
          </a:p>
        </p:txBody>
      </p:sp>
      <p:sp>
        <p:nvSpPr>
          <p:cNvPr id="33" name="TextBox 27"/>
          <p:cNvSpPr txBox="1"/>
          <p:nvPr/>
        </p:nvSpPr>
        <p:spPr>
          <a:xfrm>
            <a:off x="2120662" y="3658278"/>
            <a:ext cx="1915874" cy="691515"/>
          </a:xfrm>
          <a:prstGeom prst="rect">
            <a:avLst/>
          </a:prstGeom>
          <a:noFill/>
        </p:spPr>
        <p:txBody>
          <a:bodyPr wrap="square" lIns="68598" tIns="34299" rIns="68598" bIns="34299" rtlCol="0">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050" b="0" i="0" u="none" strike="noStrike" kern="0" cap="none" spc="0" normalizeH="0" baseline="0" noProof="0" dirty="0">
                <a:ln>
                  <a:noFill/>
                </a:ln>
                <a:solidFill>
                  <a:schemeClr val="tx1">
                    <a:lumMod val="85000"/>
                    <a:lumOff val="15000"/>
                  </a:schemeClr>
                </a:solidFill>
                <a:effectLst/>
                <a:uLnTx/>
                <a:uFillTx/>
                <a:latin typeface="+mj-ea"/>
                <a:ea typeface="+mj-ea"/>
              </a:rPr>
              <a:t>3年内与国内</a:t>
            </a:r>
            <a:r>
              <a:rPr kumimoji="0" lang="en-US" altLang="zh-CN" sz="1050" b="0" i="0" u="none" strike="noStrike" kern="0" cap="none" spc="0" normalizeH="0" baseline="0" noProof="0" dirty="0">
                <a:ln>
                  <a:noFill/>
                </a:ln>
                <a:solidFill>
                  <a:schemeClr val="tx1">
                    <a:lumMod val="85000"/>
                    <a:lumOff val="15000"/>
                  </a:schemeClr>
                </a:solidFill>
                <a:effectLst/>
                <a:uLnTx/>
                <a:uFillTx/>
                <a:latin typeface="+mj-ea"/>
                <a:ea typeface="+mj-ea"/>
              </a:rPr>
              <a:t>100</a:t>
            </a:r>
            <a:r>
              <a:rPr kumimoji="0" lang="zh-CN" altLang="en-US" sz="1050" b="0" i="0" u="none" strike="noStrike" kern="0" cap="none" spc="0" normalizeH="0" baseline="0" noProof="0" dirty="0">
                <a:ln>
                  <a:noFill/>
                </a:ln>
                <a:solidFill>
                  <a:schemeClr val="tx1">
                    <a:lumMod val="85000"/>
                    <a:lumOff val="15000"/>
                  </a:schemeClr>
                </a:solidFill>
                <a:effectLst/>
                <a:uLnTx/>
                <a:uFillTx/>
                <a:latin typeface="+mj-ea"/>
                <a:ea typeface="+mj-ea"/>
              </a:rPr>
              <a:t>龙头企业、</a:t>
            </a:r>
            <a:r>
              <a:rPr kumimoji="0" lang="en-US" altLang="zh-CN" sz="1050" b="0" i="0" u="none" strike="noStrike" kern="0" cap="none" spc="0" normalizeH="0" baseline="0" noProof="0" dirty="0">
                <a:ln>
                  <a:noFill/>
                </a:ln>
                <a:solidFill>
                  <a:schemeClr val="tx1">
                    <a:lumMod val="85000"/>
                    <a:lumOff val="15000"/>
                  </a:schemeClr>
                </a:solidFill>
                <a:effectLst/>
                <a:uLnTx/>
                <a:uFillTx/>
                <a:latin typeface="+mj-ea"/>
                <a:ea typeface="+mj-ea"/>
              </a:rPr>
              <a:t>3000</a:t>
            </a:r>
            <a:r>
              <a:rPr kumimoji="0" lang="zh-CN" altLang="en-US" sz="1050" b="0" i="0" u="none" strike="noStrike" kern="0" cap="none" spc="0" normalizeH="0" baseline="0" noProof="0" dirty="0">
                <a:ln>
                  <a:noFill/>
                </a:ln>
                <a:solidFill>
                  <a:schemeClr val="tx1">
                    <a:lumMod val="85000"/>
                    <a:lumOff val="15000"/>
                  </a:schemeClr>
                </a:solidFill>
                <a:effectLst/>
                <a:uLnTx/>
                <a:uFillTx/>
                <a:latin typeface="+mj-ea"/>
                <a:ea typeface="+mj-ea"/>
              </a:rPr>
              <a:t>家中小企业建立战略合作关系。</a:t>
            </a:r>
            <a:endParaRPr kumimoji="0" lang="zh-CN" altLang="en-US" sz="1050" b="0" i="0" u="none" strike="noStrike" kern="0" cap="none" spc="0" normalizeH="0" baseline="0" noProof="0" dirty="0">
              <a:ln>
                <a:noFill/>
              </a:ln>
              <a:solidFill>
                <a:schemeClr val="tx1">
                  <a:lumMod val="85000"/>
                  <a:lumOff val="15000"/>
                </a:schemeClr>
              </a:solidFill>
              <a:effectLst/>
              <a:uLnTx/>
              <a:uFillTx/>
              <a:latin typeface="+mj-ea"/>
              <a:ea typeface="+mj-ea"/>
            </a:endParaRPr>
          </a:p>
        </p:txBody>
      </p:sp>
      <p:sp>
        <p:nvSpPr>
          <p:cNvPr id="34" name="TextBox 28"/>
          <p:cNvSpPr txBox="1"/>
          <p:nvPr/>
        </p:nvSpPr>
        <p:spPr>
          <a:xfrm>
            <a:off x="4024278" y="4215127"/>
            <a:ext cx="1915874" cy="899160"/>
          </a:xfrm>
          <a:prstGeom prst="rect">
            <a:avLst/>
          </a:prstGeom>
          <a:noFill/>
        </p:spPr>
        <p:txBody>
          <a:bodyPr wrap="square" lIns="68598" tIns="34299" rIns="68598" bIns="34299" rtlCol="0">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050" b="0" i="0" u="none" strike="noStrike" kern="0" cap="none" spc="0" normalizeH="0" baseline="0" noProof="0" dirty="0">
                <a:ln>
                  <a:noFill/>
                </a:ln>
                <a:solidFill>
                  <a:schemeClr val="tx1">
                    <a:lumMod val="85000"/>
                    <a:lumOff val="15000"/>
                  </a:schemeClr>
                </a:solidFill>
                <a:effectLst/>
                <a:uLnTx/>
                <a:uFillTx/>
                <a:latin typeface="+mj-ea"/>
                <a:ea typeface="+mj-ea"/>
              </a:rPr>
              <a:t>3-4年完全打破现有应用的市场格局，成为行业智能顾问领军企业。Nasdaq/创业板/三板上市。</a:t>
            </a:r>
            <a:endParaRPr kumimoji="0" lang="zh-CN" altLang="en-US" sz="1050" b="0" i="0" u="none" strike="noStrike" kern="0" cap="none" spc="0" normalizeH="0" baseline="0" noProof="0" dirty="0">
              <a:ln>
                <a:noFill/>
              </a:ln>
              <a:solidFill>
                <a:schemeClr val="tx1">
                  <a:lumMod val="85000"/>
                  <a:lumOff val="15000"/>
                </a:schemeClr>
              </a:solidFill>
              <a:effectLst/>
              <a:uLnTx/>
              <a:uFillTx/>
              <a:latin typeface="+mj-ea"/>
              <a:ea typeface="+mj-ea"/>
            </a:endParaRPr>
          </a:p>
        </p:txBody>
      </p:sp>
      <p:sp>
        <p:nvSpPr>
          <p:cNvPr id="35" name="TextBox 29"/>
          <p:cNvSpPr txBox="1"/>
          <p:nvPr/>
        </p:nvSpPr>
        <p:spPr>
          <a:xfrm>
            <a:off x="6688574" y="3639528"/>
            <a:ext cx="1915874" cy="899160"/>
          </a:xfrm>
          <a:prstGeom prst="rect">
            <a:avLst/>
          </a:prstGeom>
          <a:noFill/>
        </p:spPr>
        <p:txBody>
          <a:bodyPr wrap="square" lIns="68598" tIns="34299" rIns="68598" bIns="34299" rtlCol="0">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050" b="0" i="0" u="none" strike="noStrike" kern="0" cap="none" spc="0" normalizeH="0" baseline="0" noProof="0" dirty="0">
                <a:ln>
                  <a:noFill/>
                </a:ln>
                <a:solidFill>
                  <a:schemeClr val="tx1">
                    <a:lumMod val="85000"/>
                    <a:lumOff val="15000"/>
                  </a:schemeClr>
                </a:solidFill>
                <a:effectLst/>
                <a:uLnTx/>
                <a:uFillTx/>
                <a:latin typeface="+mj-ea"/>
                <a:ea typeface="+mj-ea"/>
              </a:rPr>
              <a:t>4</a:t>
            </a:r>
            <a:r>
              <a:rPr kumimoji="0" lang="en-US" altLang="zh-CN" sz="1050" b="0" i="0" u="none" strike="noStrike" kern="0" cap="none" spc="0" normalizeH="0" baseline="0" noProof="0" dirty="0">
                <a:ln>
                  <a:noFill/>
                </a:ln>
                <a:solidFill>
                  <a:schemeClr val="tx1">
                    <a:lumMod val="85000"/>
                    <a:lumOff val="15000"/>
                  </a:schemeClr>
                </a:solidFill>
                <a:effectLst/>
                <a:uLnTx/>
                <a:uFillTx/>
                <a:latin typeface="+mj-ea"/>
                <a:ea typeface="+mj-ea"/>
              </a:rPr>
              <a:t>-5</a:t>
            </a:r>
            <a:r>
              <a:rPr kumimoji="0" lang="zh-CN" altLang="en-US" sz="1050" b="0" i="0" u="none" strike="noStrike" kern="0" cap="none" spc="0" normalizeH="0" baseline="0" noProof="0" dirty="0">
                <a:ln>
                  <a:noFill/>
                </a:ln>
                <a:solidFill>
                  <a:schemeClr val="tx1">
                    <a:lumMod val="85000"/>
                    <a:lumOff val="15000"/>
                  </a:schemeClr>
                </a:solidFill>
                <a:effectLst/>
                <a:uLnTx/>
                <a:uFillTx/>
                <a:latin typeface="+mj-ea"/>
                <a:ea typeface="+mj-ea"/>
              </a:rPr>
              <a:t>年内自主研发通用智能产品应用。开发国际市场，与国际企业建立战略合作关系，成为技术领先国际知名企业。</a:t>
            </a:r>
            <a:endParaRPr kumimoji="0" lang="zh-CN" altLang="en-US" sz="1050" b="0" i="0" u="none" strike="noStrike" kern="0" cap="none" spc="0" normalizeH="0" baseline="0" noProof="0" dirty="0">
              <a:ln>
                <a:noFill/>
              </a:ln>
              <a:solidFill>
                <a:schemeClr val="tx1">
                  <a:lumMod val="85000"/>
                  <a:lumOff val="15000"/>
                </a:schemeClr>
              </a:solidFill>
              <a:effectLst/>
              <a:uLnTx/>
              <a:uFillTx/>
              <a:latin typeface="+mj-ea"/>
              <a:ea typeface="+mj-ea"/>
            </a:endParaRPr>
          </a:p>
        </p:txBody>
      </p:sp>
      <p:grpSp>
        <p:nvGrpSpPr>
          <p:cNvPr id="36" name="组合 35"/>
          <p:cNvGrpSpPr/>
          <p:nvPr/>
        </p:nvGrpSpPr>
        <p:grpSpPr>
          <a:xfrm>
            <a:off x="4677858" y="2649672"/>
            <a:ext cx="809336" cy="809336"/>
            <a:chOff x="4677858" y="2649672"/>
            <a:chExt cx="809336" cy="809336"/>
          </a:xfrm>
          <a:solidFill>
            <a:schemeClr val="accent1"/>
          </a:solidFill>
        </p:grpSpPr>
        <p:sp>
          <p:nvSpPr>
            <p:cNvPr id="37" name="椭圆 36"/>
            <p:cNvSpPr/>
            <p:nvPr/>
          </p:nvSpPr>
          <p:spPr>
            <a:xfrm>
              <a:off x="4677858" y="2649672"/>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mj-ea"/>
                <a:ea typeface="+mj-ea"/>
                <a:cs typeface="+mn-cs"/>
              </a:endParaRPr>
            </a:p>
          </p:txBody>
        </p:sp>
        <p:sp>
          <p:nvSpPr>
            <p:cNvPr id="38" name="椭圆 37"/>
            <p:cNvSpPr/>
            <p:nvPr/>
          </p:nvSpPr>
          <p:spPr>
            <a:xfrm>
              <a:off x="4719132" y="2696247"/>
              <a:ext cx="726788" cy="726784"/>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39" name="组合 38"/>
          <p:cNvGrpSpPr/>
          <p:nvPr/>
        </p:nvGrpSpPr>
        <p:grpSpPr>
          <a:xfrm>
            <a:off x="639258" y="1763208"/>
            <a:ext cx="809336" cy="809336"/>
            <a:chOff x="4677858" y="2649672"/>
            <a:chExt cx="809336" cy="809336"/>
          </a:xfrm>
          <a:solidFill>
            <a:schemeClr val="accent1"/>
          </a:solidFill>
        </p:grpSpPr>
        <p:sp>
          <p:nvSpPr>
            <p:cNvPr id="40" name="椭圆 39"/>
            <p:cNvSpPr/>
            <p:nvPr/>
          </p:nvSpPr>
          <p:spPr>
            <a:xfrm>
              <a:off x="4677858" y="2649672"/>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mj-ea"/>
                <a:ea typeface="+mj-ea"/>
                <a:cs typeface="+mn-cs"/>
              </a:endParaRPr>
            </a:p>
          </p:txBody>
        </p:sp>
        <p:sp>
          <p:nvSpPr>
            <p:cNvPr id="41" name="椭圆 40"/>
            <p:cNvSpPr/>
            <p:nvPr/>
          </p:nvSpPr>
          <p:spPr>
            <a:xfrm>
              <a:off x="4719132" y="2696247"/>
              <a:ext cx="726788" cy="726784"/>
            </a:xfrm>
            <a:prstGeom prst="ellipse">
              <a:avLst/>
            </a:prstGeom>
            <a:solidFill>
              <a:schemeClr val="accent1"/>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pic>
        <p:nvPicPr>
          <p:cNvPr id="42" name="Picture 2" descr="C:\Users\Administrator\Desktop\微立体创业计划\001.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6630194" y="1200944"/>
            <a:ext cx="1789484" cy="1789483"/>
          </a:xfrm>
          <a:prstGeom prst="rect">
            <a:avLst/>
          </a:prstGeom>
          <a:noFill/>
          <a:effectLst/>
          <a:extLst>
            <a:ext uri="{909E8E84-426E-40DD-AFC4-6F175D3DCCD1}">
              <a14:hiddenFill xmlns:a14="http://schemas.microsoft.com/office/drawing/2010/main">
                <a:solidFill>
                  <a:srgbClr val="FFFFFF"/>
                </a:solidFill>
              </a14:hiddenFill>
            </a:ext>
          </a:extLst>
        </p:spPr>
      </p:pic>
      <p:sp>
        <p:nvSpPr>
          <p:cNvPr id="43" name="矩形 42"/>
          <p:cNvSpPr/>
          <p:nvPr/>
        </p:nvSpPr>
        <p:spPr>
          <a:xfrm>
            <a:off x="6974840" y="1594485"/>
            <a:ext cx="1351280" cy="1055370"/>
          </a:xfrm>
          <a:prstGeom prst="rect">
            <a:avLst/>
          </a:prstGeom>
        </p:spPr>
        <p:txBody>
          <a:bodyPr wrap="square" lIns="68589" tIns="34295" rIns="68589" bIns="34295">
            <a:spAutoFit/>
          </a:bodyPr>
          <a:lstStyle/>
          <a:p>
            <a:pPr>
              <a:lnSpc>
                <a:spcPct val="120000"/>
              </a:lnSpc>
            </a:pPr>
            <a:r>
              <a:rPr lang="zh-CN" altLang="en-US" b="0" dirty="0" smtClean="0">
                <a:solidFill>
                  <a:schemeClr val="tx1">
                    <a:lumMod val="65000"/>
                    <a:lumOff val="35000"/>
                  </a:schemeClr>
                </a:solidFill>
                <a:latin typeface="+mj-ea"/>
                <a:ea typeface="+mj-ea"/>
              </a:rPr>
              <a:t>成为</a:t>
            </a:r>
            <a:r>
              <a:rPr lang="en-US" altLang="zh-CN" b="0" dirty="0" smtClean="0">
                <a:solidFill>
                  <a:schemeClr val="tx1">
                    <a:lumMod val="65000"/>
                    <a:lumOff val="35000"/>
                  </a:schemeClr>
                </a:solidFill>
                <a:latin typeface="+mj-ea"/>
                <a:ea typeface="+mj-ea"/>
              </a:rPr>
              <a:t>10</a:t>
            </a:r>
            <a:r>
              <a:rPr lang="zh-CN" altLang="en-US" b="0" dirty="0" smtClean="0">
                <a:solidFill>
                  <a:schemeClr val="tx1">
                    <a:lumMod val="65000"/>
                    <a:lumOff val="35000"/>
                  </a:schemeClr>
                </a:solidFill>
                <a:latin typeface="+mj-ea"/>
                <a:ea typeface="+mj-ea"/>
              </a:rPr>
              <a:t>亿美元独角兽企业！</a:t>
            </a:r>
            <a:endParaRPr lang="zh-CN" altLang="en-US" b="0" dirty="0" smtClean="0">
              <a:solidFill>
                <a:schemeClr val="tx1">
                  <a:lumMod val="65000"/>
                  <a:lumOff val="35000"/>
                </a:schemeClr>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0" presetClass="path" presetSubtype="0" accel="50000" decel="50000" fill="hold" nodeType="withEffect">
                                      <p:stCondLst>
                                        <p:cond delay="0"/>
                                      </p:stCondLst>
                                      <p:childTnLst>
                                        <p:animMotion origin="layout" path="M -0.71129 -0.09537 C -0.71129 -0.09506 -0.56111 -0.16173 -0.47709 -0.14198 C -0.3724 -0.13272 -0.39549 -0.14753 -0.20712 0.02284 C -0.01875 0.19321 -0.04306 0.00463 3.05556E-6 8.64198E-7 " pathEditMode="relative" rAng="0" ptsTypes="assa">
                                          <p:cBhvr>
                                            <p:cTn id="9" dur="2000" fill="hold"/>
                                            <p:tgtEl>
                                              <p:spTgt spid="9"/>
                                            </p:tgtEl>
                                            <p:attrNameLst>
                                              <p:attrName>ppt_x</p:attrName>
                                              <p:attrName>ppt_y</p:attrName>
                                            </p:attrNameLst>
                                          </p:cBhvr>
                                          <p:rCtr x="35556" y="11111"/>
                                        </p:animMotion>
                                      </p:childTnLst>
                                    </p:cTn>
                                  </p:par>
                                  <p:par>
                                    <p:cTn id="10" presetID="22" presetClass="entr" presetSubtype="8"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2000"/>
                                            <p:tgtEl>
                                              <p:spTgt spid="8"/>
                                            </p:tgtEl>
                                          </p:cBhvr>
                                        </p:animEffect>
                                      </p:childTnLst>
                                    </p:cTn>
                                  </p:par>
                                  <p:par>
                                    <p:cTn id="13" presetID="53" presetClass="entr" presetSubtype="16" fill="hold" nodeType="withEffect">
                                      <p:stCondLst>
                                        <p:cond delay="1300"/>
                                      </p:stCondLst>
                                      <p:childTnLst>
                                        <p:set>
                                          <p:cBhvr>
                                            <p:cTn id="14" dur="1" fill="hold">
                                              <p:stCondLst>
                                                <p:cond delay="0"/>
                                              </p:stCondLst>
                                            </p:cTn>
                                            <p:tgtEl>
                                              <p:spTgt spid="42"/>
                                            </p:tgtEl>
                                            <p:attrNameLst>
                                              <p:attrName>style.visibility</p:attrName>
                                            </p:attrNameLst>
                                          </p:cBhvr>
                                          <p:to>
                                            <p:strVal val="visible"/>
                                          </p:to>
                                        </p:set>
                                        <p:anim calcmode="lin" valueType="num">
                                          <p:cBhvr>
                                            <p:cTn id="15" dur="500" fill="hold"/>
                                            <p:tgtEl>
                                              <p:spTgt spid="42"/>
                                            </p:tgtEl>
                                            <p:attrNameLst>
                                              <p:attrName>ppt_w</p:attrName>
                                            </p:attrNameLst>
                                          </p:cBhvr>
                                          <p:tavLst>
                                            <p:tav tm="0">
                                              <p:val>
                                                <p:fltVal val="0"/>
                                              </p:val>
                                            </p:tav>
                                            <p:tav tm="100000">
                                              <p:val>
                                                <p:strVal val="#ppt_w"/>
                                              </p:val>
                                            </p:tav>
                                          </p:tavLst>
                                        </p:anim>
                                        <p:anim calcmode="lin" valueType="num">
                                          <p:cBhvr>
                                            <p:cTn id="16" dur="500" fill="hold"/>
                                            <p:tgtEl>
                                              <p:spTgt spid="42"/>
                                            </p:tgtEl>
                                            <p:attrNameLst>
                                              <p:attrName>ppt_h</p:attrName>
                                            </p:attrNameLst>
                                          </p:cBhvr>
                                          <p:tavLst>
                                            <p:tav tm="0">
                                              <p:val>
                                                <p:fltVal val="0"/>
                                              </p:val>
                                            </p:tav>
                                            <p:tav tm="100000">
                                              <p:val>
                                                <p:strVal val="#ppt_h"/>
                                              </p:val>
                                            </p:tav>
                                          </p:tavLst>
                                        </p:anim>
                                        <p:animEffect transition="in" filter="fade">
                                          <p:cBhvr>
                                            <p:cTn id="17" dur="500"/>
                                            <p:tgtEl>
                                              <p:spTgt spid="42"/>
                                            </p:tgtEl>
                                          </p:cBhvr>
                                        </p:animEffect>
                                      </p:childTnLst>
                                    </p:cTn>
                                  </p:par>
                                </p:childTnLst>
                              </p:cTn>
                            </p:par>
                            <p:par>
                              <p:cTn id="18" fill="hold">
                                <p:stCondLst>
                                  <p:cond delay="500"/>
                                </p:stCondLst>
                                <p:childTnLst>
                                  <p:par>
                                    <p:cTn id="19" presetID="16" presetClass="entr" presetSubtype="21" fill="hold" grpId="0" nodeType="after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barn(inVertical)">
                                          <p:cBhvr>
                                            <p:cTn id="21" dur="500"/>
                                            <p:tgtEl>
                                              <p:spTgt spid="43"/>
                                            </p:tgtEl>
                                          </p:cBhvr>
                                        </p:animEffect>
                                      </p:childTnLst>
                                    </p:cTn>
                                  </p:par>
                                </p:childTnLst>
                              </p:cTn>
                            </p:par>
                            <p:par>
                              <p:cTn id="22" fill="hold">
                                <p:stCondLst>
                                  <p:cond delay="1000"/>
                                </p:stCondLst>
                                <p:childTnLst>
                                  <p:par>
                                    <p:cTn id="23" presetID="2" presetClass="entr" presetSubtype="12" accel="52000" fill="hold" nodeType="afterEffect" p14:presetBounceEnd="54000">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14:bounceEnd="54000">
                                          <p:cBhvr additive="base">
                                            <p:cTn id="25" dur="1200" fill="hold"/>
                                            <p:tgtEl>
                                              <p:spTgt spid="39"/>
                                            </p:tgtEl>
                                            <p:attrNameLst>
                                              <p:attrName>ppt_x</p:attrName>
                                            </p:attrNameLst>
                                          </p:cBhvr>
                                          <p:tavLst>
                                            <p:tav tm="0">
                                              <p:val>
                                                <p:strVal val="0-#ppt_w/2"/>
                                              </p:val>
                                            </p:tav>
                                            <p:tav tm="100000">
                                              <p:val>
                                                <p:strVal val="#ppt_x"/>
                                              </p:val>
                                            </p:tav>
                                          </p:tavLst>
                                        </p:anim>
                                        <p:anim calcmode="lin" valueType="num" p14:bounceEnd="54000">
                                          <p:cBhvr additive="base">
                                            <p:cTn id="26" dur="1200" fill="hold"/>
                                            <p:tgtEl>
                                              <p:spTgt spid="39"/>
                                            </p:tgtEl>
                                            <p:attrNameLst>
                                              <p:attrName>ppt_y</p:attrName>
                                            </p:attrNameLst>
                                          </p:cBhvr>
                                          <p:tavLst>
                                            <p:tav tm="0">
                                              <p:val>
                                                <p:strVal val="1+#ppt_h/2"/>
                                              </p:val>
                                            </p:tav>
                                            <p:tav tm="100000">
                                              <p:val>
                                                <p:strVal val="#ppt_y"/>
                                              </p:val>
                                            </p:tav>
                                          </p:tavLst>
                                        </p:anim>
                                      </p:childTnLst>
                                    </p:cTn>
                                  </p:par>
                                  <p:par>
                                    <p:cTn id="27" presetID="2" presetClass="entr" presetSubtype="3" accel="52000" fill="hold" nodeType="withEffect" p14:presetBounceEnd="54000">
                                      <p:stCondLst>
                                        <p:cond delay="400"/>
                                      </p:stCondLst>
                                      <p:childTnLst>
                                        <p:set>
                                          <p:cBhvr>
                                            <p:cTn id="28" dur="1" fill="hold">
                                              <p:stCondLst>
                                                <p:cond delay="0"/>
                                              </p:stCondLst>
                                            </p:cTn>
                                            <p:tgtEl>
                                              <p:spTgt spid="20"/>
                                            </p:tgtEl>
                                            <p:attrNameLst>
                                              <p:attrName>style.visibility</p:attrName>
                                            </p:attrNameLst>
                                          </p:cBhvr>
                                          <p:to>
                                            <p:strVal val="visible"/>
                                          </p:to>
                                        </p:set>
                                        <p:anim calcmode="lin" valueType="num" p14:bounceEnd="54000">
                                          <p:cBhvr additive="base">
                                            <p:cTn id="29" dur="1200" fill="hold"/>
                                            <p:tgtEl>
                                              <p:spTgt spid="20"/>
                                            </p:tgtEl>
                                            <p:attrNameLst>
                                              <p:attrName>ppt_x</p:attrName>
                                            </p:attrNameLst>
                                          </p:cBhvr>
                                          <p:tavLst>
                                            <p:tav tm="0">
                                              <p:val>
                                                <p:strVal val="1+#ppt_w/2"/>
                                              </p:val>
                                            </p:tav>
                                            <p:tav tm="100000">
                                              <p:val>
                                                <p:strVal val="#ppt_x"/>
                                              </p:val>
                                            </p:tav>
                                          </p:tavLst>
                                        </p:anim>
                                        <p:anim calcmode="lin" valueType="num" p14:bounceEnd="54000">
                                          <p:cBhvr additive="base">
                                            <p:cTn id="30" dur="1200" fill="hold"/>
                                            <p:tgtEl>
                                              <p:spTgt spid="20"/>
                                            </p:tgtEl>
                                            <p:attrNameLst>
                                              <p:attrName>ppt_y</p:attrName>
                                            </p:attrNameLst>
                                          </p:cBhvr>
                                          <p:tavLst>
                                            <p:tav tm="0">
                                              <p:val>
                                                <p:strVal val="0-#ppt_h/2"/>
                                              </p:val>
                                            </p:tav>
                                            <p:tav tm="100000">
                                              <p:val>
                                                <p:strVal val="#ppt_y"/>
                                              </p:val>
                                            </p:tav>
                                          </p:tavLst>
                                        </p:anim>
                                      </p:childTnLst>
                                    </p:cTn>
                                  </p:par>
                                  <p:par>
                                    <p:cTn id="31" presetID="2" presetClass="entr" presetSubtype="6" accel="52000" fill="hold" nodeType="withEffect" p14:presetBounceEnd="54000">
                                      <p:stCondLst>
                                        <p:cond delay="900"/>
                                      </p:stCondLst>
                                      <p:childTnLst>
                                        <p:set>
                                          <p:cBhvr>
                                            <p:cTn id="32" dur="1" fill="hold">
                                              <p:stCondLst>
                                                <p:cond delay="0"/>
                                              </p:stCondLst>
                                            </p:cTn>
                                            <p:tgtEl>
                                              <p:spTgt spid="36"/>
                                            </p:tgtEl>
                                            <p:attrNameLst>
                                              <p:attrName>style.visibility</p:attrName>
                                            </p:attrNameLst>
                                          </p:cBhvr>
                                          <p:to>
                                            <p:strVal val="visible"/>
                                          </p:to>
                                        </p:set>
                                        <p:anim calcmode="lin" valueType="num" p14:bounceEnd="54000">
                                          <p:cBhvr additive="base">
                                            <p:cTn id="33" dur="1200" fill="hold"/>
                                            <p:tgtEl>
                                              <p:spTgt spid="36"/>
                                            </p:tgtEl>
                                            <p:attrNameLst>
                                              <p:attrName>ppt_x</p:attrName>
                                            </p:attrNameLst>
                                          </p:cBhvr>
                                          <p:tavLst>
                                            <p:tav tm="0">
                                              <p:val>
                                                <p:strVal val="1+#ppt_w/2"/>
                                              </p:val>
                                            </p:tav>
                                            <p:tav tm="100000">
                                              <p:val>
                                                <p:strVal val="#ppt_x"/>
                                              </p:val>
                                            </p:tav>
                                          </p:tavLst>
                                        </p:anim>
                                        <p:anim calcmode="lin" valueType="num" p14:bounceEnd="54000">
                                          <p:cBhvr additive="base">
                                            <p:cTn id="34" dur="1200" fill="hold"/>
                                            <p:tgtEl>
                                              <p:spTgt spid="36"/>
                                            </p:tgtEl>
                                            <p:attrNameLst>
                                              <p:attrName>ppt_y</p:attrName>
                                            </p:attrNameLst>
                                          </p:cBhvr>
                                          <p:tavLst>
                                            <p:tav tm="0">
                                              <p:val>
                                                <p:strVal val="1+#ppt_h/2"/>
                                              </p:val>
                                            </p:tav>
                                            <p:tav tm="100000">
                                              <p:val>
                                                <p:strVal val="#ppt_y"/>
                                              </p:val>
                                            </p:tav>
                                          </p:tavLst>
                                        </p:anim>
                                      </p:childTnLst>
                                    </p:cTn>
                                  </p:par>
                                </p:childTnLst>
                              </p:cTn>
                            </p:par>
                            <p:par>
                              <p:cTn id="35" fill="hold">
                                <p:stCondLst>
                                  <p:cond delay="2500"/>
                                </p:stCondLst>
                                <p:childTnLst>
                                  <p:par>
                                    <p:cTn id="36" presetID="42" presetClass="entr" presetSubtype="0" fill="hold" grpId="0" nodeType="after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1000"/>
                                            <p:tgtEl>
                                              <p:spTgt spid="26"/>
                                            </p:tgtEl>
                                          </p:cBhvr>
                                        </p:animEffect>
                                        <p:anim calcmode="lin" valueType="num">
                                          <p:cBhvr>
                                            <p:cTn id="39" dur="1000" fill="hold"/>
                                            <p:tgtEl>
                                              <p:spTgt spid="26"/>
                                            </p:tgtEl>
                                            <p:attrNameLst>
                                              <p:attrName>ppt_x</p:attrName>
                                            </p:attrNameLst>
                                          </p:cBhvr>
                                          <p:tavLst>
                                            <p:tav tm="0">
                                              <p:val>
                                                <p:strVal val="#ppt_x"/>
                                              </p:val>
                                            </p:tav>
                                            <p:tav tm="100000">
                                              <p:val>
                                                <p:strVal val="#ppt_x"/>
                                              </p:val>
                                            </p:tav>
                                          </p:tavLst>
                                        </p:anim>
                                        <p:anim calcmode="lin" valueType="num">
                                          <p:cBhvr>
                                            <p:cTn id="40" dur="1000" fill="hold"/>
                                            <p:tgtEl>
                                              <p:spTgt spid="26"/>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1000"/>
                                            <p:tgtEl>
                                              <p:spTgt spid="27"/>
                                            </p:tgtEl>
                                          </p:cBhvr>
                                        </p:animEffect>
                                        <p:anim calcmode="lin" valueType="num">
                                          <p:cBhvr>
                                            <p:cTn id="44" dur="1000" fill="hold"/>
                                            <p:tgtEl>
                                              <p:spTgt spid="27"/>
                                            </p:tgtEl>
                                            <p:attrNameLst>
                                              <p:attrName>ppt_x</p:attrName>
                                            </p:attrNameLst>
                                          </p:cBhvr>
                                          <p:tavLst>
                                            <p:tav tm="0">
                                              <p:val>
                                                <p:strVal val="#ppt_x"/>
                                              </p:val>
                                            </p:tav>
                                            <p:tav tm="100000">
                                              <p:val>
                                                <p:strVal val="#ppt_x"/>
                                              </p:val>
                                            </p:tav>
                                          </p:tavLst>
                                        </p:anim>
                                        <p:anim calcmode="lin" valueType="num">
                                          <p:cBhvr>
                                            <p:cTn id="45" dur="1000" fill="hold"/>
                                            <p:tgtEl>
                                              <p:spTgt spid="27"/>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1000"/>
                                            <p:tgtEl>
                                              <p:spTgt spid="23"/>
                                            </p:tgtEl>
                                          </p:cBhvr>
                                        </p:animEffect>
                                        <p:anim calcmode="lin" valueType="num">
                                          <p:cBhvr>
                                            <p:cTn id="49" dur="1000" fill="hold"/>
                                            <p:tgtEl>
                                              <p:spTgt spid="23"/>
                                            </p:tgtEl>
                                            <p:attrNameLst>
                                              <p:attrName>ppt_x</p:attrName>
                                            </p:attrNameLst>
                                          </p:cBhvr>
                                          <p:tavLst>
                                            <p:tav tm="0">
                                              <p:val>
                                                <p:strVal val="#ppt_x"/>
                                              </p:val>
                                            </p:tav>
                                            <p:tav tm="100000">
                                              <p:val>
                                                <p:strVal val="#ppt_x"/>
                                              </p:val>
                                            </p:tav>
                                          </p:tavLst>
                                        </p:anim>
                                        <p:anim calcmode="lin" valueType="num">
                                          <p:cBhvr>
                                            <p:cTn id="50" dur="1000" fill="hold"/>
                                            <p:tgtEl>
                                              <p:spTgt spid="23"/>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1000"/>
                                            <p:tgtEl>
                                              <p:spTgt spid="28"/>
                                            </p:tgtEl>
                                          </p:cBhvr>
                                        </p:animEffect>
                                        <p:anim calcmode="lin" valueType="num">
                                          <p:cBhvr>
                                            <p:cTn id="54" dur="1000" fill="hold"/>
                                            <p:tgtEl>
                                              <p:spTgt spid="28"/>
                                            </p:tgtEl>
                                            <p:attrNameLst>
                                              <p:attrName>ppt_x</p:attrName>
                                            </p:attrNameLst>
                                          </p:cBhvr>
                                          <p:tavLst>
                                            <p:tav tm="0">
                                              <p:val>
                                                <p:strVal val="#ppt_x"/>
                                              </p:val>
                                            </p:tav>
                                            <p:tav tm="100000">
                                              <p:val>
                                                <p:strVal val="#ppt_x"/>
                                              </p:val>
                                            </p:tav>
                                          </p:tavLst>
                                        </p:anim>
                                        <p:anim calcmode="lin" valueType="num">
                                          <p:cBhvr>
                                            <p:cTn id="55" dur="1000" fill="hold"/>
                                            <p:tgtEl>
                                              <p:spTgt spid="28"/>
                                            </p:tgtEl>
                                            <p:attrNameLst>
                                              <p:attrName>ppt_y</p:attrName>
                                            </p:attrNameLst>
                                          </p:cBhvr>
                                          <p:tavLst>
                                            <p:tav tm="0">
                                              <p:val>
                                                <p:strVal val="#ppt_y+.1"/>
                                              </p:val>
                                            </p:tav>
                                            <p:tav tm="100000">
                                              <p:val>
                                                <p:strVal val="#ppt_y"/>
                                              </p:val>
                                            </p:tav>
                                          </p:tavLst>
                                        </p:anim>
                                      </p:childTnLst>
                                    </p:cTn>
                                  </p:par>
                                </p:childTnLst>
                              </p:cTn>
                            </p:par>
                            <p:par>
                              <p:cTn id="56" fill="hold">
                                <p:stCondLst>
                                  <p:cond delay="3500"/>
                                </p:stCondLst>
                                <p:childTnLst>
                                  <p:par>
                                    <p:cTn id="57" presetID="14" presetClass="entr" presetSubtype="10" fill="hold" grpId="0" nodeType="after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randombar(horizontal)">
                                          <p:cBhvr>
                                            <p:cTn id="59" dur="500"/>
                                            <p:tgtEl>
                                              <p:spTgt spid="32"/>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randombar(horizontal)">
                                          <p:cBhvr>
                                            <p:cTn id="62" dur="500"/>
                                            <p:tgtEl>
                                              <p:spTgt spid="33"/>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randombar(horizontal)">
                                          <p:cBhvr>
                                            <p:cTn id="65" dur="500"/>
                                            <p:tgtEl>
                                              <p:spTgt spid="34"/>
                                            </p:tgtEl>
                                          </p:cBhvr>
                                        </p:animEffect>
                                      </p:childTnLst>
                                    </p:cTn>
                                  </p:par>
                                  <p:par>
                                    <p:cTn id="66" presetID="14" presetClass="entr" presetSubtype="10" fill="hold" grpId="0" nodeType="with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randombar(horizontal)">
                                          <p:cBhvr>
                                            <p:cTn id="6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26" grpId="0" bldLvl="0" animBg="1"/>
          <p:bldP spid="27" grpId="0" bldLvl="0" animBg="1"/>
          <p:bldP spid="32" grpId="0"/>
          <p:bldP spid="33" grpId="0"/>
          <p:bldP spid="34" grpId="0"/>
          <p:bldP spid="35" grpId="0"/>
          <p:bldP spid="4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0" presetClass="path" presetSubtype="0" accel="50000" decel="50000" fill="hold" nodeType="withEffect">
                                      <p:stCondLst>
                                        <p:cond delay="0"/>
                                      </p:stCondLst>
                                      <p:childTnLst>
                                        <p:animMotion origin="layout" path="M -0.71129 -0.09537 C -0.71129 -0.09506 -0.56111 -0.16173 -0.47709 -0.14198 C -0.3724 -0.13272 -0.39549 -0.14753 -0.20712 0.02284 C -0.01875 0.19321 -0.04306 0.00463 3.05556E-6 8.64198E-7 " pathEditMode="relative" rAng="0" ptsTypes="assa">
                                          <p:cBhvr>
                                            <p:cTn id="9" dur="2000" fill="hold"/>
                                            <p:tgtEl>
                                              <p:spTgt spid="9"/>
                                            </p:tgtEl>
                                            <p:attrNameLst>
                                              <p:attrName>ppt_x</p:attrName>
                                              <p:attrName>ppt_y</p:attrName>
                                            </p:attrNameLst>
                                          </p:cBhvr>
                                          <p:rCtr x="35556" y="11111"/>
                                        </p:animMotion>
                                      </p:childTnLst>
                                    </p:cTn>
                                  </p:par>
                                  <p:par>
                                    <p:cTn id="10" presetID="22" presetClass="entr" presetSubtype="8"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2000"/>
                                            <p:tgtEl>
                                              <p:spTgt spid="8"/>
                                            </p:tgtEl>
                                          </p:cBhvr>
                                        </p:animEffect>
                                      </p:childTnLst>
                                    </p:cTn>
                                  </p:par>
                                  <p:par>
                                    <p:cTn id="13" presetID="53" presetClass="entr" presetSubtype="16" fill="hold" nodeType="withEffect">
                                      <p:stCondLst>
                                        <p:cond delay="1300"/>
                                      </p:stCondLst>
                                      <p:childTnLst>
                                        <p:set>
                                          <p:cBhvr>
                                            <p:cTn id="14" dur="1" fill="hold">
                                              <p:stCondLst>
                                                <p:cond delay="0"/>
                                              </p:stCondLst>
                                            </p:cTn>
                                            <p:tgtEl>
                                              <p:spTgt spid="42"/>
                                            </p:tgtEl>
                                            <p:attrNameLst>
                                              <p:attrName>style.visibility</p:attrName>
                                            </p:attrNameLst>
                                          </p:cBhvr>
                                          <p:to>
                                            <p:strVal val="visible"/>
                                          </p:to>
                                        </p:set>
                                        <p:anim calcmode="lin" valueType="num">
                                          <p:cBhvr>
                                            <p:cTn id="15" dur="500" fill="hold"/>
                                            <p:tgtEl>
                                              <p:spTgt spid="42"/>
                                            </p:tgtEl>
                                            <p:attrNameLst>
                                              <p:attrName>ppt_w</p:attrName>
                                            </p:attrNameLst>
                                          </p:cBhvr>
                                          <p:tavLst>
                                            <p:tav tm="0">
                                              <p:val>
                                                <p:fltVal val="0"/>
                                              </p:val>
                                            </p:tav>
                                            <p:tav tm="100000">
                                              <p:val>
                                                <p:strVal val="#ppt_w"/>
                                              </p:val>
                                            </p:tav>
                                          </p:tavLst>
                                        </p:anim>
                                        <p:anim calcmode="lin" valueType="num">
                                          <p:cBhvr>
                                            <p:cTn id="16" dur="500" fill="hold"/>
                                            <p:tgtEl>
                                              <p:spTgt spid="42"/>
                                            </p:tgtEl>
                                            <p:attrNameLst>
                                              <p:attrName>ppt_h</p:attrName>
                                            </p:attrNameLst>
                                          </p:cBhvr>
                                          <p:tavLst>
                                            <p:tav tm="0">
                                              <p:val>
                                                <p:fltVal val="0"/>
                                              </p:val>
                                            </p:tav>
                                            <p:tav tm="100000">
                                              <p:val>
                                                <p:strVal val="#ppt_h"/>
                                              </p:val>
                                            </p:tav>
                                          </p:tavLst>
                                        </p:anim>
                                        <p:animEffect transition="in" filter="fade">
                                          <p:cBhvr>
                                            <p:cTn id="17" dur="500"/>
                                            <p:tgtEl>
                                              <p:spTgt spid="42"/>
                                            </p:tgtEl>
                                          </p:cBhvr>
                                        </p:animEffect>
                                      </p:childTnLst>
                                    </p:cTn>
                                  </p:par>
                                </p:childTnLst>
                              </p:cTn>
                            </p:par>
                            <p:par>
                              <p:cTn id="18" fill="hold">
                                <p:stCondLst>
                                  <p:cond delay="500"/>
                                </p:stCondLst>
                                <p:childTnLst>
                                  <p:par>
                                    <p:cTn id="19" presetID="16" presetClass="entr" presetSubtype="21" fill="hold" grpId="0" nodeType="after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barn(inVertical)">
                                          <p:cBhvr>
                                            <p:cTn id="21" dur="500"/>
                                            <p:tgtEl>
                                              <p:spTgt spid="43"/>
                                            </p:tgtEl>
                                          </p:cBhvr>
                                        </p:animEffect>
                                      </p:childTnLst>
                                    </p:cTn>
                                  </p:par>
                                </p:childTnLst>
                              </p:cTn>
                            </p:par>
                            <p:par>
                              <p:cTn id="22" fill="hold">
                                <p:stCondLst>
                                  <p:cond delay="1000"/>
                                </p:stCondLst>
                                <p:childTnLst>
                                  <p:par>
                                    <p:cTn id="23" presetID="2" presetClass="entr" presetSubtype="12" accel="52000" fill="hold" nodeType="afterEffect">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1200" fill="hold"/>
                                            <p:tgtEl>
                                              <p:spTgt spid="39"/>
                                            </p:tgtEl>
                                            <p:attrNameLst>
                                              <p:attrName>ppt_x</p:attrName>
                                            </p:attrNameLst>
                                          </p:cBhvr>
                                          <p:tavLst>
                                            <p:tav tm="0">
                                              <p:val>
                                                <p:strVal val="0-#ppt_w/2"/>
                                              </p:val>
                                            </p:tav>
                                            <p:tav tm="100000">
                                              <p:val>
                                                <p:strVal val="#ppt_x"/>
                                              </p:val>
                                            </p:tav>
                                          </p:tavLst>
                                        </p:anim>
                                        <p:anim calcmode="lin" valueType="num">
                                          <p:cBhvr additive="base">
                                            <p:cTn id="26" dur="1200" fill="hold"/>
                                            <p:tgtEl>
                                              <p:spTgt spid="39"/>
                                            </p:tgtEl>
                                            <p:attrNameLst>
                                              <p:attrName>ppt_y</p:attrName>
                                            </p:attrNameLst>
                                          </p:cBhvr>
                                          <p:tavLst>
                                            <p:tav tm="0">
                                              <p:val>
                                                <p:strVal val="1+#ppt_h/2"/>
                                              </p:val>
                                            </p:tav>
                                            <p:tav tm="100000">
                                              <p:val>
                                                <p:strVal val="#ppt_y"/>
                                              </p:val>
                                            </p:tav>
                                          </p:tavLst>
                                        </p:anim>
                                      </p:childTnLst>
                                    </p:cTn>
                                  </p:par>
                                  <p:par>
                                    <p:cTn id="27" presetID="2" presetClass="entr" presetSubtype="3" accel="52000" fill="hold" nodeType="withEffect">
                                      <p:stCondLst>
                                        <p:cond delay="40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1200" fill="hold"/>
                                            <p:tgtEl>
                                              <p:spTgt spid="20"/>
                                            </p:tgtEl>
                                            <p:attrNameLst>
                                              <p:attrName>ppt_x</p:attrName>
                                            </p:attrNameLst>
                                          </p:cBhvr>
                                          <p:tavLst>
                                            <p:tav tm="0">
                                              <p:val>
                                                <p:strVal val="1+#ppt_w/2"/>
                                              </p:val>
                                            </p:tav>
                                            <p:tav tm="100000">
                                              <p:val>
                                                <p:strVal val="#ppt_x"/>
                                              </p:val>
                                            </p:tav>
                                          </p:tavLst>
                                        </p:anim>
                                        <p:anim calcmode="lin" valueType="num">
                                          <p:cBhvr additive="base">
                                            <p:cTn id="30" dur="1200" fill="hold"/>
                                            <p:tgtEl>
                                              <p:spTgt spid="20"/>
                                            </p:tgtEl>
                                            <p:attrNameLst>
                                              <p:attrName>ppt_y</p:attrName>
                                            </p:attrNameLst>
                                          </p:cBhvr>
                                          <p:tavLst>
                                            <p:tav tm="0">
                                              <p:val>
                                                <p:strVal val="0-#ppt_h/2"/>
                                              </p:val>
                                            </p:tav>
                                            <p:tav tm="100000">
                                              <p:val>
                                                <p:strVal val="#ppt_y"/>
                                              </p:val>
                                            </p:tav>
                                          </p:tavLst>
                                        </p:anim>
                                      </p:childTnLst>
                                    </p:cTn>
                                  </p:par>
                                  <p:par>
                                    <p:cTn id="31" presetID="2" presetClass="entr" presetSubtype="6" accel="52000" fill="hold" nodeType="withEffect">
                                      <p:stCondLst>
                                        <p:cond delay="900"/>
                                      </p:stCondLst>
                                      <p:childTnLst>
                                        <p:set>
                                          <p:cBhvr>
                                            <p:cTn id="32" dur="1" fill="hold">
                                              <p:stCondLst>
                                                <p:cond delay="0"/>
                                              </p:stCondLst>
                                            </p:cTn>
                                            <p:tgtEl>
                                              <p:spTgt spid="36"/>
                                            </p:tgtEl>
                                            <p:attrNameLst>
                                              <p:attrName>style.visibility</p:attrName>
                                            </p:attrNameLst>
                                          </p:cBhvr>
                                          <p:to>
                                            <p:strVal val="visible"/>
                                          </p:to>
                                        </p:set>
                                        <p:anim calcmode="lin" valueType="num">
                                          <p:cBhvr additive="base">
                                            <p:cTn id="33" dur="1200" fill="hold"/>
                                            <p:tgtEl>
                                              <p:spTgt spid="36"/>
                                            </p:tgtEl>
                                            <p:attrNameLst>
                                              <p:attrName>ppt_x</p:attrName>
                                            </p:attrNameLst>
                                          </p:cBhvr>
                                          <p:tavLst>
                                            <p:tav tm="0">
                                              <p:val>
                                                <p:strVal val="1+#ppt_w/2"/>
                                              </p:val>
                                            </p:tav>
                                            <p:tav tm="100000">
                                              <p:val>
                                                <p:strVal val="#ppt_x"/>
                                              </p:val>
                                            </p:tav>
                                          </p:tavLst>
                                        </p:anim>
                                        <p:anim calcmode="lin" valueType="num">
                                          <p:cBhvr additive="base">
                                            <p:cTn id="34" dur="1200" fill="hold"/>
                                            <p:tgtEl>
                                              <p:spTgt spid="36"/>
                                            </p:tgtEl>
                                            <p:attrNameLst>
                                              <p:attrName>ppt_y</p:attrName>
                                            </p:attrNameLst>
                                          </p:cBhvr>
                                          <p:tavLst>
                                            <p:tav tm="0">
                                              <p:val>
                                                <p:strVal val="1+#ppt_h/2"/>
                                              </p:val>
                                            </p:tav>
                                            <p:tav tm="100000">
                                              <p:val>
                                                <p:strVal val="#ppt_y"/>
                                              </p:val>
                                            </p:tav>
                                          </p:tavLst>
                                        </p:anim>
                                      </p:childTnLst>
                                    </p:cTn>
                                  </p:par>
                                </p:childTnLst>
                              </p:cTn>
                            </p:par>
                            <p:par>
                              <p:cTn id="35" fill="hold">
                                <p:stCondLst>
                                  <p:cond delay="2500"/>
                                </p:stCondLst>
                                <p:childTnLst>
                                  <p:par>
                                    <p:cTn id="36" presetID="42" presetClass="entr" presetSubtype="0" fill="hold" grpId="0" nodeType="after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1000"/>
                                            <p:tgtEl>
                                              <p:spTgt spid="26"/>
                                            </p:tgtEl>
                                          </p:cBhvr>
                                        </p:animEffect>
                                        <p:anim calcmode="lin" valueType="num">
                                          <p:cBhvr>
                                            <p:cTn id="39" dur="1000" fill="hold"/>
                                            <p:tgtEl>
                                              <p:spTgt spid="26"/>
                                            </p:tgtEl>
                                            <p:attrNameLst>
                                              <p:attrName>ppt_x</p:attrName>
                                            </p:attrNameLst>
                                          </p:cBhvr>
                                          <p:tavLst>
                                            <p:tav tm="0">
                                              <p:val>
                                                <p:strVal val="#ppt_x"/>
                                              </p:val>
                                            </p:tav>
                                            <p:tav tm="100000">
                                              <p:val>
                                                <p:strVal val="#ppt_x"/>
                                              </p:val>
                                            </p:tav>
                                          </p:tavLst>
                                        </p:anim>
                                        <p:anim calcmode="lin" valueType="num">
                                          <p:cBhvr>
                                            <p:cTn id="40" dur="1000" fill="hold"/>
                                            <p:tgtEl>
                                              <p:spTgt spid="26"/>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1000"/>
                                            <p:tgtEl>
                                              <p:spTgt spid="27"/>
                                            </p:tgtEl>
                                          </p:cBhvr>
                                        </p:animEffect>
                                        <p:anim calcmode="lin" valueType="num">
                                          <p:cBhvr>
                                            <p:cTn id="44" dur="1000" fill="hold"/>
                                            <p:tgtEl>
                                              <p:spTgt spid="27"/>
                                            </p:tgtEl>
                                            <p:attrNameLst>
                                              <p:attrName>ppt_x</p:attrName>
                                            </p:attrNameLst>
                                          </p:cBhvr>
                                          <p:tavLst>
                                            <p:tav tm="0">
                                              <p:val>
                                                <p:strVal val="#ppt_x"/>
                                              </p:val>
                                            </p:tav>
                                            <p:tav tm="100000">
                                              <p:val>
                                                <p:strVal val="#ppt_x"/>
                                              </p:val>
                                            </p:tav>
                                          </p:tavLst>
                                        </p:anim>
                                        <p:anim calcmode="lin" valueType="num">
                                          <p:cBhvr>
                                            <p:cTn id="45" dur="1000" fill="hold"/>
                                            <p:tgtEl>
                                              <p:spTgt spid="27"/>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1000"/>
                                            <p:tgtEl>
                                              <p:spTgt spid="23"/>
                                            </p:tgtEl>
                                          </p:cBhvr>
                                        </p:animEffect>
                                        <p:anim calcmode="lin" valueType="num">
                                          <p:cBhvr>
                                            <p:cTn id="49" dur="1000" fill="hold"/>
                                            <p:tgtEl>
                                              <p:spTgt spid="23"/>
                                            </p:tgtEl>
                                            <p:attrNameLst>
                                              <p:attrName>ppt_x</p:attrName>
                                            </p:attrNameLst>
                                          </p:cBhvr>
                                          <p:tavLst>
                                            <p:tav tm="0">
                                              <p:val>
                                                <p:strVal val="#ppt_x"/>
                                              </p:val>
                                            </p:tav>
                                            <p:tav tm="100000">
                                              <p:val>
                                                <p:strVal val="#ppt_x"/>
                                              </p:val>
                                            </p:tav>
                                          </p:tavLst>
                                        </p:anim>
                                        <p:anim calcmode="lin" valueType="num">
                                          <p:cBhvr>
                                            <p:cTn id="50" dur="1000" fill="hold"/>
                                            <p:tgtEl>
                                              <p:spTgt spid="23"/>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1000"/>
                                            <p:tgtEl>
                                              <p:spTgt spid="28"/>
                                            </p:tgtEl>
                                          </p:cBhvr>
                                        </p:animEffect>
                                        <p:anim calcmode="lin" valueType="num">
                                          <p:cBhvr>
                                            <p:cTn id="54" dur="1000" fill="hold"/>
                                            <p:tgtEl>
                                              <p:spTgt spid="28"/>
                                            </p:tgtEl>
                                            <p:attrNameLst>
                                              <p:attrName>ppt_x</p:attrName>
                                            </p:attrNameLst>
                                          </p:cBhvr>
                                          <p:tavLst>
                                            <p:tav tm="0">
                                              <p:val>
                                                <p:strVal val="#ppt_x"/>
                                              </p:val>
                                            </p:tav>
                                            <p:tav tm="100000">
                                              <p:val>
                                                <p:strVal val="#ppt_x"/>
                                              </p:val>
                                            </p:tav>
                                          </p:tavLst>
                                        </p:anim>
                                        <p:anim calcmode="lin" valueType="num">
                                          <p:cBhvr>
                                            <p:cTn id="55" dur="1000" fill="hold"/>
                                            <p:tgtEl>
                                              <p:spTgt spid="28"/>
                                            </p:tgtEl>
                                            <p:attrNameLst>
                                              <p:attrName>ppt_y</p:attrName>
                                            </p:attrNameLst>
                                          </p:cBhvr>
                                          <p:tavLst>
                                            <p:tav tm="0">
                                              <p:val>
                                                <p:strVal val="#ppt_y+.1"/>
                                              </p:val>
                                            </p:tav>
                                            <p:tav tm="100000">
                                              <p:val>
                                                <p:strVal val="#ppt_y"/>
                                              </p:val>
                                            </p:tav>
                                          </p:tavLst>
                                        </p:anim>
                                      </p:childTnLst>
                                    </p:cTn>
                                  </p:par>
                                </p:childTnLst>
                              </p:cTn>
                            </p:par>
                            <p:par>
                              <p:cTn id="56" fill="hold">
                                <p:stCondLst>
                                  <p:cond delay="3500"/>
                                </p:stCondLst>
                                <p:childTnLst>
                                  <p:par>
                                    <p:cTn id="57" presetID="14" presetClass="entr" presetSubtype="10" fill="hold" grpId="0" nodeType="after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randombar(horizontal)">
                                          <p:cBhvr>
                                            <p:cTn id="59" dur="500"/>
                                            <p:tgtEl>
                                              <p:spTgt spid="32"/>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randombar(horizontal)">
                                          <p:cBhvr>
                                            <p:cTn id="62" dur="500"/>
                                            <p:tgtEl>
                                              <p:spTgt spid="33"/>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randombar(horizontal)">
                                          <p:cBhvr>
                                            <p:cTn id="65" dur="500"/>
                                            <p:tgtEl>
                                              <p:spTgt spid="34"/>
                                            </p:tgtEl>
                                          </p:cBhvr>
                                        </p:animEffect>
                                      </p:childTnLst>
                                    </p:cTn>
                                  </p:par>
                                  <p:par>
                                    <p:cTn id="66" presetID="14" presetClass="entr" presetSubtype="10" fill="hold" grpId="0" nodeType="with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randombar(horizontal)">
                                          <p:cBhvr>
                                            <p:cTn id="6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26" grpId="0" bldLvl="0" animBg="1"/>
          <p:bldP spid="27" grpId="0" bldLvl="0" animBg="1"/>
          <p:bldP spid="32" grpId="0"/>
          <p:bldP spid="33" grpId="0"/>
          <p:bldP spid="34" grpId="0"/>
          <p:bldP spid="35" grpId="0"/>
          <p:bldP spid="43"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Box 18"/>
          <p:cNvSpPr txBox="1">
            <a:spLocks noChangeArrowheads="1"/>
          </p:cNvSpPr>
          <p:nvPr/>
        </p:nvSpPr>
        <p:spPr bwMode="gray">
          <a:xfrm>
            <a:off x="511612" y="63373"/>
            <a:ext cx="802082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dirty="0" smtClean="0">
                <a:solidFill>
                  <a:schemeClr val="bg1"/>
                </a:solidFill>
                <a:latin typeface="微软雅黑" panose="020B0503020204020204" pitchFamily="34" charset="-122"/>
                <a:ea typeface="微软雅黑" panose="020B0503020204020204" pitchFamily="34" charset="-122"/>
                <a:sym typeface="+mn-ea"/>
              </a:rPr>
              <a:t>发展规划</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/02</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目前进展</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sp>
        <p:nvSpPr>
          <p:cNvPr id="22529" name="文本框 39937"/>
          <p:cNvSpPr txBox="1"/>
          <p:nvPr/>
        </p:nvSpPr>
        <p:spPr>
          <a:xfrm>
            <a:off x="1040765" y="483553"/>
            <a:ext cx="6624638" cy="548640"/>
          </a:xfrm>
          <a:prstGeom prst="rect">
            <a:avLst/>
          </a:prstGeom>
          <a:noFill/>
          <a:ln w="9525">
            <a:noFill/>
          </a:ln>
        </p:spPr>
        <p:txBody>
          <a:bodyPr wrap="square" anchor="t">
            <a:spAutoFit/>
          </a:bodyPr>
          <a:p>
            <a:pPr lvl="0" indent="0"/>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项目目前的进展情况</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9939" name="文本占位符 39938"/>
          <p:cNvSpPr/>
          <p:nvPr/>
        </p:nvSpPr>
        <p:spPr>
          <a:xfrm>
            <a:off x="826770" y="3079115"/>
            <a:ext cx="3961130" cy="1958975"/>
          </a:xfrm>
          <a:prstGeom prst="rect">
            <a:avLst/>
          </a:prstGeom>
          <a:noFill/>
          <a:ln w="9525">
            <a:noFill/>
            <a:miter/>
          </a:ln>
        </p:spPr>
        <p:txBody>
          <a:bodyPr vert="horz" wrap="square" lIns="91440" tIns="45720" rIns="91440" bIns="45720" rtlCol="0" anchor="t">
            <a:normAutofit/>
          </a:bodyPr>
          <a:lstStyle>
            <a:lvl1pPr marL="171450" indent="-171450" algn="just" defTabSz="685800" rtl="0" eaLnBrk="1" latinLnBrk="0" hangingPunct="1">
              <a:lnSpc>
                <a:spcPct val="130000"/>
              </a:lnSpc>
              <a:spcBef>
                <a:spcPts val="750"/>
              </a:spcBef>
              <a:buFont typeface="Arial" panose="020B0604020202020204" pitchFamily="34" charset="0"/>
              <a:buChar char="•"/>
              <a:defRPr sz="2400" kern="1200">
                <a:solidFill>
                  <a:schemeClr val="tx1"/>
                </a:solidFill>
                <a:latin typeface="+mn-lt"/>
                <a:ea typeface="+mn-ea"/>
                <a:cs typeface="+mn-cs"/>
              </a:defRPr>
            </a:lvl1pPr>
            <a:lvl2pPr marL="514350" indent="-171450" algn="just" defTabSz="685800" rtl="0" eaLnBrk="1" latinLnBrk="0" hangingPunct="1">
              <a:lnSpc>
                <a:spcPct val="130000"/>
              </a:lnSpc>
              <a:spcBef>
                <a:spcPts val="375"/>
              </a:spcBef>
              <a:buFont typeface="Arial" panose="020B0604020202020204" pitchFamily="34" charset="0"/>
              <a:buChar char="•"/>
              <a:defRPr sz="2000" kern="1200">
                <a:solidFill>
                  <a:schemeClr val="tx1"/>
                </a:solidFill>
                <a:latin typeface="+mn-lt"/>
                <a:ea typeface="+mn-ea"/>
                <a:cs typeface="+mn-cs"/>
              </a:defRPr>
            </a:lvl2pPr>
            <a:lvl3pPr marL="857250" indent="-171450" algn="just" defTabSz="685800" rtl="0" eaLnBrk="1" latinLnBrk="0" hangingPunct="1">
              <a:lnSpc>
                <a:spcPct val="130000"/>
              </a:lnSpc>
              <a:spcBef>
                <a:spcPts val="375"/>
              </a:spcBef>
              <a:buFont typeface="Arial" panose="020B0604020202020204" pitchFamily="34" charset="0"/>
              <a:buChar char="•"/>
              <a:defRPr sz="1800" kern="1200">
                <a:solidFill>
                  <a:schemeClr val="tx1"/>
                </a:solidFill>
                <a:latin typeface="+mn-lt"/>
                <a:ea typeface="+mn-ea"/>
                <a:cs typeface="+mn-cs"/>
              </a:defRPr>
            </a:lvl3pPr>
            <a:lvl4pPr marL="1200150" indent="-171450" algn="just" defTabSz="685800" rtl="0" eaLnBrk="1" latinLnBrk="0" hangingPunct="1">
              <a:lnSpc>
                <a:spcPct val="130000"/>
              </a:lnSpc>
              <a:spcBef>
                <a:spcPts val="375"/>
              </a:spcBef>
              <a:buFont typeface="Arial" panose="020B0604020202020204" pitchFamily="34" charset="0"/>
              <a:buChar char="•"/>
              <a:defRPr sz="1800" kern="1200">
                <a:solidFill>
                  <a:schemeClr val="tx1"/>
                </a:solidFill>
                <a:latin typeface="+mn-lt"/>
                <a:ea typeface="+mn-ea"/>
                <a:cs typeface="+mn-cs"/>
              </a:defRPr>
            </a:lvl4pPr>
            <a:lvl5pPr marL="1543050" indent="-171450" algn="just" defTabSz="685800" rtl="0" eaLnBrk="1" latinLnBrk="0" hangingPunct="1">
              <a:lnSpc>
                <a:spcPct val="13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5" indent="-1905" fontAlgn="base">
              <a:lnSpc>
                <a:spcPct val="80000"/>
              </a:lnSpc>
            </a:pPr>
            <a:r>
              <a:rPr lang="zh-CN" altLang="en-US" sz="2000" b="1" strike="noStrike" noProof="1" dirty="0">
                <a:solidFill>
                  <a:srgbClr val="FF0000"/>
                </a:solidFill>
                <a:latin typeface="微软雅黑" panose="020B0503020204020204" pitchFamily="34" charset="-122"/>
                <a:ea typeface="微软雅黑" panose="020B0503020204020204" pitchFamily="34" charset="-122"/>
              </a:rPr>
              <a:t>现已完成</a:t>
            </a:r>
            <a:r>
              <a:rPr lang="en-US" altLang="zh-CN" sz="2000" b="1" strike="noStrike" noProof="1" dirty="0">
                <a:solidFill>
                  <a:srgbClr val="FF0000"/>
                </a:solidFill>
                <a:latin typeface="微软雅黑" panose="020B0503020204020204" pitchFamily="34" charset="-122"/>
                <a:ea typeface="微软雅黑" panose="020B0503020204020204" pitchFamily="34" charset="-122"/>
              </a:rPr>
              <a:t>3</a:t>
            </a:r>
            <a:r>
              <a:rPr lang="zh-CN" altLang="en-US" sz="2000" b="1" strike="noStrike" noProof="1" dirty="0">
                <a:solidFill>
                  <a:srgbClr val="FF0000"/>
                </a:solidFill>
                <a:latin typeface="微软雅黑" panose="020B0503020204020204" pitchFamily="34" charset="-122"/>
                <a:ea typeface="微软雅黑" panose="020B0503020204020204" pitchFamily="34" charset="-122"/>
              </a:rPr>
              <a:t>个小版本：</a:t>
            </a:r>
            <a:endParaRPr lang="zh-CN" altLang="en-US" sz="2000" b="1" strike="noStrike" noProof="1" dirty="0">
              <a:solidFill>
                <a:srgbClr val="FF0000"/>
              </a:solidFill>
              <a:latin typeface="微软雅黑" panose="020B0503020204020204" pitchFamily="34" charset="-122"/>
              <a:ea typeface="微软雅黑" panose="020B0503020204020204" pitchFamily="34" charset="-122"/>
            </a:endParaRPr>
          </a:p>
          <a:p>
            <a:pPr marL="1905" indent="-344805" fontAlgn="base">
              <a:lnSpc>
                <a:spcPct val="40000"/>
              </a:lnSpc>
              <a:buNone/>
            </a:pPr>
            <a:endParaRPr lang="zh-CN" altLang="en-US" sz="2000" b="1" strike="noStrike" noProof="1" dirty="0">
              <a:solidFill>
                <a:srgbClr val="FF0000"/>
              </a:solidFill>
              <a:latin typeface="微软雅黑" panose="020B0503020204020204" pitchFamily="34" charset="-122"/>
              <a:ea typeface="微软雅黑" panose="020B0503020204020204" pitchFamily="34" charset="-122"/>
            </a:endParaRPr>
          </a:p>
          <a:p>
            <a:pPr lvl="1" fontAlgn="base">
              <a:lnSpc>
                <a:spcPct val="110000"/>
              </a:lnSpc>
            </a:pPr>
            <a:r>
              <a:rPr lang="zh-CN" altLang="en-US" sz="1600" strike="noStrike" noProof="1" dirty="0">
                <a:solidFill>
                  <a:srgbClr val="4D4D4D"/>
                </a:solidFill>
                <a:latin typeface="微软雅黑" panose="020B0503020204020204" pitchFamily="34" charset="-122"/>
                <a:ea typeface="微软雅黑" panose="020B0503020204020204" pitchFamily="34" charset="-122"/>
              </a:rPr>
              <a:t>基础设计理念验证和建模</a:t>
            </a:r>
            <a:endParaRPr lang="zh-CN" altLang="en-US" sz="1600" strike="noStrike" noProof="1" dirty="0">
              <a:solidFill>
                <a:srgbClr val="4D4D4D"/>
              </a:solidFill>
              <a:latin typeface="微软雅黑" panose="020B0503020204020204" pitchFamily="34" charset="-122"/>
              <a:ea typeface="微软雅黑" panose="020B0503020204020204" pitchFamily="34" charset="-122"/>
            </a:endParaRPr>
          </a:p>
          <a:p>
            <a:pPr lvl="1" fontAlgn="base">
              <a:lnSpc>
                <a:spcPct val="110000"/>
              </a:lnSpc>
            </a:pPr>
            <a:r>
              <a:rPr lang="zh-CN" altLang="en-US" sz="1600" strike="noStrike" noProof="1" dirty="0">
                <a:solidFill>
                  <a:srgbClr val="4D4D4D"/>
                </a:solidFill>
                <a:latin typeface="微软雅黑" panose="020B0503020204020204" pitchFamily="34" charset="-122"/>
                <a:ea typeface="微软雅黑" panose="020B0503020204020204" pitchFamily="34" charset="-122"/>
              </a:rPr>
              <a:t>简单知识理解和记忆</a:t>
            </a:r>
            <a:endParaRPr lang="zh-CN" altLang="en-US" sz="1600" strike="noStrike" noProof="1" dirty="0">
              <a:solidFill>
                <a:srgbClr val="4D4D4D"/>
              </a:solidFill>
              <a:latin typeface="微软雅黑" panose="020B0503020204020204" pitchFamily="34" charset="-122"/>
              <a:ea typeface="微软雅黑" panose="020B0503020204020204" pitchFamily="34" charset="-122"/>
            </a:endParaRPr>
          </a:p>
          <a:p>
            <a:pPr lvl="1" fontAlgn="base">
              <a:lnSpc>
                <a:spcPct val="110000"/>
              </a:lnSpc>
            </a:pPr>
            <a:r>
              <a:rPr lang="zh-CN" altLang="en-US" sz="1600" strike="noStrike" noProof="1" dirty="0">
                <a:solidFill>
                  <a:srgbClr val="4D4D4D"/>
                </a:solidFill>
                <a:latin typeface="微软雅黑" panose="020B0503020204020204" pitchFamily="34" charset="-122"/>
                <a:ea typeface="微软雅黑" panose="020B0503020204020204" pitchFamily="34" charset="-122"/>
              </a:rPr>
              <a:t>根据已有知识对简单问题作答</a:t>
            </a:r>
            <a:endParaRPr lang="zh-CN" altLang="en-US" sz="1600" strike="noStrike" noProof="1" dirty="0">
              <a:solidFill>
                <a:srgbClr val="4D4D4D"/>
              </a:solidFill>
              <a:latin typeface="微软雅黑" panose="020B0503020204020204" pitchFamily="34" charset="-122"/>
              <a:ea typeface="微软雅黑" panose="020B0503020204020204" pitchFamily="34" charset="-122"/>
            </a:endParaRPr>
          </a:p>
          <a:p>
            <a:pPr lvl="1" fontAlgn="base">
              <a:lnSpc>
                <a:spcPct val="110000"/>
              </a:lnSpc>
            </a:pPr>
            <a:r>
              <a:rPr lang="zh-CN" altLang="en-US" sz="1600" strike="noStrike" noProof="1" dirty="0">
                <a:solidFill>
                  <a:srgbClr val="4D4D4D"/>
                </a:solidFill>
                <a:latin typeface="微软雅黑" panose="020B0503020204020204" pitchFamily="34" charset="-122"/>
                <a:ea typeface="微软雅黑" panose="020B0503020204020204" pitchFamily="34" charset="-122"/>
              </a:rPr>
              <a:t>构成关系，修限关系</a:t>
            </a:r>
            <a:endParaRPr lang="zh-CN" altLang="en-US" sz="1600" strike="noStrike" noProof="1" dirty="0">
              <a:solidFill>
                <a:srgbClr val="4D4D4D"/>
              </a:solidFill>
              <a:latin typeface="微软雅黑" panose="020B0503020204020204" pitchFamily="34" charset="-122"/>
              <a:ea typeface="微软雅黑" panose="020B0503020204020204" pitchFamily="34" charset="-122"/>
            </a:endParaRPr>
          </a:p>
        </p:txBody>
      </p:sp>
      <p:grpSp>
        <p:nvGrpSpPr>
          <p:cNvPr id="53" name="组合 52"/>
          <p:cNvGrpSpPr/>
          <p:nvPr/>
        </p:nvGrpSpPr>
        <p:grpSpPr>
          <a:xfrm>
            <a:off x="1185545" y="1132840"/>
            <a:ext cx="1365250" cy="1365250"/>
            <a:chOff x="1867" y="1917"/>
            <a:chExt cx="2150" cy="2150"/>
          </a:xfrm>
        </p:grpSpPr>
        <p:sp>
          <p:nvSpPr>
            <p:cNvPr id="22531" name="泪滴形 1"/>
            <p:cNvSpPr/>
            <p:nvPr/>
          </p:nvSpPr>
          <p:spPr>
            <a:xfrm rot="8194362">
              <a:off x="1867" y="1917"/>
              <a:ext cx="2150" cy="2150"/>
            </a:xfrm>
            <a:custGeom>
              <a:avLst/>
              <a:gdLst/>
              <a:ahLst/>
              <a:cxnLst>
                <a:cxn ang="0">
                  <a:pos x="0" y="1116124"/>
                </a:cxn>
                <a:cxn ang="0">
                  <a:pos x="1116124" y="0"/>
                </a:cxn>
                <a:cxn ang="0">
                  <a:pos x="2215809" y="74373"/>
                </a:cxn>
                <a:cxn ang="0">
                  <a:pos x="2232248" y="1116124"/>
                </a:cxn>
                <a:cxn ang="0">
                  <a:pos x="1116124" y="2232248"/>
                </a:cxn>
                <a:cxn ang="0">
                  <a:pos x="0" y="1116124"/>
                </a:cxn>
              </a:cxnLst>
              <a:pathLst>
                <a:path w="2232248" h="2232248">
                  <a:moveTo>
                    <a:pt x="0" y="1116124"/>
                  </a:moveTo>
                  <a:cubicBezTo>
                    <a:pt x="0" y="499706"/>
                    <a:pt x="499706" y="0"/>
                    <a:pt x="1116124" y="0"/>
                  </a:cubicBezTo>
                  <a:lnTo>
                    <a:pt x="2215809" y="74373"/>
                  </a:lnTo>
                  <a:cubicBezTo>
                    <a:pt x="1363299" y="358937"/>
                    <a:pt x="2232248" y="744083"/>
                    <a:pt x="2232248" y="1116124"/>
                  </a:cubicBezTo>
                  <a:cubicBezTo>
                    <a:pt x="2232248" y="1732542"/>
                    <a:pt x="1732542" y="2232248"/>
                    <a:pt x="1116124" y="2232248"/>
                  </a:cubicBezTo>
                  <a:cubicBezTo>
                    <a:pt x="499706" y="2232248"/>
                    <a:pt x="0" y="1732542"/>
                    <a:pt x="0" y="1116124"/>
                  </a:cubicBezTo>
                  <a:close/>
                </a:path>
              </a:pathLst>
            </a:custGeom>
            <a:solidFill>
              <a:schemeClr val="accent2"/>
            </a:solidFill>
            <a:ln w="9525">
              <a:noFill/>
            </a:ln>
          </p:spPr>
          <p:txBody>
            <a:bodyPr/>
            <a:p>
              <a:endParaRPr lang="zh-CN" altLang="en-US"/>
            </a:p>
          </p:txBody>
        </p:sp>
        <p:sp>
          <p:nvSpPr>
            <p:cNvPr id="22532" name="椭圆 34"/>
            <p:cNvSpPr/>
            <p:nvPr/>
          </p:nvSpPr>
          <p:spPr>
            <a:xfrm>
              <a:off x="2039" y="2006"/>
              <a:ext cx="1805" cy="1803"/>
            </a:xfrm>
            <a:prstGeom prst="ellipse">
              <a:avLst/>
            </a:prstGeom>
            <a:solidFill>
              <a:srgbClr val="FFFFFF"/>
            </a:solidFill>
            <a:ln w="25400" cap="flat" cmpd="sng">
              <a:solidFill>
                <a:srgbClr val="FFFFFF"/>
              </a:solidFill>
              <a:prstDash val="solid"/>
              <a:round/>
              <a:headEnd type="none" w="med" len="med"/>
              <a:tailEnd type="none" w="med" len="med"/>
            </a:ln>
          </p:spPr>
          <p:txBody>
            <a:bodyPr wrap="square" lIns="0" tIns="288000" rIns="0" bIns="0" anchor="ctr"/>
            <a:p>
              <a:pPr lvl="0" indent="0" algn="ctr">
                <a:lnSpc>
                  <a:spcPct val="110000"/>
                </a:lnSpc>
              </a:pPr>
              <a:endParaRPr lang="en-US" altLang="x-none" sz="1400" dirty="0">
                <a:solidFill>
                  <a:srgbClr val="7F7F7F"/>
                </a:solidFill>
                <a:latin typeface="幼圆" panose="02010509060101010101" pitchFamily="1" charset="-122"/>
                <a:ea typeface="幼圆" panose="02010509060101010101" pitchFamily="1" charset="-122"/>
                <a:sym typeface="Arial" panose="020B0604020202020204" pitchFamily="34" charset="0"/>
              </a:endParaRPr>
            </a:p>
          </p:txBody>
        </p:sp>
        <p:sp>
          <p:nvSpPr>
            <p:cNvPr id="22533" name="椭圆 6"/>
            <p:cNvSpPr/>
            <p:nvPr/>
          </p:nvSpPr>
          <p:spPr>
            <a:xfrm>
              <a:off x="2082" y="2006"/>
              <a:ext cx="1720" cy="630"/>
            </a:xfrm>
            <a:custGeom>
              <a:avLst/>
              <a:gdLst>
                <a:gd name="txL" fmla="*/ 0 w 1515812"/>
                <a:gd name="txT" fmla="*/ 0 h 554986"/>
                <a:gd name="txR" fmla="*/ 1515812 w 1515812"/>
                <a:gd name="txB" fmla="*/ 554986 h 554986"/>
              </a:gdLst>
              <a:ahLst/>
              <a:cxnLst>
                <a:cxn ang="0">
                  <a:pos x="0" y="0"/>
                </a:cxn>
              </a:cxnLst>
              <a:rect l="txL" t="txT" r="txR" b="txB"/>
              <a:pathLst>
                <a:path w="1515812" h="554986">
                  <a:moveTo>
                    <a:pt x="757906" y="0"/>
                  </a:moveTo>
                  <a:cubicBezTo>
                    <a:pt x="1113292" y="0"/>
                    <a:pt x="1414211" y="233204"/>
                    <a:pt x="1515812" y="554986"/>
                  </a:cubicBezTo>
                  <a:lnTo>
                    <a:pt x="0" y="554986"/>
                  </a:lnTo>
                  <a:cubicBezTo>
                    <a:pt x="101601" y="233204"/>
                    <a:pt x="402520" y="0"/>
                    <a:pt x="757906" y="0"/>
                  </a:cubicBezTo>
                  <a:close/>
                </a:path>
              </a:pathLst>
            </a:custGeom>
            <a:solidFill>
              <a:schemeClr val="accent1">
                <a:lumMod val="60000"/>
                <a:lumOff val="40000"/>
              </a:schemeClr>
            </a:solidFill>
            <a:ln w="25400" cap="flat" cmpd="sng">
              <a:solidFill>
                <a:srgbClr val="FFFFFF"/>
              </a:solidFill>
              <a:prstDash val="solid"/>
              <a:miter/>
              <a:headEnd type="none" w="med" len="med"/>
              <a:tailEnd type="none" w="med" len="med"/>
            </a:ln>
          </p:spPr>
          <p:txBody>
            <a:bodyPr wrap="square" lIns="0" tIns="0" rIns="0" bIns="0" anchor="ctr"/>
            <a:p>
              <a:pPr lvl="0" indent="0" algn="ctr"/>
              <a:r>
                <a:rPr lang="en-US" altLang="x-none" sz="2400" dirty="0">
                  <a:solidFill>
                    <a:srgbClr val="FFFFFF"/>
                  </a:solidFill>
                  <a:latin typeface="Arial Rounded MT Bold" panose="020F0704030504030204" pitchFamily="2" charset="0"/>
                  <a:ea typeface="微软雅黑" panose="020B0503020204020204" pitchFamily="34" charset="-122"/>
                  <a:sym typeface="Times New Roman" panose="02020603050405020304" pitchFamily="18" charset="0"/>
                </a:rPr>
                <a:t>01</a:t>
              </a:r>
              <a:endParaRPr lang="zh-CN" altLang="en-US" sz="1300" dirty="0">
                <a:latin typeface="Arial" panose="020B0604020202020204" pitchFamily="34" charset="0"/>
                <a:ea typeface="宋体" panose="02010600030101010101" pitchFamily="2" charset="-122"/>
              </a:endParaRPr>
            </a:p>
          </p:txBody>
        </p:sp>
        <p:sp>
          <p:nvSpPr>
            <p:cNvPr id="22534" name="文本框 39942"/>
            <p:cNvSpPr txBox="1"/>
            <p:nvPr/>
          </p:nvSpPr>
          <p:spPr>
            <a:xfrm>
              <a:off x="1979" y="2804"/>
              <a:ext cx="1930" cy="641"/>
            </a:xfrm>
            <a:prstGeom prst="rect">
              <a:avLst/>
            </a:prstGeom>
            <a:noFill/>
            <a:ln w="9525">
              <a:noFill/>
            </a:ln>
          </p:spPr>
          <p:txBody>
            <a:bodyPr wrap="square" anchor="t">
              <a:spAutoFit/>
            </a:bodyPr>
            <a:p>
              <a:pPr lvl="0" indent="0" algn="ctr"/>
              <a:r>
                <a:rPr lang="zh-CN" altLang="en-US" sz="1000" dirty="0">
                  <a:solidFill>
                    <a:srgbClr val="333333"/>
                  </a:solidFill>
                  <a:latin typeface="Arial" panose="020B0604020202020204" pitchFamily="34" charset="0"/>
                  <a:ea typeface="微软雅黑" panose="020B0503020204020204" pitchFamily="34" charset="-122"/>
                </a:rPr>
                <a:t>完成核心团队的组建</a:t>
              </a:r>
              <a:endParaRPr lang="zh-CN" altLang="en-US" sz="1000" dirty="0">
                <a:solidFill>
                  <a:srgbClr val="333333"/>
                </a:solidFill>
                <a:latin typeface="Arial" panose="020B0604020202020204" pitchFamily="34" charset="0"/>
                <a:ea typeface="微软雅黑" panose="020B0503020204020204" pitchFamily="34" charset="-122"/>
              </a:endParaRPr>
            </a:p>
          </p:txBody>
        </p:sp>
      </p:grpSp>
      <p:sp>
        <p:nvSpPr>
          <p:cNvPr id="22547" name="矩形 39955"/>
          <p:cNvSpPr/>
          <p:nvPr/>
        </p:nvSpPr>
        <p:spPr>
          <a:xfrm>
            <a:off x="824865" y="2788285"/>
            <a:ext cx="7848600" cy="76200"/>
          </a:xfrm>
          <a:prstGeom prst="rect">
            <a:avLst/>
          </a:prstGeom>
          <a:solidFill>
            <a:schemeClr val="accent1"/>
          </a:solidFill>
          <a:ln w="9525" cap="flat" cmpd="sng">
            <a:noFill/>
            <a:prstDash val="solid"/>
            <a:miter/>
            <a:headEnd type="none" w="med" len="med"/>
            <a:tailEnd type="none" w="med" len="med"/>
          </a:ln>
        </p:spPr>
        <p:txBody>
          <a:bodyPr anchor="t"/>
          <a:p>
            <a:pPr lvl="0" indent="0"/>
            <a:endParaRPr lang="zh-CN" altLang="en-US" sz="1300">
              <a:latin typeface="Arial" panose="020B0604020202020204" pitchFamily="34" charset="0"/>
              <a:ea typeface="宋体" panose="02010600030101010101" pitchFamily="2" charset="-122"/>
            </a:endParaRPr>
          </a:p>
        </p:txBody>
      </p:sp>
      <p:grpSp>
        <p:nvGrpSpPr>
          <p:cNvPr id="55" name="组合 54"/>
          <p:cNvGrpSpPr/>
          <p:nvPr/>
        </p:nvGrpSpPr>
        <p:grpSpPr>
          <a:xfrm>
            <a:off x="2959735" y="1132840"/>
            <a:ext cx="1365250" cy="1365250"/>
            <a:chOff x="1867" y="1917"/>
            <a:chExt cx="2150" cy="2150"/>
          </a:xfrm>
        </p:grpSpPr>
        <p:sp>
          <p:nvSpPr>
            <p:cNvPr id="56" name="泪滴形 1"/>
            <p:cNvSpPr/>
            <p:nvPr/>
          </p:nvSpPr>
          <p:spPr>
            <a:xfrm rot="8194362">
              <a:off x="1867" y="1917"/>
              <a:ext cx="2150" cy="2150"/>
            </a:xfrm>
            <a:custGeom>
              <a:avLst/>
              <a:gdLst/>
              <a:ahLst/>
              <a:cxnLst>
                <a:cxn ang="0">
                  <a:pos x="0" y="1116124"/>
                </a:cxn>
                <a:cxn ang="0">
                  <a:pos x="1116124" y="0"/>
                </a:cxn>
                <a:cxn ang="0">
                  <a:pos x="2215809" y="74373"/>
                </a:cxn>
                <a:cxn ang="0">
                  <a:pos x="2232248" y="1116124"/>
                </a:cxn>
                <a:cxn ang="0">
                  <a:pos x="1116124" y="2232248"/>
                </a:cxn>
                <a:cxn ang="0">
                  <a:pos x="0" y="1116124"/>
                </a:cxn>
              </a:cxnLst>
              <a:pathLst>
                <a:path w="2232248" h="2232248">
                  <a:moveTo>
                    <a:pt x="0" y="1116124"/>
                  </a:moveTo>
                  <a:cubicBezTo>
                    <a:pt x="0" y="499706"/>
                    <a:pt x="499706" y="0"/>
                    <a:pt x="1116124" y="0"/>
                  </a:cubicBezTo>
                  <a:lnTo>
                    <a:pt x="2215809" y="74373"/>
                  </a:lnTo>
                  <a:cubicBezTo>
                    <a:pt x="1363299" y="358937"/>
                    <a:pt x="2232248" y="744083"/>
                    <a:pt x="2232248" y="1116124"/>
                  </a:cubicBezTo>
                  <a:cubicBezTo>
                    <a:pt x="2232248" y="1732542"/>
                    <a:pt x="1732542" y="2232248"/>
                    <a:pt x="1116124" y="2232248"/>
                  </a:cubicBezTo>
                  <a:cubicBezTo>
                    <a:pt x="499706" y="2232248"/>
                    <a:pt x="0" y="1732542"/>
                    <a:pt x="0" y="1116124"/>
                  </a:cubicBezTo>
                  <a:close/>
                </a:path>
              </a:pathLst>
            </a:custGeom>
            <a:solidFill>
              <a:schemeClr val="accent2"/>
            </a:solidFill>
            <a:ln w="9525">
              <a:noFill/>
            </a:ln>
          </p:spPr>
          <p:txBody>
            <a:bodyPr/>
            <a:p>
              <a:endParaRPr lang="zh-CN" altLang="en-US"/>
            </a:p>
          </p:txBody>
        </p:sp>
        <p:sp>
          <p:nvSpPr>
            <p:cNvPr id="57" name="椭圆 34"/>
            <p:cNvSpPr/>
            <p:nvPr/>
          </p:nvSpPr>
          <p:spPr>
            <a:xfrm>
              <a:off x="2039" y="2006"/>
              <a:ext cx="1805" cy="1803"/>
            </a:xfrm>
            <a:prstGeom prst="ellipse">
              <a:avLst/>
            </a:prstGeom>
            <a:solidFill>
              <a:srgbClr val="FFFFFF"/>
            </a:solidFill>
            <a:ln w="25400" cap="flat" cmpd="sng">
              <a:solidFill>
                <a:srgbClr val="FFFFFF"/>
              </a:solidFill>
              <a:prstDash val="solid"/>
              <a:round/>
              <a:headEnd type="none" w="med" len="med"/>
              <a:tailEnd type="none" w="med" len="med"/>
            </a:ln>
          </p:spPr>
          <p:txBody>
            <a:bodyPr wrap="square" lIns="0" tIns="288000" rIns="0" bIns="0" anchor="ctr"/>
            <a:p>
              <a:pPr lvl="0" indent="0" algn="ctr">
                <a:lnSpc>
                  <a:spcPct val="110000"/>
                </a:lnSpc>
              </a:pPr>
              <a:endParaRPr lang="en-US" altLang="x-none" sz="1400" dirty="0">
                <a:solidFill>
                  <a:srgbClr val="7F7F7F"/>
                </a:solidFill>
                <a:latin typeface="幼圆" panose="02010509060101010101" pitchFamily="1" charset="-122"/>
                <a:ea typeface="幼圆" panose="02010509060101010101" pitchFamily="1" charset="-122"/>
                <a:sym typeface="Arial" panose="020B0604020202020204" pitchFamily="34" charset="0"/>
              </a:endParaRPr>
            </a:p>
          </p:txBody>
        </p:sp>
        <p:sp>
          <p:nvSpPr>
            <p:cNvPr id="58" name="椭圆 6"/>
            <p:cNvSpPr/>
            <p:nvPr/>
          </p:nvSpPr>
          <p:spPr>
            <a:xfrm>
              <a:off x="2082" y="2006"/>
              <a:ext cx="1720" cy="630"/>
            </a:xfrm>
            <a:custGeom>
              <a:avLst/>
              <a:gdLst>
                <a:gd name="txL" fmla="*/ 0 w 1515812"/>
                <a:gd name="txT" fmla="*/ 0 h 554986"/>
                <a:gd name="txR" fmla="*/ 1515812 w 1515812"/>
                <a:gd name="txB" fmla="*/ 554986 h 554986"/>
              </a:gdLst>
              <a:ahLst/>
              <a:cxnLst>
                <a:cxn ang="0">
                  <a:pos x="0" y="0"/>
                </a:cxn>
              </a:cxnLst>
              <a:rect l="txL" t="txT" r="txR" b="txB"/>
              <a:pathLst>
                <a:path w="1515812" h="554986">
                  <a:moveTo>
                    <a:pt x="757906" y="0"/>
                  </a:moveTo>
                  <a:cubicBezTo>
                    <a:pt x="1113292" y="0"/>
                    <a:pt x="1414211" y="233204"/>
                    <a:pt x="1515812" y="554986"/>
                  </a:cubicBezTo>
                  <a:lnTo>
                    <a:pt x="0" y="554986"/>
                  </a:lnTo>
                  <a:cubicBezTo>
                    <a:pt x="101601" y="233204"/>
                    <a:pt x="402520" y="0"/>
                    <a:pt x="757906" y="0"/>
                  </a:cubicBezTo>
                  <a:close/>
                </a:path>
              </a:pathLst>
            </a:custGeom>
            <a:solidFill>
              <a:schemeClr val="accent1">
                <a:lumMod val="60000"/>
                <a:lumOff val="40000"/>
              </a:schemeClr>
            </a:solidFill>
            <a:ln w="25400" cap="flat" cmpd="sng">
              <a:solidFill>
                <a:srgbClr val="FFFFFF"/>
              </a:solidFill>
              <a:prstDash val="solid"/>
              <a:miter/>
              <a:headEnd type="none" w="med" len="med"/>
              <a:tailEnd type="none" w="med" len="med"/>
            </a:ln>
          </p:spPr>
          <p:txBody>
            <a:bodyPr wrap="square" lIns="0" tIns="0" rIns="0" bIns="0" anchor="ctr"/>
            <a:p>
              <a:pPr lvl="0" indent="0" algn="ctr"/>
              <a:r>
                <a:rPr lang="en-US" altLang="x-none" sz="2400" dirty="0">
                  <a:solidFill>
                    <a:srgbClr val="FFFFFF"/>
                  </a:solidFill>
                  <a:latin typeface="Arial Rounded MT Bold" panose="020F0704030504030204" pitchFamily="2" charset="0"/>
                  <a:ea typeface="微软雅黑" panose="020B0503020204020204" pitchFamily="34" charset="-122"/>
                  <a:sym typeface="Times New Roman" panose="02020603050405020304" pitchFamily="18" charset="0"/>
                </a:rPr>
                <a:t>02</a:t>
              </a:r>
              <a:endParaRPr lang="zh-CN" altLang="en-US" sz="1300" dirty="0">
                <a:latin typeface="Arial" panose="020B0604020202020204" pitchFamily="34" charset="0"/>
                <a:ea typeface="宋体" panose="02010600030101010101" pitchFamily="2" charset="-122"/>
              </a:endParaRPr>
            </a:p>
          </p:txBody>
        </p:sp>
        <p:sp>
          <p:nvSpPr>
            <p:cNvPr id="59" name="文本框 39942"/>
            <p:cNvSpPr txBox="1"/>
            <p:nvPr/>
          </p:nvSpPr>
          <p:spPr>
            <a:xfrm>
              <a:off x="1979" y="2804"/>
              <a:ext cx="1930" cy="641"/>
            </a:xfrm>
            <a:prstGeom prst="rect">
              <a:avLst/>
            </a:prstGeom>
            <a:noFill/>
            <a:ln w="9525">
              <a:noFill/>
            </a:ln>
          </p:spPr>
          <p:txBody>
            <a:bodyPr wrap="square" anchor="t">
              <a:spAutoFit/>
            </a:bodyPr>
            <a:p>
              <a:pPr lvl="0" indent="0" algn="ctr"/>
              <a:r>
                <a:rPr lang="zh-CN" altLang="en-US" sz="1000" dirty="0">
                  <a:solidFill>
                    <a:srgbClr val="333333"/>
                  </a:solidFill>
                  <a:latin typeface="Arial" panose="020B0604020202020204" pitchFamily="34" charset="0"/>
                  <a:ea typeface="微软雅黑" panose="020B0503020204020204" pitchFamily="34" charset="-122"/>
                  <a:sym typeface="+mn-ea"/>
                </a:rPr>
                <a:t>完成基础原理分析与论证</a:t>
              </a:r>
              <a:endParaRPr lang="zh-CN" altLang="en-US" sz="1000" dirty="0">
                <a:solidFill>
                  <a:srgbClr val="333333"/>
                </a:solidFill>
                <a:latin typeface="Arial" panose="020B0604020202020204" pitchFamily="34" charset="0"/>
                <a:ea typeface="微软雅黑" panose="020B0503020204020204" pitchFamily="34" charset="-122"/>
                <a:sym typeface="+mn-ea"/>
              </a:endParaRPr>
            </a:p>
          </p:txBody>
        </p:sp>
      </p:grpSp>
      <p:grpSp>
        <p:nvGrpSpPr>
          <p:cNvPr id="60" name="组合 59"/>
          <p:cNvGrpSpPr/>
          <p:nvPr/>
        </p:nvGrpSpPr>
        <p:grpSpPr>
          <a:xfrm>
            <a:off x="4733925" y="1132840"/>
            <a:ext cx="1365250" cy="1365250"/>
            <a:chOff x="1867" y="1917"/>
            <a:chExt cx="2150" cy="2150"/>
          </a:xfrm>
        </p:grpSpPr>
        <p:sp>
          <p:nvSpPr>
            <p:cNvPr id="61" name="泪滴形 1"/>
            <p:cNvSpPr/>
            <p:nvPr/>
          </p:nvSpPr>
          <p:spPr>
            <a:xfrm rot="8194362">
              <a:off x="1867" y="1917"/>
              <a:ext cx="2150" cy="2150"/>
            </a:xfrm>
            <a:custGeom>
              <a:avLst/>
              <a:gdLst/>
              <a:ahLst/>
              <a:cxnLst>
                <a:cxn ang="0">
                  <a:pos x="0" y="1116124"/>
                </a:cxn>
                <a:cxn ang="0">
                  <a:pos x="1116124" y="0"/>
                </a:cxn>
                <a:cxn ang="0">
                  <a:pos x="2215809" y="74373"/>
                </a:cxn>
                <a:cxn ang="0">
                  <a:pos x="2232248" y="1116124"/>
                </a:cxn>
                <a:cxn ang="0">
                  <a:pos x="1116124" y="2232248"/>
                </a:cxn>
                <a:cxn ang="0">
                  <a:pos x="0" y="1116124"/>
                </a:cxn>
              </a:cxnLst>
              <a:pathLst>
                <a:path w="2232248" h="2232248">
                  <a:moveTo>
                    <a:pt x="0" y="1116124"/>
                  </a:moveTo>
                  <a:cubicBezTo>
                    <a:pt x="0" y="499706"/>
                    <a:pt x="499706" y="0"/>
                    <a:pt x="1116124" y="0"/>
                  </a:cubicBezTo>
                  <a:lnTo>
                    <a:pt x="2215809" y="74373"/>
                  </a:lnTo>
                  <a:cubicBezTo>
                    <a:pt x="1363299" y="358937"/>
                    <a:pt x="2232248" y="744083"/>
                    <a:pt x="2232248" y="1116124"/>
                  </a:cubicBezTo>
                  <a:cubicBezTo>
                    <a:pt x="2232248" y="1732542"/>
                    <a:pt x="1732542" y="2232248"/>
                    <a:pt x="1116124" y="2232248"/>
                  </a:cubicBezTo>
                  <a:cubicBezTo>
                    <a:pt x="499706" y="2232248"/>
                    <a:pt x="0" y="1732542"/>
                    <a:pt x="0" y="1116124"/>
                  </a:cubicBezTo>
                  <a:close/>
                </a:path>
              </a:pathLst>
            </a:custGeom>
            <a:solidFill>
              <a:schemeClr val="accent2"/>
            </a:solidFill>
            <a:ln w="9525">
              <a:noFill/>
            </a:ln>
          </p:spPr>
          <p:txBody>
            <a:bodyPr/>
            <a:p>
              <a:endParaRPr lang="zh-CN" altLang="en-US"/>
            </a:p>
          </p:txBody>
        </p:sp>
        <p:sp>
          <p:nvSpPr>
            <p:cNvPr id="62" name="椭圆 34"/>
            <p:cNvSpPr/>
            <p:nvPr/>
          </p:nvSpPr>
          <p:spPr>
            <a:xfrm>
              <a:off x="2039" y="2006"/>
              <a:ext cx="1805" cy="1803"/>
            </a:xfrm>
            <a:prstGeom prst="ellipse">
              <a:avLst/>
            </a:prstGeom>
            <a:solidFill>
              <a:srgbClr val="FFFFFF"/>
            </a:solidFill>
            <a:ln w="25400" cap="flat" cmpd="sng">
              <a:solidFill>
                <a:srgbClr val="FFFFFF"/>
              </a:solidFill>
              <a:prstDash val="solid"/>
              <a:round/>
              <a:headEnd type="none" w="med" len="med"/>
              <a:tailEnd type="none" w="med" len="med"/>
            </a:ln>
          </p:spPr>
          <p:txBody>
            <a:bodyPr wrap="square" lIns="0" tIns="288000" rIns="0" bIns="0" anchor="ctr"/>
            <a:p>
              <a:pPr lvl="0" indent="0" algn="ctr">
                <a:lnSpc>
                  <a:spcPct val="110000"/>
                </a:lnSpc>
              </a:pPr>
              <a:endParaRPr lang="en-US" altLang="x-none" sz="1400" dirty="0">
                <a:solidFill>
                  <a:srgbClr val="7F7F7F"/>
                </a:solidFill>
                <a:latin typeface="幼圆" panose="02010509060101010101" pitchFamily="1" charset="-122"/>
                <a:ea typeface="幼圆" panose="02010509060101010101" pitchFamily="1" charset="-122"/>
                <a:sym typeface="Arial" panose="020B0604020202020204" pitchFamily="34" charset="0"/>
              </a:endParaRPr>
            </a:p>
          </p:txBody>
        </p:sp>
        <p:sp>
          <p:nvSpPr>
            <p:cNvPr id="63" name="椭圆 6"/>
            <p:cNvSpPr/>
            <p:nvPr/>
          </p:nvSpPr>
          <p:spPr>
            <a:xfrm>
              <a:off x="2082" y="2006"/>
              <a:ext cx="1720" cy="630"/>
            </a:xfrm>
            <a:custGeom>
              <a:avLst/>
              <a:gdLst>
                <a:gd name="txL" fmla="*/ 0 w 1515812"/>
                <a:gd name="txT" fmla="*/ 0 h 554986"/>
                <a:gd name="txR" fmla="*/ 1515812 w 1515812"/>
                <a:gd name="txB" fmla="*/ 554986 h 554986"/>
              </a:gdLst>
              <a:ahLst/>
              <a:cxnLst>
                <a:cxn ang="0">
                  <a:pos x="0" y="0"/>
                </a:cxn>
              </a:cxnLst>
              <a:rect l="txL" t="txT" r="txR" b="txB"/>
              <a:pathLst>
                <a:path w="1515812" h="554986">
                  <a:moveTo>
                    <a:pt x="757906" y="0"/>
                  </a:moveTo>
                  <a:cubicBezTo>
                    <a:pt x="1113292" y="0"/>
                    <a:pt x="1414211" y="233204"/>
                    <a:pt x="1515812" y="554986"/>
                  </a:cubicBezTo>
                  <a:lnTo>
                    <a:pt x="0" y="554986"/>
                  </a:lnTo>
                  <a:cubicBezTo>
                    <a:pt x="101601" y="233204"/>
                    <a:pt x="402520" y="0"/>
                    <a:pt x="757906" y="0"/>
                  </a:cubicBezTo>
                  <a:close/>
                </a:path>
              </a:pathLst>
            </a:custGeom>
            <a:solidFill>
              <a:schemeClr val="accent1">
                <a:lumMod val="60000"/>
                <a:lumOff val="40000"/>
              </a:schemeClr>
            </a:solidFill>
            <a:ln w="25400" cap="flat" cmpd="sng">
              <a:solidFill>
                <a:srgbClr val="FFFFFF"/>
              </a:solidFill>
              <a:prstDash val="solid"/>
              <a:miter/>
              <a:headEnd type="none" w="med" len="med"/>
              <a:tailEnd type="none" w="med" len="med"/>
            </a:ln>
          </p:spPr>
          <p:txBody>
            <a:bodyPr wrap="square" lIns="0" tIns="0" rIns="0" bIns="0" anchor="ctr"/>
            <a:p>
              <a:pPr lvl="0" indent="0" algn="ctr"/>
              <a:r>
                <a:rPr lang="en-US" altLang="x-none" sz="2400" dirty="0">
                  <a:solidFill>
                    <a:srgbClr val="FFFFFF"/>
                  </a:solidFill>
                  <a:latin typeface="Arial Rounded MT Bold" panose="020F0704030504030204" pitchFamily="2" charset="0"/>
                  <a:ea typeface="微软雅黑" panose="020B0503020204020204" pitchFamily="34" charset="-122"/>
                  <a:sym typeface="Times New Roman" panose="02020603050405020304" pitchFamily="18" charset="0"/>
                </a:rPr>
                <a:t>03</a:t>
              </a:r>
              <a:endParaRPr lang="zh-CN" altLang="en-US" sz="1300" dirty="0">
                <a:latin typeface="Arial" panose="020B0604020202020204" pitchFamily="34" charset="0"/>
                <a:ea typeface="宋体" panose="02010600030101010101" pitchFamily="2" charset="-122"/>
              </a:endParaRPr>
            </a:p>
          </p:txBody>
        </p:sp>
        <p:sp>
          <p:nvSpPr>
            <p:cNvPr id="64" name="文本框 39942"/>
            <p:cNvSpPr txBox="1"/>
            <p:nvPr/>
          </p:nvSpPr>
          <p:spPr>
            <a:xfrm>
              <a:off x="1979" y="2804"/>
              <a:ext cx="1930" cy="401"/>
            </a:xfrm>
            <a:prstGeom prst="rect">
              <a:avLst/>
            </a:prstGeom>
            <a:noFill/>
            <a:ln w="9525">
              <a:noFill/>
            </a:ln>
          </p:spPr>
          <p:txBody>
            <a:bodyPr wrap="square" anchor="t">
              <a:spAutoFit/>
            </a:bodyPr>
            <a:p>
              <a:pPr lvl="0" indent="0" algn="ctr"/>
              <a:r>
                <a:rPr lang="zh-CN" altLang="en-US" sz="1000" dirty="0">
                  <a:solidFill>
                    <a:srgbClr val="333333"/>
                  </a:solidFill>
                  <a:latin typeface="Arial" panose="020B0604020202020204" pitchFamily="34" charset="0"/>
                  <a:ea typeface="微软雅黑" panose="020B0503020204020204" pitchFamily="34" charset="-122"/>
                  <a:sym typeface="+mn-ea"/>
                </a:rPr>
                <a:t>完成初步整体设计</a:t>
              </a:r>
              <a:endParaRPr lang="zh-CN" altLang="en-US" sz="1000" dirty="0">
                <a:solidFill>
                  <a:srgbClr val="333333"/>
                </a:solidFill>
                <a:latin typeface="Arial" panose="020B0604020202020204" pitchFamily="34" charset="0"/>
                <a:ea typeface="微软雅黑" panose="020B0503020204020204" pitchFamily="34" charset="-122"/>
                <a:sym typeface="+mn-ea"/>
              </a:endParaRPr>
            </a:p>
          </p:txBody>
        </p:sp>
      </p:grpSp>
      <p:grpSp>
        <p:nvGrpSpPr>
          <p:cNvPr id="65" name="组合 64"/>
          <p:cNvGrpSpPr/>
          <p:nvPr/>
        </p:nvGrpSpPr>
        <p:grpSpPr>
          <a:xfrm>
            <a:off x="6508115" y="1132840"/>
            <a:ext cx="1365250" cy="1365250"/>
            <a:chOff x="1867" y="1917"/>
            <a:chExt cx="2150" cy="2150"/>
          </a:xfrm>
        </p:grpSpPr>
        <p:sp>
          <p:nvSpPr>
            <p:cNvPr id="66" name="泪滴形 1"/>
            <p:cNvSpPr/>
            <p:nvPr/>
          </p:nvSpPr>
          <p:spPr>
            <a:xfrm rot="8194362">
              <a:off x="1867" y="1917"/>
              <a:ext cx="2150" cy="2150"/>
            </a:xfrm>
            <a:custGeom>
              <a:avLst/>
              <a:gdLst/>
              <a:ahLst/>
              <a:cxnLst>
                <a:cxn ang="0">
                  <a:pos x="0" y="1116124"/>
                </a:cxn>
                <a:cxn ang="0">
                  <a:pos x="1116124" y="0"/>
                </a:cxn>
                <a:cxn ang="0">
                  <a:pos x="2215809" y="74373"/>
                </a:cxn>
                <a:cxn ang="0">
                  <a:pos x="2232248" y="1116124"/>
                </a:cxn>
                <a:cxn ang="0">
                  <a:pos x="1116124" y="2232248"/>
                </a:cxn>
                <a:cxn ang="0">
                  <a:pos x="0" y="1116124"/>
                </a:cxn>
              </a:cxnLst>
              <a:pathLst>
                <a:path w="2232248" h="2232248">
                  <a:moveTo>
                    <a:pt x="0" y="1116124"/>
                  </a:moveTo>
                  <a:cubicBezTo>
                    <a:pt x="0" y="499706"/>
                    <a:pt x="499706" y="0"/>
                    <a:pt x="1116124" y="0"/>
                  </a:cubicBezTo>
                  <a:lnTo>
                    <a:pt x="2215809" y="74373"/>
                  </a:lnTo>
                  <a:cubicBezTo>
                    <a:pt x="1363299" y="358937"/>
                    <a:pt x="2232248" y="744083"/>
                    <a:pt x="2232248" y="1116124"/>
                  </a:cubicBezTo>
                  <a:cubicBezTo>
                    <a:pt x="2232248" y="1732542"/>
                    <a:pt x="1732542" y="2232248"/>
                    <a:pt x="1116124" y="2232248"/>
                  </a:cubicBezTo>
                  <a:cubicBezTo>
                    <a:pt x="499706" y="2232248"/>
                    <a:pt x="0" y="1732542"/>
                    <a:pt x="0" y="1116124"/>
                  </a:cubicBezTo>
                  <a:close/>
                </a:path>
              </a:pathLst>
            </a:custGeom>
            <a:solidFill>
              <a:schemeClr val="accent2"/>
            </a:solidFill>
            <a:ln w="9525">
              <a:noFill/>
            </a:ln>
          </p:spPr>
          <p:txBody>
            <a:bodyPr/>
            <a:p>
              <a:endParaRPr lang="zh-CN" altLang="en-US"/>
            </a:p>
          </p:txBody>
        </p:sp>
        <p:sp>
          <p:nvSpPr>
            <p:cNvPr id="67" name="椭圆 34"/>
            <p:cNvSpPr/>
            <p:nvPr/>
          </p:nvSpPr>
          <p:spPr>
            <a:xfrm>
              <a:off x="2039" y="2006"/>
              <a:ext cx="1805" cy="1803"/>
            </a:xfrm>
            <a:prstGeom prst="ellipse">
              <a:avLst/>
            </a:prstGeom>
            <a:solidFill>
              <a:srgbClr val="FFFFFF"/>
            </a:solidFill>
            <a:ln w="25400" cap="flat" cmpd="sng">
              <a:solidFill>
                <a:srgbClr val="FFFFFF"/>
              </a:solidFill>
              <a:prstDash val="solid"/>
              <a:round/>
              <a:headEnd type="none" w="med" len="med"/>
              <a:tailEnd type="none" w="med" len="med"/>
            </a:ln>
          </p:spPr>
          <p:txBody>
            <a:bodyPr wrap="square" lIns="0" tIns="288000" rIns="0" bIns="0" anchor="ctr"/>
            <a:p>
              <a:pPr lvl="0" indent="0" algn="ctr">
                <a:lnSpc>
                  <a:spcPct val="110000"/>
                </a:lnSpc>
              </a:pPr>
              <a:endParaRPr lang="en-US" altLang="x-none" sz="1400" dirty="0">
                <a:solidFill>
                  <a:srgbClr val="7F7F7F"/>
                </a:solidFill>
                <a:latin typeface="幼圆" panose="02010509060101010101" pitchFamily="1" charset="-122"/>
                <a:ea typeface="幼圆" panose="02010509060101010101" pitchFamily="1" charset="-122"/>
                <a:sym typeface="Arial" panose="020B0604020202020204" pitchFamily="34" charset="0"/>
              </a:endParaRPr>
            </a:p>
          </p:txBody>
        </p:sp>
        <p:sp>
          <p:nvSpPr>
            <p:cNvPr id="68" name="椭圆 6"/>
            <p:cNvSpPr/>
            <p:nvPr/>
          </p:nvSpPr>
          <p:spPr>
            <a:xfrm>
              <a:off x="2082" y="2006"/>
              <a:ext cx="1720" cy="630"/>
            </a:xfrm>
            <a:custGeom>
              <a:avLst/>
              <a:gdLst>
                <a:gd name="txL" fmla="*/ 0 w 1515812"/>
                <a:gd name="txT" fmla="*/ 0 h 554986"/>
                <a:gd name="txR" fmla="*/ 1515812 w 1515812"/>
                <a:gd name="txB" fmla="*/ 554986 h 554986"/>
              </a:gdLst>
              <a:ahLst/>
              <a:cxnLst>
                <a:cxn ang="0">
                  <a:pos x="0" y="0"/>
                </a:cxn>
              </a:cxnLst>
              <a:rect l="txL" t="txT" r="txR" b="txB"/>
              <a:pathLst>
                <a:path w="1515812" h="554986">
                  <a:moveTo>
                    <a:pt x="757906" y="0"/>
                  </a:moveTo>
                  <a:cubicBezTo>
                    <a:pt x="1113292" y="0"/>
                    <a:pt x="1414211" y="233204"/>
                    <a:pt x="1515812" y="554986"/>
                  </a:cubicBezTo>
                  <a:lnTo>
                    <a:pt x="0" y="554986"/>
                  </a:lnTo>
                  <a:cubicBezTo>
                    <a:pt x="101601" y="233204"/>
                    <a:pt x="402520" y="0"/>
                    <a:pt x="757906" y="0"/>
                  </a:cubicBezTo>
                  <a:close/>
                </a:path>
              </a:pathLst>
            </a:custGeom>
            <a:solidFill>
              <a:schemeClr val="accent1">
                <a:lumMod val="60000"/>
                <a:lumOff val="40000"/>
              </a:schemeClr>
            </a:solidFill>
            <a:ln w="25400" cap="flat" cmpd="sng">
              <a:solidFill>
                <a:srgbClr val="FFFFFF"/>
              </a:solidFill>
              <a:prstDash val="solid"/>
              <a:miter/>
              <a:headEnd type="none" w="med" len="med"/>
              <a:tailEnd type="none" w="med" len="med"/>
            </a:ln>
          </p:spPr>
          <p:txBody>
            <a:bodyPr wrap="square" lIns="0" tIns="0" rIns="0" bIns="0" anchor="ctr"/>
            <a:p>
              <a:pPr lvl="0" indent="0" algn="ctr"/>
              <a:r>
                <a:rPr lang="en-US" altLang="x-none" sz="2400" dirty="0">
                  <a:solidFill>
                    <a:srgbClr val="FFFFFF"/>
                  </a:solidFill>
                  <a:latin typeface="Arial Rounded MT Bold" panose="020F0704030504030204" pitchFamily="2" charset="0"/>
                  <a:ea typeface="微软雅黑" panose="020B0503020204020204" pitchFamily="34" charset="-122"/>
                  <a:sym typeface="Times New Roman" panose="02020603050405020304" pitchFamily="18" charset="0"/>
                </a:rPr>
                <a:t>04</a:t>
              </a:r>
              <a:endParaRPr lang="zh-CN" altLang="en-US" sz="1300" dirty="0">
                <a:latin typeface="Arial" panose="020B0604020202020204" pitchFamily="34" charset="0"/>
                <a:ea typeface="宋体" panose="02010600030101010101" pitchFamily="2" charset="-122"/>
              </a:endParaRPr>
            </a:p>
          </p:txBody>
        </p:sp>
        <p:sp>
          <p:nvSpPr>
            <p:cNvPr id="69" name="文本框 39942"/>
            <p:cNvSpPr txBox="1"/>
            <p:nvPr/>
          </p:nvSpPr>
          <p:spPr>
            <a:xfrm>
              <a:off x="1979" y="2691"/>
              <a:ext cx="1930" cy="881"/>
            </a:xfrm>
            <a:prstGeom prst="rect">
              <a:avLst/>
            </a:prstGeom>
            <a:noFill/>
            <a:ln w="9525">
              <a:noFill/>
            </a:ln>
          </p:spPr>
          <p:txBody>
            <a:bodyPr wrap="square" anchor="t">
              <a:spAutoFit/>
            </a:bodyPr>
            <a:p>
              <a:pPr lvl="0" indent="0" algn="ctr"/>
              <a:r>
                <a:rPr lang="zh-CN" altLang="en-US" sz="1000" dirty="0">
                  <a:solidFill>
                    <a:srgbClr val="333333"/>
                  </a:solidFill>
                  <a:latin typeface="微软雅黑" panose="020B0503020204020204" pitchFamily="34" charset="-122"/>
                  <a:ea typeface="微软雅黑" panose="020B0503020204020204" pitchFamily="34" charset="-122"/>
                  <a:sym typeface="+mn-ea"/>
                </a:rPr>
                <a:t>完成代码、初步实现原理验证及部分基础功能</a:t>
              </a:r>
              <a:endParaRPr lang="zh-CN" altLang="en-US" sz="1000" dirty="0">
                <a:solidFill>
                  <a:srgbClr val="333333"/>
                </a:solidFill>
                <a:latin typeface="微软雅黑" panose="020B0503020204020204" pitchFamily="34" charset="-122"/>
                <a:ea typeface="微软雅黑" panose="020B0503020204020204" pitchFamily="34"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2529"/>
                                        </p:tgtEl>
                                        <p:attrNameLst>
                                          <p:attrName>style.visibility</p:attrName>
                                        </p:attrNameLst>
                                      </p:cBhvr>
                                      <p:to>
                                        <p:strVal val="visible"/>
                                      </p:to>
                                    </p:set>
                                    <p:animEffect transition="in" filter="blinds(horizontal)">
                                      <p:cBhvr>
                                        <p:cTn id="7" dur="500"/>
                                        <p:tgtEl>
                                          <p:spTgt spid="22529"/>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2547"/>
                                        </p:tgtEl>
                                        <p:attrNameLst>
                                          <p:attrName>style.visibility</p:attrName>
                                        </p:attrNameLst>
                                      </p:cBhvr>
                                      <p:to>
                                        <p:strVal val="visible"/>
                                      </p:to>
                                    </p:set>
                                    <p:anim calcmode="lin" valueType="num">
                                      <p:cBhvr additive="base">
                                        <p:cTn id="11" dur="500" fill="hold"/>
                                        <p:tgtEl>
                                          <p:spTgt spid="22547"/>
                                        </p:tgtEl>
                                        <p:attrNameLst>
                                          <p:attrName>ppt_x</p:attrName>
                                        </p:attrNameLst>
                                      </p:cBhvr>
                                      <p:tavLst>
                                        <p:tav tm="0">
                                          <p:val>
                                            <p:strVal val="0-#ppt_w/2"/>
                                          </p:val>
                                        </p:tav>
                                        <p:tav tm="100000">
                                          <p:val>
                                            <p:strVal val="#ppt_x"/>
                                          </p:val>
                                        </p:tav>
                                      </p:tavLst>
                                    </p:anim>
                                    <p:anim calcmode="lin" valueType="num">
                                      <p:cBhvr additive="base">
                                        <p:cTn id="12" dur="500" fill="hold"/>
                                        <p:tgtEl>
                                          <p:spTgt spid="2254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wipe(up)">
                                      <p:cBhvr>
                                        <p:cTn id="16" dur="1000"/>
                                        <p:tgtEl>
                                          <p:spTgt spid="53"/>
                                        </p:tgtEl>
                                      </p:cBhvr>
                                    </p:animEffect>
                                  </p:childTnLst>
                                </p:cTn>
                              </p:par>
                            </p:childTnLst>
                          </p:cTn>
                        </p:par>
                        <p:par>
                          <p:cTn id="17" fill="hold">
                            <p:stCondLst>
                              <p:cond delay="2000"/>
                            </p:stCondLst>
                            <p:childTnLst>
                              <p:par>
                                <p:cTn id="18" presetID="22" presetClass="entr" presetSubtype="1" fill="hold"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up)">
                                      <p:cBhvr>
                                        <p:cTn id="20" dur="1000"/>
                                        <p:tgtEl>
                                          <p:spTgt spid="55"/>
                                        </p:tgtEl>
                                      </p:cBhvr>
                                    </p:animEffect>
                                  </p:childTnLst>
                                </p:cTn>
                              </p:par>
                            </p:childTnLst>
                          </p:cTn>
                        </p:par>
                        <p:par>
                          <p:cTn id="21" fill="hold">
                            <p:stCondLst>
                              <p:cond delay="3000"/>
                            </p:stCondLst>
                            <p:childTnLst>
                              <p:par>
                                <p:cTn id="22" presetID="22" presetClass="entr" presetSubtype="1" fill="hold" nodeType="after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wipe(up)">
                                      <p:cBhvr>
                                        <p:cTn id="24" dur="1000"/>
                                        <p:tgtEl>
                                          <p:spTgt spid="60"/>
                                        </p:tgtEl>
                                      </p:cBhvr>
                                    </p:animEffect>
                                  </p:childTnLst>
                                </p:cTn>
                              </p:par>
                            </p:childTnLst>
                          </p:cTn>
                        </p:par>
                        <p:par>
                          <p:cTn id="25" fill="hold">
                            <p:stCondLst>
                              <p:cond delay="4000"/>
                            </p:stCondLst>
                            <p:childTnLst>
                              <p:par>
                                <p:cTn id="26" presetID="22" presetClass="entr" presetSubtype="1" fill="hold" nodeType="afterEffect">
                                  <p:stCondLst>
                                    <p:cond delay="0"/>
                                  </p:stCondLst>
                                  <p:childTnLst>
                                    <p:set>
                                      <p:cBhvr>
                                        <p:cTn id="27" dur="1" fill="hold">
                                          <p:stCondLst>
                                            <p:cond delay="0"/>
                                          </p:stCondLst>
                                        </p:cTn>
                                        <p:tgtEl>
                                          <p:spTgt spid="65"/>
                                        </p:tgtEl>
                                        <p:attrNameLst>
                                          <p:attrName>style.visibility</p:attrName>
                                        </p:attrNameLst>
                                      </p:cBhvr>
                                      <p:to>
                                        <p:strVal val="visible"/>
                                      </p:to>
                                    </p:set>
                                    <p:animEffect transition="in" filter="wipe(up)">
                                      <p:cBhvr>
                                        <p:cTn id="28" dur="1000"/>
                                        <p:tgtEl>
                                          <p:spTgt spid="65"/>
                                        </p:tgtEl>
                                      </p:cBhvr>
                                    </p:animEffect>
                                  </p:childTnLst>
                                </p:cTn>
                              </p:par>
                            </p:childTnLst>
                          </p:cTn>
                        </p:par>
                        <p:par>
                          <p:cTn id="29" fill="hold">
                            <p:stCondLst>
                              <p:cond delay="5000"/>
                            </p:stCondLst>
                            <p:childTnLst>
                              <p:par>
                                <p:cTn id="30" presetID="4" presetClass="entr" presetSubtype="16" fill="hold" grpId="0" nodeType="afterEffect">
                                  <p:stCondLst>
                                    <p:cond delay="0"/>
                                  </p:stCondLst>
                                  <p:childTnLst>
                                    <p:set>
                                      <p:cBhvr>
                                        <p:cTn id="31" dur="1" fill="hold">
                                          <p:stCondLst>
                                            <p:cond delay="0"/>
                                          </p:stCondLst>
                                        </p:cTn>
                                        <p:tgtEl>
                                          <p:spTgt spid="39939"/>
                                        </p:tgtEl>
                                        <p:attrNameLst>
                                          <p:attrName>style.visibility</p:attrName>
                                        </p:attrNameLst>
                                      </p:cBhvr>
                                      <p:to>
                                        <p:strVal val="visible"/>
                                      </p:to>
                                    </p:set>
                                    <p:animEffect transition="in" filter="box(in)">
                                      <p:cBhvr>
                                        <p:cTn id="32" dur="1000"/>
                                        <p:tgtEl>
                                          <p:spTgt spid="399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47" grpId="0" animBg="1"/>
      <p:bldP spid="39939" grpId="0"/>
      <p:bldP spid="2252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Box 18"/>
          <p:cNvSpPr txBox="1">
            <a:spLocks noChangeArrowheads="1"/>
          </p:cNvSpPr>
          <p:nvPr/>
        </p:nvSpPr>
        <p:spPr bwMode="gray">
          <a:xfrm>
            <a:off x="511810" y="63500"/>
            <a:ext cx="4447540"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sz="2000" dirty="0" smtClean="0">
                <a:solidFill>
                  <a:schemeClr val="bg1"/>
                </a:solidFill>
                <a:latin typeface="微软雅黑" panose="020B0503020204020204" pitchFamily="34" charset="-122"/>
                <a:ea typeface="微软雅黑" panose="020B0503020204020204" pitchFamily="34" charset="-122"/>
              </a:rPr>
              <a:t>发展规划</a:t>
            </a:r>
            <a:r>
              <a:rPr lang="en-US" altLang="zh-CN" sz="2000" dirty="0" smtClean="0">
                <a:solidFill>
                  <a:schemeClr val="bg1"/>
                </a:solidFill>
                <a:latin typeface="微软雅黑" panose="020B0503020204020204" pitchFamily="34" charset="-122"/>
                <a:ea typeface="微软雅黑" panose="020B0503020204020204" pitchFamily="34" charset="-122"/>
              </a:rPr>
              <a:t>/03</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开发计划</a:t>
            </a:r>
            <a:endParaRPr lang="zh-CN" altLang="en-US" sz="2000" dirty="0" smtClean="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grpSp>
        <p:nvGrpSpPr>
          <p:cNvPr id="24" name="组合 23"/>
          <p:cNvGrpSpPr/>
          <p:nvPr/>
        </p:nvGrpSpPr>
        <p:grpSpPr>
          <a:xfrm>
            <a:off x="812800" y="845820"/>
            <a:ext cx="6292215" cy="1087120"/>
            <a:chOff x="1280" y="1106"/>
            <a:chExt cx="9909" cy="1712"/>
          </a:xfrm>
        </p:grpSpPr>
        <p:grpSp>
          <p:nvGrpSpPr>
            <p:cNvPr id="57" name="组合 56"/>
            <p:cNvGrpSpPr/>
            <p:nvPr/>
          </p:nvGrpSpPr>
          <p:grpSpPr>
            <a:xfrm>
              <a:off x="1280" y="1400"/>
              <a:ext cx="1296" cy="558"/>
              <a:chOff x="6225354" y="2411080"/>
              <a:chExt cx="1096990" cy="472793"/>
            </a:xfrm>
          </p:grpSpPr>
          <p:grpSp>
            <p:nvGrpSpPr>
              <p:cNvPr id="58" name="组合 57"/>
              <p:cNvGrpSpPr/>
              <p:nvPr/>
            </p:nvGrpSpPr>
            <p:grpSpPr>
              <a:xfrm>
                <a:off x="6225354" y="2411080"/>
                <a:ext cx="1096990" cy="472793"/>
                <a:chOff x="2207939" y="2018653"/>
                <a:chExt cx="6978844" cy="1220496"/>
              </a:xfrm>
            </p:grpSpPr>
            <p:sp>
              <p:nvSpPr>
                <p:cNvPr id="60" name="圆角矩形 59"/>
                <p:cNvSpPr/>
                <p:nvPr/>
              </p:nvSpPr>
              <p:spPr>
                <a:xfrm>
                  <a:off x="2207939" y="2018653"/>
                  <a:ext cx="6978844" cy="1220496"/>
                </a:xfrm>
                <a:prstGeom prst="roundRect">
                  <a:avLst>
                    <a:gd name="adj" fmla="val 50000"/>
                  </a:avLst>
                </a:prstGeom>
                <a:solidFill>
                  <a:schemeClr val="accent1"/>
                </a:solidFill>
                <a:ln w="31750">
                  <a:gradFill flip="none" rotWithShape="1">
                    <a:gsLst>
                      <a:gs pos="0">
                        <a:srgbClr val="CDCDCD"/>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solidFill>
                      <a:srgbClr val="FFFFFF"/>
                    </a:solidFill>
                    <a:latin typeface="+mj-ea"/>
                    <a:ea typeface="+mj-ea"/>
                  </a:endParaRPr>
                </a:p>
              </p:txBody>
            </p:sp>
            <p:sp>
              <p:nvSpPr>
                <p:cNvPr id="61" name="圆角矩形 60"/>
                <p:cNvSpPr/>
                <p:nvPr/>
              </p:nvSpPr>
              <p:spPr>
                <a:xfrm>
                  <a:off x="2252045" y="2038293"/>
                  <a:ext cx="2901718" cy="1151411"/>
                </a:xfrm>
                <a:prstGeom prst="roundRect">
                  <a:avLst>
                    <a:gd name="adj" fmla="val 50000"/>
                  </a:avLst>
                </a:prstGeom>
                <a:solidFill>
                  <a:schemeClr val="bg1">
                    <a:lumMod val="95000"/>
                  </a:schemeClr>
                </a:solidFill>
                <a:ln w="50800">
                  <a:noFill/>
                </a:ln>
                <a:effectLst>
                  <a:outerShdw blurRad="50800" dist="12700" dir="2700000" algn="tl" rotWithShape="0">
                    <a:schemeClr val="tx1">
                      <a:lumMod val="65000"/>
                      <a:lumOff val="35000"/>
                      <a:alpha val="60000"/>
                    </a:schemeClr>
                  </a:outerShdw>
                </a:effectLst>
                <a:scene3d>
                  <a:camera prst="orthographicFront"/>
                  <a:lightRig rig="threePt" dir="t"/>
                </a:scene3d>
                <a:sp3d prstMaterial="softEdge">
                  <a:bevelT w="571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defRPr/>
                  </a:pPr>
                  <a:endParaRPr lang="zh-CN" altLang="en-US">
                    <a:solidFill>
                      <a:srgbClr val="FFFFFF"/>
                    </a:solidFill>
                    <a:latin typeface="+mj-ea"/>
                    <a:ea typeface="+mj-ea"/>
                  </a:endParaRPr>
                </a:p>
              </p:txBody>
            </p:sp>
          </p:grpSp>
          <p:sp>
            <p:nvSpPr>
              <p:cNvPr id="59" name="矩形 58"/>
              <p:cNvSpPr/>
              <p:nvPr/>
            </p:nvSpPr>
            <p:spPr>
              <a:xfrm>
                <a:off x="6729715" y="2447877"/>
                <a:ext cx="571096" cy="430886"/>
              </a:xfrm>
              <a:prstGeom prst="rect">
                <a:avLst/>
              </a:prstGeom>
            </p:spPr>
            <p:txBody>
              <a:bodyPr wrap="none">
                <a:spAutoFit/>
              </a:bodyPr>
              <a:p>
                <a:pPr algn="ctr"/>
                <a:r>
                  <a:rPr lang="en-US" altLang="zh-CN" sz="1500" spc="75" dirty="0">
                    <a:solidFill>
                      <a:schemeClr val="bg1"/>
                    </a:solidFill>
                    <a:latin typeface="+mj-ea"/>
                    <a:ea typeface="+mj-ea"/>
                  </a:rPr>
                  <a:t>01</a:t>
                </a:r>
                <a:endParaRPr lang="zh-CN" altLang="en-US" sz="1500" dirty="0">
                  <a:solidFill>
                    <a:schemeClr val="bg1"/>
                  </a:solidFill>
                  <a:latin typeface="+mj-ea"/>
                  <a:ea typeface="+mj-ea"/>
                </a:endParaRPr>
              </a:p>
            </p:txBody>
          </p:sp>
        </p:grpSp>
        <p:grpSp>
          <p:nvGrpSpPr>
            <p:cNvPr id="62" name="组合 61"/>
            <p:cNvGrpSpPr/>
            <p:nvPr/>
          </p:nvGrpSpPr>
          <p:grpSpPr>
            <a:xfrm>
              <a:off x="2728" y="1106"/>
              <a:ext cx="8461" cy="1712"/>
              <a:chOff x="2744012" y="4334236"/>
              <a:chExt cx="3019672" cy="1450399"/>
            </a:xfrm>
          </p:grpSpPr>
          <p:sp>
            <p:nvSpPr>
              <p:cNvPr id="63" name="文本框 62"/>
              <p:cNvSpPr txBox="1"/>
              <p:nvPr/>
            </p:nvSpPr>
            <p:spPr bwMode="auto">
              <a:xfrm>
                <a:off x="2744012" y="4747667"/>
                <a:ext cx="3019672" cy="1036968"/>
              </a:xfrm>
              <a:prstGeom prst="rect">
                <a:avLst/>
              </a:prstGeom>
              <a:noFill/>
            </p:spPr>
            <p:txBody>
              <a:bodyPr wrap="square">
                <a:spAutoFit/>
              </a:bodyPr>
              <a:p>
                <a:pPr marL="171450" indent="-171450">
                  <a:lnSpc>
                    <a:spcPct val="125000"/>
                  </a:lnSpc>
                  <a:buFont typeface="Wingdings" panose="05000000000000000000" charset="0"/>
                  <a:buChar char="ü"/>
                </a:pPr>
                <a:r>
                  <a:rPr lang="zh-CN" altLang="en-US" sz="1200" b="1" dirty="0">
                    <a:solidFill>
                      <a:schemeClr val="tx1">
                        <a:lumMod val="50000"/>
                        <a:lumOff val="50000"/>
                      </a:schemeClr>
                    </a:solidFill>
                    <a:latin typeface="微软雅黑" panose="020B0503020204020204" pitchFamily="34" charset="-122"/>
                    <a:ea typeface="微软雅黑" panose="020B0503020204020204" pitchFamily="34" charset="-122"/>
                    <a:sym typeface="宋体" panose="02010600030101010101" pitchFamily="2" charset="-122"/>
                  </a:rPr>
                  <a:t>实现理解简单的知识并记忆；实现简单问答；理解上下文和话题；理解指代词缩略语等；实现整理知识；简单动作的处理；建立初步情感情绪处理。</a:t>
                </a:r>
                <a:endParaRPr lang="zh-CN" altLang="en-US" sz="1200" b="1" dirty="0">
                  <a:solidFill>
                    <a:schemeClr val="tx1">
                      <a:lumMod val="50000"/>
                      <a:lumOff val="50000"/>
                    </a:schemeClr>
                  </a:solidFill>
                  <a:latin typeface="微软雅黑" panose="020B0503020204020204" pitchFamily="34" charset="-122"/>
                  <a:ea typeface="微软雅黑" panose="020B0503020204020204" pitchFamily="34" charset="-122"/>
                  <a:sym typeface="宋体" panose="02010600030101010101" pitchFamily="2" charset="-122"/>
                </a:endParaRPr>
              </a:p>
              <a:p>
                <a:pPr marL="171450" indent="-171450">
                  <a:lnSpc>
                    <a:spcPct val="125000"/>
                  </a:lnSpc>
                  <a:buFont typeface="Wingdings" panose="05000000000000000000" charset="0"/>
                  <a:buChar char="ü"/>
                </a:pPr>
                <a:r>
                  <a:rPr lang="zh-CN" altLang="en-US" sz="1200" b="1" dirty="0">
                    <a:solidFill>
                      <a:srgbClr val="C00000"/>
                    </a:solidFill>
                    <a:latin typeface="微软雅黑" panose="020B0503020204020204" pitchFamily="34" charset="-122"/>
                    <a:ea typeface="微软雅黑" panose="020B0503020204020204" pitchFamily="34" charset="-122"/>
                    <a:cs typeface="Lato Light" charset="0"/>
                    <a:sym typeface="宋体" panose="02010600030101010101" pitchFamily="2" charset="-122"/>
                  </a:rPr>
                  <a:t>建立常识知识库</a:t>
                </a:r>
                <a:endParaRPr lang="zh-CN" altLang="en-US" sz="1200" b="1" dirty="0">
                  <a:solidFill>
                    <a:srgbClr val="C00000"/>
                  </a:solidFill>
                  <a:latin typeface="微软雅黑" panose="020B0503020204020204" pitchFamily="34" charset="-122"/>
                  <a:ea typeface="微软雅黑" panose="020B0503020204020204" pitchFamily="34" charset="-122"/>
                  <a:cs typeface="Lato Light" charset="0"/>
                  <a:sym typeface="宋体" panose="02010600030101010101" pitchFamily="2" charset="-122"/>
                </a:endParaRPr>
              </a:p>
            </p:txBody>
          </p:sp>
          <p:sp>
            <p:nvSpPr>
              <p:cNvPr id="64" name="文本框 63"/>
              <p:cNvSpPr txBox="1"/>
              <p:nvPr/>
            </p:nvSpPr>
            <p:spPr bwMode="auto">
              <a:xfrm>
                <a:off x="2744012" y="4334236"/>
                <a:ext cx="2349784" cy="470194"/>
              </a:xfrm>
              <a:prstGeom prst="rect">
                <a:avLst/>
              </a:prstGeom>
              <a:noFill/>
            </p:spPr>
            <p:txBody>
              <a:bodyPr wrap="square">
                <a:spAutoFit/>
              </a:bodyPr>
              <a:p>
                <a:pPr>
                  <a:defRPr/>
                </a:pPr>
                <a:r>
                  <a:rPr lang="en-US" altLang="zh-CN" sz="1600" b="1" spc="75" dirty="0">
                    <a:solidFill>
                      <a:schemeClr val="tx1">
                        <a:lumMod val="65000"/>
                        <a:lumOff val="35000"/>
                      </a:schemeClr>
                    </a:solidFill>
                    <a:latin typeface="+mj-ea"/>
                    <a:ea typeface="+mj-ea"/>
                  </a:rPr>
                  <a:t>8-12</a:t>
                </a:r>
                <a:r>
                  <a:rPr lang="zh-CN" altLang="en-US" sz="1600" b="1" spc="75" dirty="0">
                    <a:solidFill>
                      <a:schemeClr val="tx1">
                        <a:lumMod val="65000"/>
                        <a:lumOff val="35000"/>
                      </a:schemeClr>
                    </a:solidFill>
                    <a:latin typeface="+mj-ea"/>
                    <a:ea typeface="+mj-ea"/>
                  </a:rPr>
                  <a:t>个月  | 完成1.0版本建设</a:t>
                </a:r>
                <a:endParaRPr lang="zh-CN" altLang="en-US" sz="1600" b="1" spc="75" dirty="0">
                  <a:solidFill>
                    <a:schemeClr val="tx1">
                      <a:lumMod val="65000"/>
                      <a:lumOff val="35000"/>
                    </a:schemeClr>
                  </a:solidFill>
                  <a:latin typeface="+mj-ea"/>
                  <a:ea typeface="+mj-ea"/>
                </a:endParaRPr>
              </a:p>
            </p:txBody>
          </p:sp>
        </p:grpSp>
        <p:cxnSp>
          <p:nvCxnSpPr>
            <p:cNvPr id="65" name="直接连接符 64"/>
            <p:cNvCxnSpPr/>
            <p:nvPr/>
          </p:nvCxnSpPr>
          <p:spPr>
            <a:xfrm>
              <a:off x="2713" y="1393"/>
              <a:ext cx="0" cy="773"/>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822960" y="2011680"/>
            <a:ext cx="6292215" cy="1544319"/>
            <a:chOff x="1280" y="1106"/>
            <a:chExt cx="9909" cy="2432"/>
          </a:xfrm>
        </p:grpSpPr>
        <p:grpSp>
          <p:nvGrpSpPr>
            <p:cNvPr id="26" name="组合 25"/>
            <p:cNvGrpSpPr/>
            <p:nvPr/>
          </p:nvGrpSpPr>
          <p:grpSpPr>
            <a:xfrm>
              <a:off x="1280" y="1400"/>
              <a:ext cx="1296" cy="572"/>
              <a:chOff x="6225354" y="2411080"/>
              <a:chExt cx="1096990" cy="485018"/>
            </a:xfrm>
          </p:grpSpPr>
          <p:grpSp>
            <p:nvGrpSpPr>
              <p:cNvPr id="27" name="组合 26"/>
              <p:cNvGrpSpPr/>
              <p:nvPr/>
            </p:nvGrpSpPr>
            <p:grpSpPr>
              <a:xfrm>
                <a:off x="6225354" y="2411080"/>
                <a:ext cx="1096990" cy="472793"/>
                <a:chOff x="2207939" y="2018653"/>
                <a:chExt cx="6978844" cy="1220496"/>
              </a:xfrm>
            </p:grpSpPr>
            <p:sp>
              <p:nvSpPr>
                <p:cNvPr id="28" name="圆角矩形 27"/>
                <p:cNvSpPr/>
                <p:nvPr/>
              </p:nvSpPr>
              <p:spPr>
                <a:xfrm>
                  <a:off x="2207939" y="2018653"/>
                  <a:ext cx="6978844" cy="1220496"/>
                </a:xfrm>
                <a:prstGeom prst="roundRect">
                  <a:avLst>
                    <a:gd name="adj" fmla="val 50000"/>
                  </a:avLst>
                </a:prstGeom>
                <a:solidFill>
                  <a:schemeClr val="accent1"/>
                </a:solidFill>
                <a:ln w="31750">
                  <a:gradFill flip="none" rotWithShape="1">
                    <a:gsLst>
                      <a:gs pos="0">
                        <a:srgbClr val="CDCDCD"/>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solidFill>
                      <a:srgbClr val="FFFFFF"/>
                    </a:solidFill>
                    <a:latin typeface="+mj-ea"/>
                    <a:ea typeface="+mj-ea"/>
                  </a:endParaRPr>
                </a:p>
              </p:txBody>
            </p:sp>
            <p:sp>
              <p:nvSpPr>
                <p:cNvPr id="29" name="圆角矩形 28"/>
                <p:cNvSpPr/>
                <p:nvPr/>
              </p:nvSpPr>
              <p:spPr>
                <a:xfrm>
                  <a:off x="2252045" y="2038293"/>
                  <a:ext cx="2901718" cy="1151411"/>
                </a:xfrm>
                <a:prstGeom prst="roundRect">
                  <a:avLst>
                    <a:gd name="adj" fmla="val 50000"/>
                  </a:avLst>
                </a:prstGeom>
                <a:solidFill>
                  <a:schemeClr val="bg1">
                    <a:lumMod val="95000"/>
                  </a:schemeClr>
                </a:solidFill>
                <a:ln w="50800">
                  <a:noFill/>
                </a:ln>
                <a:effectLst>
                  <a:outerShdw blurRad="50800" dist="12700" dir="2700000" algn="tl" rotWithShape="0">
                    <a:schemeClr val="tx1">
                      <a:lumMod val="65000"/>
                      <a:lumOff val="35000"/>
                      <a:alpha val="60000"/>
                    </a:schemeClr>
                  </a:outerShdw>
                </a:effectLst>
                <a:scene3d>
                  <a:camera prst="orthographicFront"/>
                  <a:lightRig rig="threePt" dir="t"/>
                </a:scene3d>
                <a:sp3d prstMaterial="softEdge">
                  <a:bevelT w="571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defRPr/>
                  </a:pPr>
                  <a:endParaRPr lang="zh-CN" altLang="en-US">
                    <a:solidFill>
                      <a:srgbClr val="FFFFFF"/>
                    </a:solidFill>
                    <a:latin typeface="+mj-ea"/>
                    <a:ea typeface="+mj-ea"/>
                  </a:endParaRPr>
                </a:p>
              </p:txBody>
            </p:sp>
          </p:grpSp>
          <p:sp>
            <p:nvSpPr>
              <p:cNvPr id="30" name="矩形 29"/>
              <p:cNvSpPr/>
              <p:nvPr/>
            </p:nvSpPr>
            <p:spPr>
              <a:xfrm>
                <a:off x="6731705" y="2447877"/>
                <a:ext cx="567117" cy="448221"/>
              </a:xfrm>
              <a:prstGeom prst="rect">
                <a:avLst/>
              </a:prstGeom>
            </p:spPr>
            <p:txBody>
              <a:bodyPr wrap="none">
                <a:spAutoFit/>
              </a:bodyPr>
              <a:p>
                <a:pPr algn="ctr"/>
                <a:r>
                  <a:rPr lang="en-US" altLang="zh-CN" sz="1500" spc="75" dirty="0">
                    <a:solidFill>
                      <a:schemeClr val="bg1"/>
                    </a:solidFill>
                    <a:latin typeface="+mj-ea"/>
                    <a:ea typeface="+mj-ea"/>
                  </a:rPr>
                  <a:t>02</a:t>
                </a:r>
                <a:endParaRPr lang="zh-CN" altLang="en-US" sz="1500" dirty="0">
                  <a:solidFill>
                    <a:schemeClr val="bg1"/>
                  </a:solidFill>
                  <a:latin typeface="+mj-ea"/>
                  <a:ea typeface="+mj-ea"/>
                </a:endParaRPr>
              </a:p>
            </p:txBody>
          </p:sp>
        </p:grpSp>
        <p:grpSp>
          <p:nvGrpSpPr>
            <p:cNvPr id="31" name="组合 30"/>
            <p:cNvGrpSpPr/>
            <p:nvPr/>
          </p:nvGrpSpPr>
          <p:grpSpPr>
            <a:xfrm>
              <a:off x="2728" y="1106"/>
              <a:ext cx="8461" cy="2432"/>
              <a:chOff x="2744012" y="4334236"/>
              <a:chExt cx="3019672" cy="2060379"/>
            </a:xfrm>
          </p:grpSpPr>
          <p:sp>
            <p:nvSpPr>
              <p:cNvPr id="32" name="文本框 31"/>
              <p:cNvSpPr txBox="1"/>
              <p:nvPr/>
            </p:nvSpPr>
            <p:spPr bwMode="auto">
              <a:xfrm>
                <a:off x="2744012" y="4747667"/>
                <a:ext cx="3019672" cy="1646948"/>
              </a:xfrm>
              <a:prstGeom prst="rect">
                <a:avLst/>
              </a:prstGeom>
              <a:noFill/>
            </p:spPr>
            <p:txBody>
              <a:bodyPr wrap="square">
                <a:spAutoFit/>
              </a:bodyPr>
              <a:p>
                <a:pPr marL="171450" indent="-171450">
                  <a:lnSpc>
                    <a:spcPct val="125000"/>
                  </a:lnSpc>
                  <a:buFont typeface="Wingdings" panose="05000000000000000000" charset="0"/>
                  <a:buChar char="ü"/>
                </a:pPr>
                <a:r>
                  <a:rPr lang="zh-CN" altLang="en-US" sz="1200" b="1" dirty="0">
                    <a:solidFill>
                      <a:schemeClr val="tx1">
                        <a:lumMod val="50000"/>
                        <a:lumOff val="50000"/>
                      </a:schemeClr>
                    </a:solidFill>
                    <a:latin typeface="微软雅黑" panose="020B0503020204020204" pitchFamily="34" charset="-122"/>
                    <a:ea typeface="微软雅黑" panose="020B0503020204020204" pitchFamily="34" charset="-122"/>
                    <a:sym typeface="宋体" panose="02010600030101010101" pitchFamily="2" charset="-122"/>
                  </a:rPr>
                  <a:t>支持知识整理、联想类比功能；对记忆和遗忘建模处理；完善情绪引擎，处理复杂知识和动作；支持多种感知器。丰富外部服务层接口，支持简便调用。</a:t>
                </a:r>
                <a:endParaRPr lang="zh-CN" altLang="en-US" sz="1200" b="1" dirty="0">
                  <a:solidFill>
                    <a:schemeClr val="tx1">
                      <a:lumMod val="50000"/>
                      <a:lumOff val="50000"/>
                    </a:schemeClr>
                  </a:solidFill>
                  <a:latin typeface="微软雅黑" panose="020B0503020204020204" pitchFamily="34" charset="-122"/>
                  <a:ea typeface="微软雅黑" panose="020B0503020204020204" pitchFamily="34" charset="-122"/>
                  <a:sym typeface="宋体" panose="02010600030101010101" pitchFamily="2" charset="-122"/>
                </a:endParaRPr>
              </a:p>
              <a:p>
                <a:pPr marL="171450" indent="-171450">
                  <a:lnSpc>
                    <a:spcPct val="125000"/>
                  </a:lnSpc>
                  <a:buFont typeface="Wingdings" panose="05000000000000000000" charset="0"/>
                  <a:buChar char="ü"/>
                </a:pPr>
                <a:r>
                  <a:rPr lang="zh-CN" altLang="en-US" sz="1200" b="1" dirty="0">
                    <a:solidFill>
                      <a:srgbClr val="C00000"/>
                    </a:solidFill>
                    <a:latin typeface="微软雅黑" panose="020B0503020204020204" pitchFamily="34" charset="-122"/>
                    <a:ea typeface="微软雅黑" panose="020B0503020204020204" pitchFamily="34" charset="-122"/>
                    <a:sym typeface="宋体" panose="02010600030101010101" pitchFamily="2" charset="-122"/>
                  </a:rPr>
                  <a:t>建立专家级知识库</a:t>
                </a:r>
                <a:endParaRPr lang="zh-CN" altLang="en-US" sz="1200" b="1" dirty="0">
                  <a:solidFill>
                    <a:srgbClr val="C00000"/>
                  </a:solidFill>
                  <a:latin typeface="微软雅黑" panose="020B0503020204020204" pitchFamily="34" charset="-122"/>
                  <a:ea typeface="微软雅黑" panose="020B0503020204020204" pitchFamily="34" charset="-122"/>
                  <a:sym typeface="宋体" panose="02010600030101010101" pitchFamily="2" charset="-122"/>
                </a:endParaRPr>
              </a:p>
              <a:p>
                <a:pPr>
                  <a:lnSpc>
                    <a:spcPct val="125000"/>
                  </a:lnSpc>
                </a:pPr>
                <a:endParaRPr lang="zh-CN" altLang="en-US" sz="1200" b="1" dirty="0">
                  <a:solidFill>
                    <a:schemeClr val="tx1">
                      <a:lumMod val="50000"/>
                      <a:lumOff val="5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3" name="文本框 32"/>
              <p:cNvSpPr txBox="1"/>
              <p:nvPr/>
            </p:nvSpPr>
            <p:spPr bwMode="auto">
              <a:xfrm>
                <a:off x="2744012" y="4334236"/>
                <a:ext cx="2349784" cy="470194"/>
              </a:xfrm>
              <a:prstGeom prst="rect">
                <a:avLst/>
              </a:prstGeom>
              <a:noFill/>
            </p:spPr>
            <p:txBody>
              <a:bodyPr wrap="square">
                <a:spAutoFit/>
              </a:bodyPr>
              <a:p>
                <a:pPr>
                  <a:defRPr/>
                </a:pPr>
                <a:r>
                  <a:rPr lang="en-US" altLang="zh-CN" sz="1600" b="1" spc="75" dirty="0">
                    <a:solidFill>
                      <a:schemeClr val="tx1">
                        <a:lumMod val="65000"/>
                        <a:lumOff val="35000"/>
                      </a:schemeClr>
                    </a:solidFill>
                    <a:latin typeface="+mj-ea"/>
                    <a:ea typeface="+mj-ea"/>
                  </a:rPr>
                  <a:t>12-18</a:t>
                </a:r>
                <a:r>
                  <a:rPr lang="zh-CN" altLang="en-US" sz="1600" b="1" spc="75" dirty="0">
                    <a:solidFill>
                      <a:schemeClr val="tx1">
                        <a:lumMod val="65000"/>
                        <a:lumOff val="35000"/>
                      </a:schemeClr>
                    </a:solidFill>
                    <a:latin typeface="+mj-ea"/>
                    <a:ea typeface="+mj-ea"/>
                    <a:sym typeface="+mn-ea"/>
                  </a:rPr>
                  <a:t>个月</a:t>
                </a:r>
                <a:r>
                  <a:rPr lang="zh-CN" altLang="en-US" sz="1600" b="1" spc="75" dirty="0">
                    <a:solidFill>
                      <a:schemeClr val="tx1">
                        <a:lumMod val="65000"/>
                        <a:lumOff val="35000"/>
                      </a:schemeClr>
                    </a:solidFill>
                    <a:latin typeface="+mj-ea"/>
                    <a:ea typeface="+mj-ea"/>
                  </a:rPr>
                  <a:t> |  完成2.0版本建设</a:t>
                </a:r>
                <a:endParaRPr lang="zh-CN" altLang="en-US" sz="1600" b="1" spc="75" dirty="0">
                  <a:solidFill>
                    <a:schemeClr val="tx1">
                      <a:lumMod val="65000"/>
                      <a:lumOff val="35000"/>
                    </a:schemeClr>
                  </a:solidFill>
                  <a:latin typeface="+mj-ea"/>
                  <a:ea typeface="+mj-ea"/>
                </a:endParaRPr>
              </a:p>
            </p:txBody>
          </p:sp>
        </p:grpSp>
        <p:cxnSp>
          <p:nvCxnSpPr>
            <p:cNvPr id="34" name="直接连接符 33"/>
            <p:cNvCxnSpPr/>
            <p:nvPr/>
          </p:nvCxnSpPr>
          <p:spPr>
            <a:xfrm>
              <a:off x="2713" y="1393"/>
              <a:ext cx="0" cy="773"/>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35" name="组合 34"/>
          <p:cNvGrpSpPr/>
          <p:nvPr/>
        </p:nvGrpSpPr>
        <p:grpSpPr>
          <a:xfrm>
            <a:off x="817880" y="3520440"/>
            <a:ext cx="6292215" cy="1544320"/>
            <a:chOff x="1280" y="1106"/>
            <a:chExt cx="9909" cy="2432"/>
          </a:xfrm>
        </p:grpSpPr>
        <p:grpSp>
          <p:nvGrpSpPr>
            <p:cNvPr id="36" name="组合 35"/>
            <p:cNvGrpSpPr/>
            <p:nvPr/>
          </p:nvGrpSpPr>
          <p:grpSpPr>
            <a:xfrm>
              <a:off x="1280" y="1400"/>
              <a:ext cx="1296" cy="572"/>
              <a:chOff x="6225354" y="2411080"/>
              <a:chExt cx="1096990" cy="485018"/>
            </a:xfrm>
          </p:grpSpPr>
          <p:grpSp>
            <p:nvGrpSpPr>
              <p:cNvPr id="37" name="组合 36"/>
              <p:cNvGrpSpPr/>
              <p:nvPr/>
            </p:nvGrpSpPr>
            <p:grpSpPr>
              <a:xfrm>
                <a:off x="6225354" y="2411080"/>
                <a:ext cx="1096990" cy="472793"/>
                <a:chOff x="2207939" y="2018653"/>
                <a:chExt cx="6978844" cy="1220496"/>
              </a:xfrm>
            </p:grpSpPr>
            <p:sp>
              <p:nvSpPr>
                <p:cNvPr id="38" name="圆角矩形 37"/>
                <p:cNvSpPr/>
                <p:nvPr/>
              </p:nvSpPr>
              <p:spPr>
                <a:xfrm>
                  <a:off x="2207939" y="2018653"/>
                  <a:ext cx="6978844" cy="1220496"/>
                </a:xfrm>
                <a:prstGeom prst="roundRect">
                  <a:avLst>
                    <a:gd name="adj" fmla="val 50000"/>
                  </a:avLst>
                </a:prstGeom>
                <a:solidFill>
                  <a:schemeClr val="accent1"/>
                </a:solidFill>
                <a:ln w="31750">
                  <a:gradFill flip="none" rotWithShape="1">
                    <a:gsLst>
                      <a:gs pos="0">
                        <a:srgbClr val="CDCDCD"/>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solidFill>
                      <a:srgbClr val="FFFFFF"/>
                    </a:solidFill>
                    <a:latin typeface="+mj-ea"/>
                    <a:ea typeface="+mj-ea"/>
                  </a:endParaRPr>
                </a:p>
              </p:txBody>
            </p:sp>
            <p:sp>
              <p:nvSpPr>
                <p:cNvPr id="39" name="圆角矩形 38"/>
                <p:cNvSpPr/>
                <p:nvPr/>
              </p:nvSpPr>
              <p:spPr>
                <a:xfrm>
                  <a:off x="2252045" y="2038293"/>
                  <a:ext cx="2901718" cy="1151411"/>
                </a:xfrm>
                <a:prstGeom prst="roundRect">
                  <a:avLst>
                    <a:gd name="adj" fmla="val 50000"/>
                  </a:avLst>
                </a:prstGeom>
                <a:solidFill>
                  <a:schemeClr val="bg1">
                    <a:lumMod val="95000"/>
                  </a:schemeClr>
                </a:solidFill>
                <a:ln w="50800">
                  <a:noFill/>
                </a:ln>
                <a:effectLst>
                  <a:outerShdw blurRad="50800" dist="12700" dir="2700000" algn="tl" rotWithShape="0">
                    <a:schemeClr val="tx1">
                      <a:lumMod val="65000"/>
                      <a:lumOff val="35000"/>
                      <a:alpha val="60000"/>
                    </a:schemeClr>
                  </a:outerShdw>
                </a:effectLst>
                <a:scene3d>
                  <a:camera prst="orthographicFront"/>
                  <a:lightRig rig="threePt" dir="t"/>
                </a:scene3d>
                <a:sp3d prstMaterial="softEdge">
                  <a:bevelT w="571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defRPr/>
                  </a:pPr>
                  <a:endParaRPr lang="zh-CN" altLang="en-US">
                    <a:solidFill>
                      <a:srgbClr val="FFFFFF"/>
                    </a:solidFill>
                    <a:latin typeface="+mj-ea"/>
                    <a:ea typeface="+mj-ea"/>
                  </a:endParaRPr>
                </a:p>
              </p:txBody>
            </p:sp>
          </p:grpSp>
          <p:sp>
            <p:nvSpPr>
              <p:cNvPr id="40" name="矩形 39"/>
              <p:cNvSpPr/>
              <p:nvPr/>
            </p:nvSpPr>
            <p:spPr>
              <a:xfrm>
                <a:off x="6731705" y="2447877"/>
                <a:ext cx="567117" cy="448221"/>
              </a:xfrm>
              <a:prstGeom prst="rect">
                <a:avLst/>
              </a:prstGeom>
            </p:spPr>
            <p:txBody>
              <a:bodyPr wrap="none">
                <a:spAutoFit/>
              </a:bodyPr>
              <a:p>
                <a:pPr algn="ctr"/>
                <a:r>
                  <a:rPr lang="en-US" altLang="zh-CN" sz="1500" spc="75" dirty="0">
                    <a:solidFill>
                      <a:schemeClr val="bg1"/>
                    </a:solidFill>
                    <a:latin typeface="+mj-ea"/>
                    <a:ea typeface="+mj-ea"/>
                  </a:rPr>
                  <a:t>03</a:t>
                </a:r>
                <a:endParaRPr lang="zh-CN" altLang="en-US" sz="1500" dirty="0">
                  <a:solidFill>
                    <a:schemeClr val="bg1"/>
                  </a:solidFill>
                  <a:latin typeface="+mj-ea"/>
                  <a:ea typeface="+mj-ea"/>
                </a:endParaRPr>
              </a:p>
            </p:txBody>
          </p:sp>
        </p:grpSp>
        <p:grpSp>
          <p:nvGrpSpPr>
            <p:cNvPr id="41" name="组合 40"/>
            <p:cNvGrpSpPr/>
            <p:nvPr/>
          </p:nvGrpSpPr>
          <p:grpSpPr>
            <a:xfrm>
              <a:off x="2728" y="1106"/>
              <a:ext cx="8461" cy="2432"/>
              <a:chOff x="2744012" y="4334236"/>
              <a:chExt cx="3019672" cy="2060379"/>
            </a:xfrm>
          </p:grpSpPr>
          <p:sp>
            <p:nvSpPr>
              <p:cNvPr id="42" name="文本框 41"/>
              <p:cNvSpPr txBox="1"/>
              <p:nvPr/>
            </p:nvSpPr>
            <p:spPr bwMode="auto">
              <a:xfrm>
                <a:off x="2744012" y="4747667"/>
                <a:ext cx="3019672" cy="1646948"/>
              </a:xfrm>
              <a:prstGeom prst="rect">
                <a:avLst/>
              </a:prstGeom>
              <a:noFill/>
            </p:spPr>
            <p:txBody>
              <a:bodyPr wrap="square">
                <a:spAutoFit/>
              </a:bodyPr>
              <a:p>
                <a:pPr marL="171450" indent="-171450">
                  <a:lnSpc>
                    <a:spcPct val="125000"/>
                  </a:lnSpc>
                  <a:buFont typeface="Wingdings" panose="05000000000000000000" charset="0"/>
                  <a:buChar char="ü"/>
                </a:pPr>
                <a:r>
                  <a:rPr lang="zh-CN" altLang="en-US" sz="1200" b="1" dirty="0">
                    <a:solidFill>
                      <a:schemeClr val="tx1">
                        <a:lumMod val="50000"/>
                        <a:lumOff val="50000"/>
                      </a:schemeClr>
                    </a:solidFill>
                    <a:latin typeface="微软雅黑" panose="020B0503020204020204" pitchFamily="34" charset="-122"/>
                    <a:ea typeface="微软雅黑" panose="020B0503020204020204" pitchFamily="34" charset="-122"/>
                    <a:sym typeface="宋体" panose="02010600030101010101" pitchFamily="2" charset="-122"/>
                  </a:rPr>
                  <a:t>实现情境搜索等高级智能计算模块。实现情感、意图深度理解，完成系统结构和功能改造，完善已有平台应用和创造新功能。</a:t>
                </a:r>
                <a:endParaRPr lang="zh-CN" altLang="en-US" sz="1200" b="1" dirty="0">
                  <a:solidFill>
                    <a:schemeClr val="tx1">
                      <a:lumMod val="50000"/>
                      <a:lumOff val="50000"/>
                    </a:schemeClr>
                  </a:solidFill>
                  <a:latin typeface="微软雅黑" panose="020B0503020204020204" pitchFamily="34" charset="-122"/>
                  <a:ea typeface="微软雅黑" panose="020B0503020204020204" pitchFamily="34" charset="-122"/>
                  <a:sym typeface="宋体" panose="02010600030101010101" pitchFamily="2" charset="-122"/>
                </a:endParaRPr>
              </a:p>
              <a:p>
                <a:pPr marL="171450" indent="-171450">
                  <a:lnSpc>
                    <a:spcPct val="125000"/>
                  </a:lnSpc>
                  <a:buFont typeface="Wingdings" panose="05000000000000000000" charset="0"/>
                  <a:buChar char="ü"/>
                </a:pPr>
                <a:r>
                  <a:rPr lang="zh-CN" altLang="en-US" sz="1200" b="1" dirty="0">
                    <a:solidFill>
                      <a:srgbClr val="C00000"/>
                    </a:solidFill>
                    <a:latin typeface="微软雅黑" panose="020B0503020204020204" pitchFamily="34" charset="-122"/>
                    <a:ea typeface="微软雅黑" panose="020B0503020204020204" pitchFamily="34" charset="-122"/>
                    <a:sym typeface="宋体" panose="02010600030101010101" pitchFamily="2" charset="-122"/>
                  </a:rPr>
                  <a:t>建立通用知识库</a:t>
                </a:r>
                <a:endParaRPr lang="zh-CN" altLang="en-US" sz="1200" b="1" dirty="0">
                  <a:solidFill>
                    <a:srgbClr val="C00000"/>
                  </a:solidFill>
                  <a:latin typeface="微软雅黑" panose="020B0503020204020204" pitchFamily="34" charset="-122"/>
                  <a:ea typeface="微软雅黑" panose="020B0503020204020204" pitchFamily="34" charset="-122"/>
                  <a:sym typeface="宋体" panose="02010600030101010101" pitchFamily="2" charset="-122"/>
                </a:endParaRPr>
              </a:p>
              <a:p>
                <a:pPr>
                  <a:lnSpc>
                    <a:spcPct val="125000"/>
                  </a:lnSpc>
                </a:pPr>
                <a:endParaRPr lang="zh-CN" altLang="en-US" sz="1200" b="1" dirty="0">
                  <a:solidFill>
                    <a:schemeClr val="tx1">
                      <a:lumMod val="50000"/>
                      <a:lumOff val="50000"/>
                    </a:schemeClr>
                  </a:solidFill>
                  <a:latin typeface="微软雅黑" panose="020B0503020204020204" pitchFamily="34" charset="-122"/>
                  <a:ea typeface="微软雅黑" panose="020B0503020204020204" pitchFamily="34" charset="-122"/>
                  <a:sym typeface="宋体" panose="02010600030101010101" pitchFamily="2" charset="-122"/>
                </a:endParaRPr>
              </a:p>
              <a:p>
                <a:pPr>
                  <a:lnSpc>
                    <a:spcPct val="125000"/>
                  </a:lnSpc>
                </a:pPr>
                <a:endParaRPr lang="zh-CN" altLang="en-US" sz="1200" b="1" dirty="0">
                  <a:solidFill>
                    <a:schemeClr val="tx1">
                      <a:lumMod val="50000"/>
                      <a:lumOff val="5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3" name="文本框 42"/>
              <p:cNvSpPr txBox="1"/>
              <p:nvPr/>
            </p:nvSpPr>
            <p:spPr bwMode="auto">
              <a:xfrm>
                <a:off x="2744012" y="4334236"/>
                <a:ext cx="2349784" cy="470193"/>
              </a:xfrm>
              <a:prstGeom prst="rect">
                <a:avLst/>
              </a:prstGeom>
              <a:noFill/>
            </p:spPr>
            <p:txBody>
              <a:bodyPr wrap="square">
                <a:spAutoFit/>
              </a:bodyPr>
              <a:p>
                <a:pPr>
                  <a:defRPr/>
                </a:pPr>
                <a:r>
                  <a:rPr lang="en-US" altLang="zh-CN" sz="1600" b="1" spc="75" dirty="0">
                    <a:solidFill>
                      <a:schemeClr val="tx1">
                        <a:lumMod val="65000"/>
                        <a:lumOff val="35000"/>
                      </a:schemeClr>
                    </a:solidFill>
                    <a:latin typeface="+mj-ea"/>
                    <a:ea typeface="+mj-ea"/>
                  </a:rPr>
                  <a:t>18-30个月</a:t>
                </a:r>
                <a:r>
                  <a:rPr lang="zh-CN" altLang="en-US" sz="1600" b="1" spc="75" dirty="0">
                    <a:solidFill>
                      <a:schemeClr val="tx1">
                        <a:lumMod val="65000"/>
                        <a:lumOff val="35000"/>
                      </a:schemeClr>
                    </a:solidFill>
                    <a:latin typeface="+mj-ea"/>
                    <a:ea typeface="+mj-ea"/>
                  </a:rPr>
                  <a:t> |  完成3.0版本建设</a:t>
                </a:r>
                <a:endParaRPr lang="zh-CN" altLang="en-US" sz="1600" b="1" spc="75" dirty="0">
                  <a:solidFill>
                    <a:schemeClr val="tx1">
                      <a:lumMod val="65000"/>
                      <a:lumOff val="35000"/>
                    </a:schemeClr>
                  </a:solidFill>
                  <a:latin typeface="+mj-ea"/>
                  <a:ea typeface="+mj-ea"/>
                </a:endParaRPr>
              </a:p>
            </p:txBody>
          </p:sp>
        </p:grpSp>
        <p:cxnSp>
          <p:nvCxnSpPr>
            <p:cNvPr id="44" name="直接连接符 43"/>
            <p:cNvCxnSpPr/>
            <p:nvPr/>
          </p:nvCxnSpPr>
          <p:spPr>
            <a:xfrm>
              <a:off x="2713" y="1393"/>
              <a:ext cx="0" cy="773"/>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amond(in)">
                                      <p:cBhvr>
                                        <p:cTn id="7" dur="1000"/>
                                        <p:tgtEl>
                                          <p:spTgt spid="24"/>
                                        </p:tgtEl>
                                      </p:cBhvr>
                                    </p:animEffect>
                                  </p:childTnLst>
                                </p:cTn>
                              </p:par>
                            </p:childTnLst>
                          </p:cTn>
                        </p:par>
                        <p:par>
                          <p:cTn id="8" fill="hold">
                            <p:stCondLst>
                              <p:cond delay="1000"/>
                            </p:stCondLst>
                            <p:childTnLst>
                              <p:par>
                                <p:cTn id="9" presetID="8" presetClass="entr" presetSubtype="16"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diamond(in)">
                                      <p:cBhvr>
                                        <p:cTn id="11" dur="1000"/>
                                        <p:tgtEl>
                                          <p:spTgt spid="25"/>
                                        </p:tgtEl>
                                      </p:cBhvr>
                                    </p:animEffect>
                                  </p:childTnLst>
                                </p:cTn>
                              </p:par>
                            </p:childTnLst>
                          </p:cTn>
                        </p:par>
                        <p:par>
                          <p:cTn id="12" fill="hold">
                            <p:stCondLst>
                              <p:cond delay="2000"/>
                            </p:stCondLst>
                            <p:childTnLst>
                              <p:par>
                                <p:cTn id="13" presetID="8" presetClass="entr" presetSubtype="16"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diamond(in)">
                                      <p:cBhvr>
                                        <p:cTn id="15"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Administrator\Desktop\787637.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884488" y="896144"/>
            <a:ext cx="2907506" cy="4093079"/>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5" name="组合 4"/>
          <p:cNvGrpSpPr/>
          <p:nvPr/>
        </p:nvGrpSpPr>
        <p:grpSpPr>
          <a:xfrm>
            <a:off x="3955844" y="4115594"/>
            <a:ext cx="764793" cy="764793"/>
            <a:chOff x="3832873" y="2297208"/>
            <a:chExt cx="1516550" cy="1516550"/>
          </a:xfrm>
        </p:grpSpPr>
        <p:grpSp>
          <p:nvGrpSpPr>
            <p:cNvPr id="6" name="组合 5"/>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8" name="同心圆 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j-ea"/>
                  <a:ea typeface="+mj-ea"/>
                  <a:cs typeface="+mn-cs"/>
                </a:endParaRPr>
              </a:p>
            </p:txBody>
          </p:sp>
          <p:sp>
            <p:nvSpPr>
              <p:cNvPr id="9" name="椭圆 8"/>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mj-ea"/>
                  <a:ea typeface="+mj-ea"/>
                  <a:cs typeface="+mn-cs"/>
                </a:endParaRPr>
              </a:p>
            </p:txBody>
          </p:sp>
        </p:grpSp>
        <p:sp>
          <p:nvSpPr>
            <p:cNvPr id="7" name="椭圆 6"/>
            <p:cNvSpPr/>
            <p:nvPr/>
          </p:nvSpPr>
          <p:spPr>
            <a:xfrm>
              <a:off x="3983164" y="2466913"/>
              <a:ext cx="1185736" cy="1185736"/>
            </a:xfrm>
            <a:prstGeom prst="ellipse">
              <a:avLst/>
            </a:prstGeom>
            <a:solidFill>
              <a:schemeClr val="accent2"/>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10" name="组合 9"/>
          <p:cNvGrpSpPr/>
          <p:nvPr/>
        </p:nvGrpSpPr>
        <p:grpSpPr>
          <a:xfrm>
            <a:off x="3198401" y="3299758"/>
            <a:ext cx="764793" cy="764793"/>
            <a:chOff x="3832873" y="2297208"/>
            <a:chExt cx="1516550" cy="1516550"/>
          </a:xfrm>
        </p:grpSpPr>
        <p:grpSp>
          <p:nvGrpSpPr>
            <p:cNvPr id="11" name="组合 10"/>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13" name="同心圆 1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j-ea"/>
                  <a:ea typeface="+mj-ea"/>
                  <a:cs typeface="+mn-cs"/>
                </a:endParaRPr>
              </a:p>
            </p:txBody>
          </p:sp>
          <p:sp>
            <p:nvSpPr>
              <p:cNvPr id="14" name="椭圆 13"/>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mj-ea"/>
                  <a:ea typeface="+mj-ea"/>
                  <a:cs typeface="+mn-cs"/>
                </a:endParaRPr>
              </a:p>
            </p:txBody>
          </p:sp>
        </p:grpSp>
        <p:sp>
          <p:nvSpPr>
            <p:cNvPr id="12" name="椭圆 11"/>
            <p:cNvSpPr/>
            <p:nvPr/>
          </p:nvSpPr>
          <p:spPr>
            <a:xfrm>
              <a:off x="3983164" y="2466913"/>
              <a:ext cx="1185736" cy="1185736"/>
            </a:xfrm>
            <a:prstGeom prst="ellipse">
              <a:avLst/>
            </a:prstGeom>
            <a:solidFill>
              <a:schemeClr val="accent1"/>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15" name="组合 14"/>
          <p:cNvGrpSpPr/>
          <p:nvPr/>
        </p:nvGrpSpPr>
        <p:grpSpPr>
          <a:xfrm>
            <a:off x="4725194" y="2801144"/>
            <a:ext cx="764793" cy="764793"/>
            <a:chOff x="3832873" y="2297208"/>
            <a:chExt cx="1516550" cy="1516550"/>
          </a:xfrm>
        </p:grpSpPr>
        <p:grpSp>
          <p:nvGrpSpPr>
            <p:cNvPr id="16" name="组合 15"/>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j-ea"/>
                  <a:ea typeface="+mj-ea"/>
                  <a:cs typeface="+mn-cs"/>
                </a:endParaRPr>
              </a:p>
            </p:txBody>
          </p:sp>
          <p:sp>
            <p:nvSpPr>
              <p:cNvPr id="19" name="椭圆 18"/>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mj-ea"/>
                  <a:ea typeface="+mj-ea"/>
                  <a:cs typeface="+mn-cs"/>
                </a:endParaRPr>
              </a:p>
            </p:txBody>
          </p:sp>
        </p:grpSp>
        <p:sp>
          <p:nvSpPr>
            <p:cNvPr id="17" name="椭圆 16"/>
            <p:cNvSpPr/>
            <p:nvPr/>
          </p:nvSpPr>
          <p:spPr>
            <a:xfrm>
              <a:off x="3983164" y="2466913"/>
              <a:ext cx="1185736" cy="1185736"/>
            </a:xfrm>
            <a:prstGeom prst="ellipse">
              <a:avLst/>
            </a:prstGeom>
            <a:solidFill>
              <a:schemeClr val="accent4"/>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20" name="组合 19"/>
          <p:cNvGrpSpPr/>
          <p:nvPr/>
        </p:nvGrpSpPr>
        <p:grpSpPr>
          <a:xfrm>
            <a:off x="3198401" y="2328208"/>
            <a:ext cx="764793" cy="764793"/>
            <a:chOff x="3832873" y="2297208"/>
            <a:chExt cx="1516550" cy="1516550"/>
          </a:xfrm>
        </p:grpSpPr>
        <p:grpSp>
          <p:nvGrpSpPr>
            <p:cNvPr id="21" name="组合 20"/>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23" name="同心圆 2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j-ea"/>
                  <a:ea typeface="+mj-ea"/>
                  <a:cs typeface="+mn-cs"/>
                </a:endParaRPr>
              </a:p>
            </p:txBody>
          </p:sp>
          <p:sp>
            <p:nvSpPr>
              <p:cNvPr id="24" name="椭圆 23"/>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mj-ea"/>
                  <a:ea typeface="+mj-ea"/>
                  <a:cs typeface="+mn-cs"/>
                </a:endParaRPr>
              </a:p>
            </p:txBody>
          </p:sp>
        </p:grpSp>
        <p:sp>
          <p:nvSpPr>
            <p:cNvPr id="22" name="椭圆 21"/>
            <p:cNvSpPr/>
            <p:nvPr/>
          </p:nvSpPr>
          <p:spPr>
            <a:xfrm>
              <a:off x="3983164" y="2466913"/>
              <a:ext cx="1185736" cy="1185736"/>
            </a:xfrm>
            <a:prstGeom prst="ellipse">
              <a:avLst/>
            </a:prstGeom>
            <a:solidFill>
              <a:schemeClr val="accent3"/>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25" name="组合 24"/>
          <p:cNvGrpSpPr/>
          <p:nvPr/>
        </p:nvGrpSpPr>
        <p:grpSpPr>
          <a:xfrm>
            <a:off x="4725194" y="1818164"/>
            <a:ext cx="764793" cy="764793"/>
            <a:chOff x="3832873" y="2297208"/>
            <a:chExt cx="1516550" cy="1516550"/>
          </a:xfrm>
        </p:grpSpPr>
        <p:grpSp>
          <p:nvGrpSpPr>
            <p:cNvPr id="26" name="组合 25"/>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j-ea"/>
                  <a:ea typeface="+mj-ea"/>
                  <a:cs typeface="+mn-cs"/>
                </a:endParaRPr>
              </a:p>
            </p:txBody>
          </p:sp>
          <p:sp>
            <p:nvSpPr>
              <p:cNvPr id="29" name="椭圆 28"/>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mj-ea"/>
                  <a:ea typeface="+mj-ea"/>
                  <a:cs typeface="+mn-cs"/>
                </a:endParaRPr>
              </a:p>
            </p:txBody>
          </p:sp>
        </p:grpSp>
        <p:sp>
          <p:nvSpPr>
            <p:cNvPr id="27" name="椭圆 26"/>
            <p:cNvSpPr/>
            <p:nvPr/>
          </p:nvSpPr>
          <p:spPr>
            <a:xfrm>
              <a:off x="3983164" y="2466913"/>
              <a:ext cx="1185736" cy="1185736"/>
            </a:xfrm>
            <a:prstGeom prst="ellipse">
              <a:avLst/>
            </a:prstGeom>
            <a:solidFill>
              <a:schemeClr val="accent2"/>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30" name="组合 29"/>
          <p:cNvGrpSpPr/>
          <p:nvPr/>
        </p:nvGrpSpPr>
        <p:grpSpPr>
          <a:xfrm>
            <a:off x="3955844" y="972344"/>
            <a:ext cx="764793" cy="764793"/>
            <a:chOff x="3832873" y="2297208"/>
            <a:chExt cx="1516550" cy="1516550"/>
          </a:xfrm>
        </p:grpSpPr>
        <p:grpSp>
          <p:nvGrpSpPr>
            <p:cNvPr id="31" name="组合 30"/>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33" name="同心圆 3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j-ea"/>
                  <a:ea typeface="+mj-ea"/>
                  <a:cs typeface="+mn-cs"/>
                </a:endParaRPr>
              </a:p>
            </p:txBody>
          </p:sp>
          <p:sp>
            <p:nvSpPr>
              <p:cNvPr id="34" name="椭圆 33"/>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mj-ea"/>
                  <a:ea typeface="+mj-ea"/>
                  <a:cs typeface="+mn-cs"/>
                </a:endParaRPr>
              </a:p>
            </p:txBody>
          </p:sp>
        </p:grpSp>
        <p:sp>
          <p:nvSpPr>
            <p:cNvPr id="32" name="椭圆 31"/>
            <p:cNvSpPr/>
            <p:nvPr/>
          </p:nvSpPr>
          <p:spPr>
            <a:xfrm>
              <a:off x="3983164" y="2466913"/>
              <a:ext cx="1185736" cy="1185736"/>
            </a:xfrm>
            <a:prstGeom prst="ellipse">
              <a:avLst/>
            </a:prstGeom>
            <a:solidFill>
              <a:schemeClr val="accent1"/>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35" name="Group 34"/>
          <p:cNvGrpSpPr/>
          <p:nvPr/>
        </p:nvGrpSpPr>
        <p:grpSpPr>
          <a:xfrm>
            <a:off x="4197100" y="1185095"/>
            <a:ext cx="299494" cy="243706"/>
            <a:chOff x="1550139" y="1314466"/>
            <a:chExt cx="509139" cy="414300"/>
          </a:xfrm>
          <a:solidFill>
            <a:schemeClr val="bg1"/>
          </a:solidFill>
        </p:grpSpPr>
        <p:sp>
          <p:nvSpPr>
            <p:cNvPr id="36" name="Freeform 5"/>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j-ea"/>
                <a:ea typeface="+mj-ea"/>
              </a:endParaRPr>
            </a:p>
          </p:txBody>
        </p:sp>
        <p:sp>
          <p:nvSpPr>
            <p:cNvPr id="37" name="Freeform 6"/>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j-ea"/>
                <a:ea typeface="+mj-ea"/>
              </a:endParaRPr>
            </a:p>
          </p:txBody>
        </p:sp>
        <p:sp>
          <p:nvSpPr>
            <p:cNvPr id="38" name="Oval 7"/>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j-ea"/>
                <a:ea typeface="+mj-ea"/>
              </a:endParaRPr>
            </a:p>
          </p:txBody>
        </p:sp>
      </p:grpSp>
      <p:sp>
        <p:nvSpPr>
          <p:cNvPr id="39" name="矩形 3"/>
          <p:cNvSpPr>
            <a:spLocks noChangeArrowheads="1"/>
          </p:cNvSpPr>
          <p:nvPr/>
        </p:nvSpPr>
        <p:spPr bwMode="auto">
          <a:xfrm>
            <a:off x="4864801" y="990393"/>
            <a:ext cx="1391920" cy="31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p>
            <a:r>
              <a:rPr lang="en-US" altLang="zh-CN" sz="1500" dirty="0" smtClean="0">
                <a:solidFill>
                  <a:schemeClr val="accent1"/>
                </a:solidFill>
                <a:latin typeface="+mj-ea"/>
                <a:ea typeface="+mj-ea"/>
                <a:sym typeface="Arial" panose="020B0604020202020204" pitchFamily="34" charset="0"/>
              </a:rPr>
              <a:t>1</a:t>
            </a:r>
            <a:r>
              <a:rPr lang="zh-CN" altLang="en-US" sz="1500" dirty="0" smtClean="0">
                <a:solidFill>
                  <a:schemeClr val="accent1"/>
                </a:solidFill>
                <a:latin typeface="+mj-ea"/>
                <a:ea typeface="+mj-ea"/>
                <a:sym typeface="Arial" panose="020B0604020202020204" pitchFamily="34" charset="0"/>
              </a:rPr>
              <a:t>开发测试阶段</a:t>
            </a:r>
            <a:endParaRPr lang="zh-CN" altLang="en-US" sz="1500" dirty="0">
              <a:solidFill>
                <a:schemeClr val="accent1"/>
              </a:solidFill>
              <a:latin typeface="+mj-ea"/>
              <a:ea typeface="+mj-ea"/>
              <a:sym typeface="Arial" panose="020B0604020202020204" pitchFamily="34" charset="0"/>
            </a:endParaRPr>
          </a:p>
        </p:txBody>
      </p:sp>
      <p:sp>
        <p:nvSpPr>
          <p:cNvPr id="40" name="文本框 13"/>
          <p:cNvSpPr txBox="1"/>
          <p:nvPr/>
        </p:nvSpPr>
        <p:spPr>
          <a:xfrm>
            <a:off x="4932840" y="1201436"/>
            <a:ext cx="2438400" cy="430530"/>
          </a:xfrm>
          <a:prstGeom prst="rect">
            <a:avLst/>
          </a:prstGeom>
          <a:noFill/>
        </p:spPr>
        <p:txBody>
          <a:bodyPr wrap="square" lIns="65824" tIns="32911" rIns="65824" bIns="32911" rtlCol="0">
            <a:spAutoFit/>
          </a:bodyPr>
          <a:lstStyle/>
          <a:p>
            <a:pPr algn="l">
              <a:lnSpc>
                <a:spcPct val="120000"/>
              </a:lnSpc>
              <a:spcBef>
                <a:spcPct val="0"/>
              </a:spcBef>
              <a:buNone/>
            </a:pPr>
            <a:r>
              <a:rPr lang="en-US" sz="1000" dirty="0">
                <a:solidFill>
                  <a:srgbClr val="333333"/>
                </a:solidFill>
                <a:latin typeface="微软雅黑" panose="020B0503020204020204" pitchFamily="34" charset="-122"/>
                <a:ea typeface="微软雅黑" panose="020B0503020204020204" pitchFamily="34" charset="-122"/>
                <a:sym typeface="+mn-ea"/>
              </a:rPr>
              <a:t>6-12</a:t>
            </a:r>
            <a:r>
              <a:rPr lang="zh-CN" altLang="en-US" sz="1000" dirty="0">
                <a:solidFill>
                  <a:srgbClr val="333333"/>
                </a:solidFill>
                <a:latin typeface="微软雅黑" panose="020B0503020204020204" pitchFamily="34" charset="-122"/>
                <a:ea typeface="微软雅黑" panose="020B0503020204020204" pitchFamily="34" charset="-122"/>
                <a:sym typeface="+mn-ea"/>
              </a:rPr>
              <a:t>个月 完成</a:t>
            </a:r>
            <a:r>
              <a:rPr lang="en-US" altLang="zh-CN" sz="1000" dirty="0">
                <a:solidFill>
                  <a:srgbClr val="333333"/>
                </a:solidFill>
                <a:latin typeface="微软雅黑" panose="020B0503020204020204" pitchFamily="34" charset="-122"/>
                <a:ea typeface="微软雅黑" panose="020B0503020204020204" pitchFamily="34" charset="-122"/>
                <a:sym typeface="+mn-ea"/>
              </a:rPr>
              <a:t>20-30</a:t>
            </a:r>
            <a:r>
              <a:rPr lang="zh-CN" altLang="en-US" sz="1000" dirty="0">
                <a:solidFill>
                  <a:srgbClr val="333333"/>
                </a:solidFill>
                <a:latin typeface="微软雅黑" panose="020B0503020204020204" pitchFamily="34" charset="-122"/>
                <a:ea typeface="微软雅黑" panose="020B0503020204020204" pitchFamily="34" charset="-122"/>
                <a:sym typeface="+mn-ea"/>
              </a:rPr>
              <a:t>家企业智能客服</a:t>
            </a:r>
            <a:r>
              <a:rPr lang="zh-CN" altLang="en-US" sz="1000" b="0" dirty="0" smtClean="0">
                <a:solidFill>
                  <a:schemeClr val="tx1">
                    <a:lumMod val="65000"/>
                    <a:lumOff val="35000"/>
                  </a:schemeClr>
                </a:solidFill>
                <a:latin typeface="+mj-ea"/>
                <a:ea typeface="+mj-ea"/>
                <a:sym typeface="微软雅黑" panose="020B0503020204020204" pitchFamily="34" charset="-122"/>
              </a:rPr>
              <a:t>。销售额</a:t>
            </a:r>
            <a:r>
              <a:rPr lang="en-US" altLang="zh-CN" sz="1000" b="0" dirty="0" smtClean="0">
                <a:solidFill>
                  <a:schemeClr val="tx1">
                    <a:lumMod val="65000"/>
                    <a:lumOff val="35000"/>
                  </a:schemeClr>
                </a:solidFill>
                <a:latin typeface="+mj-ea"/>
                <a:ea typeface="+mj-ea"/>
                <a:sym typeface="微软雅黑" panose="020B0503020204020204" pitchFamily="34" charset="-122"/>
              </a:rPr>
              <a:t>30-50</a:t>
            </a:r>
            <a:r>
              <a:rPr lang="zh-CN" altLang="en-US" sz="1000" b="0" dirty="0" smtClean="0">
                <a:solidFill>
                  <a:schemeClr val="tx1">
                    <a:lumMod val="65000"/>
                    <a:lumOff val="35000"/>
                  </a:schemeClr>
                </a:solidFill>
                <a:latin typeface="+mj-ea"/>
                <a:ea typeface="+mj-ea"/>
                <a:sym typeface="微软雅黑" panose="020B0503020204020204" pitchFamily="34" charset="-122"/>
              </a:rPr>
              <a:t>万元。</a:t>
            </a:r>
            <a:endParaRPr lang="zh-CN" altLang="en-US" sz="1000" b="0" dirty="0" smtClean="0">
              <a:solidFill>
                <a:schemeClr val="tx1">
                  <a:lumMod val="65000"/>
                  <a:lumOff val="35000"/>
                </a:schemeClr>
              </a:solidFill>
              <a:latin typeface="+mj-ea"/>
              <a:ea typeface="+mj-ea"/>
              <a:sym typeface="微软雅黑" panose="020B0503020204020204" pitchFamily="34" charset="-122"/>
            </a:endParaRPr>
          </a:p>
        </p:txBody>
      </p:sp>
      <p:sp>
        <p:nvSpPr>
          <p:cNvPr id="42" name="文本框 13"/>
          <p:cNvSpPr txBox="1"/>
          <p:nvPr/>
        </p:nvSpPr>
        <p:spPr>
          <a:xfrm>
            <a:off x="5644040" y="2115979"/>
            <a:ext cx="2438400" cy="430530"/>
          </a:xfrm>
          <a:prstGeom prst="rect">
            <a:avLst/>
          </a:prstGeom>
          <a:noFill/>
        </p:spPr>
        <p:txBody>
          <a:bodyPr wrap="square" lIns="65824" tIns="32911" rIns="65824" bIns="32911" rtlCol="0">
            <a:spAutoFit/>
          </a:bodyPr>
          <a:lstStyle/>
          <a:p>
            <a:pPr algn="l">
              <a:lnSpc>
                <a:spcPct val="120000"/>
              </a:lnSpc>
              <a:spcBef>
                <a:spcPct val="0"/>
              </a:spcBef>
              <a:buNone/>
            </a:pPr>
            <a:r>
              <a:rPr lang="en-US" sz="1000" dirty="0">
                <a:solidFill>
                  <a:srgbClr val="333333"/>
                </a:solidFill>
                <a:latin typeface="微软雅黑" panose="020B0503020204020204" pitchFamily="34" charset="-122"/>
                <a:ea typeface="微软雅黑" panose="020B0503020204020204" pitchFamily="34" charset="-122"/>
                <a:sym typeface="+mn-ea"/>
              </a:rPr>
              <a:t>12-24</a:t>
            </a:r>
            <a:r>
              <a:rPr lang="zh-CN" altLang="en-US" sz="1000" dirty="0">
                <a:solidFill>
                  <a:srgbClr val="333333"/>
                </a:solidFill>
                <a:latin typeface="微软雅黑" panose="020B0503020204020204" pitchFamily="34" charset="-122"/>
                <a:ea typeface="微软雅黑" panose="020B0503020204020204" pitchFamily="34" charset="-122"/>
                <a:sym typeface="+mn-ea"/>
              </a:rPr>
              <a:t>个月 完成</a:t>
            </a:r>
            <a:r>
              <a:rPr lang="en-US" altLang="zh-CN" sz="1000" dirty="0">
                <a:solidFill>
                  <a:srgbClr val="333333"/>
                </a:solidFill>
                <a:latin typeface="微软雅黑" panose="020B0503020204020204" pitchFamily="34" charset="-122"/>
                <a:ea typeface="微软雅黑" panose="020B0503020204020204" pitchFamily="34" charset="-122"/>
                <a:sym typeface="+mn-ea"/>
              </a:rPr>
              <a:t>50-100</a:t>
            </a:r>
            <a:r>
              <a:rPr lang="zh-CN" altLang="en-US" sz="1000" dirty="0">
                <a:solidFill>
                  <a:srgbClr val="333333"/>
                </a:solidFill>
                <a:latin typeface="微软雅黑" panose="020B0503020204020204" pitchFamily="34" charset="-122"/>
                <a:ea typeface="微软雅黑" panose="020B0503020204020204" pitchFamily="34" charset="-122"/>
                <a:sym typeface="+mn-ea"/>
              </a:rPr>
              <a:t>家企业智能客服</a:t>
            </a:r>
            <a:r>
              <a:rPr lang="zh-CN" altLang="en-US" sz="1000" b="0" dirty="0" smtClean="0">
                <a:solidFill>
                  <a:schemeClr val="tx1">
                    <a:lumMod val="65000"/>
                    <a:lumOff val="35000"/>
                  </a:schemeClr>
                </a:solidFill>
                <a:latin typeface="+mj-ea"/>
                <a:ea typeface="+mj-ea"/>
                <a:sym typeface="微软雅黑" panose="020B0503020204020204" pitchFamily="34" charset="-122"/>
              </a:rPr>
              <a:t>。</a:t>
            </a:r>
            <a:r>
              <a:rPr lang="zh-CN" altLang="en-US" sz="1000" dirty="0" smtClean="0">
                <a:solidFill>
                  <a:schemeClr val="tx1">
                    <a:lumMod val="65000"/>
                    <a:lumOff val="35000"/>
                  </a:schemeClr>
                </a:solidFill>
                <a:latin typeface="+mj-ea"/>
                <a:ea typeface="+mj-ea"/>
                <a:sym typeface="微软雅黑" panose="020B0503020204020204" pitchFamily="34" charset="-122"/>
              </a:rPr>
              <a:t>销售额</a:t>
            </a:r>
            <a:r>
              <a:rPr lang="en-US" altLang="zh-CN" sz="1000" dirty="0" smtClean="0">
                <a:solidFill>
                  <a:schemeClr val="tx1">
                    <a:lumMod val="65000"/>
                    <a:lumOff val="35000"/>
                  </a:schemeClr>
                </a:solidFill>
                <a:latin typeface="+mj-ea"/>
                <a:ea typeface="+mj-ea"/>
                <a:sym typeface="微软雅黑" panose="020B0503020204020204" pitchFamily="34" charset="-122"/>
              </a:rPr>
              <a:t>400-500</a:t>
            </a:r>
            <a:r>
              <a:rPr lang="zh-CN" altLang="en-US" sz="1000" dirty="0" smtClean="0">
                <a:solidFill>
                  <a:schemeClr val="tx1">
                    <a:lumMod val="65000"/>
                    <a:lumOff val="35000"/>
                  </a:schemeClr>
                </a:solidFill>
                <a:latin typeface="+mj-ea"/>
                <a:ea typeface="+mj-ea"/>
                <a:sym typeface="微软雅黑" panose="020B0503020204020204" pitchFamily="34" charset="-122"/>
              </a:rPr>
              <a:t>万元。</a:t>
            </a:r>
            <a:endParaRPr lang="zh-CN" altLang="en-US" sz="1000" b="0" dirty="0">
              <a:solidFill>
                <a:schemeClr val="tx1">
                  <a:lumMod val="65000"/>
                  <a:lumOff val="35000"/>
                </a:schemeClr>
              </a:solidFill>
              <a:latin typeface="+mj-ea"/>
              <a:ea typeface="+mj-ea"/>
              <a:sym typeface="微软雅黑" panose="020B0503020204020204" pitchFamily="34" charset="-122"/>
            </a:endParaRPr>
          </a:p>
        </p:txBody>
      </p:sp>
      <p:sp>
        <p:nvSpPr>
          <p:cNvPr id="43" name="Freeform 20"/>
          <p:cNvSpPr>
            <a:spLocks noEditPoints="1"/>
          </p:cNvSpPr>
          <p:nvPr/>
        </p:nvSpPr>
        <p:spPr bwMode="auto">
          <a:xfrm>
            <a:off x="4950770" y="2090159"/>
            <a:ext cx="298394" cy="202770"/>
          </a:xfrm>
          <a:custGeom>
            <a:avLst/>
            <a:gdLst>
              <a:gd name="T0" fmla="*/ 135 w 157"/>
              <a:gd name="T1" fmla="*/ 46 h 107"/>
              <a:gd name="T2" fmla="*/ 136 w 157"/>
              <a:gd name="T3" fmla="*/ 37 h 107"/>
              <a:gd name="T4" fmla="*/ 99 w 157"/>
              <a:gd name="T5" fmla="*/ 0 h 107"/>
              <a:gd name="T6" fmla="*/ 73 w 157"/>
              <a:gd name="T7" fmla="*/ 18 h 107"/>
              <a:gd name="T8" fmla="*/ 45 w 157"/>
              <a:gd name="T9" fmla="*/ 8 h 107"/>
              <a:gd name="T10" fmla="*/ 19 w 157"/>
              <a:gd name="T11" fmla="*/ 40 h 107"/>
              <a:gd name="T12" fmla="*/ 20 w 157"/>
              <a:gd name="T13" fmla="*/ 47 h 107"/>
              <a:gd name="T14" fmla="*/ 0 w 157"/>
              <a:gd name="T15" fmla="*/ 76 h 107"/>
              <a:gd name="T16" fmla="*/ 31 w 157"/>
              <a:gd name="T17" fmla="*/ 107 h 107"/>
              <a:gd name="T18" fmla="*/ 126 w 157"/>
              <a:gd name="T19" fmla="*/ 107 h 107"/>
              <a:gd name="T20" fmla="*/ 157 w 157"/>
              <a:gd name="T21" fmla="*/ 76 h 107"/>
              <a:gd name="T22" fmla="*/ 135 w 157"/>
              <a:gd name="T23" fmla="*/ 46 h 107"/>
              <a:gd name="T24" fmla="*/ 120 w 157"/>
              <a:gd name="T25" fmla="*/ 100 h 107"/>
              <a:gd name="T26" fmla="*/ 79 w 157"/>
              <a:gd name="T27" fmla="*/ 100 h 107"/>
              <a:gd name="T28" fmla="*/ 103 w 157"/>
              <a:gd name="T29" fmla="*/ 75 h 107"/>
              <a:gd name="T30" fmla="*/ 102 w 157"/>
              <a:gd name="T31" fmla="*/ 72 h 107"/>
              <a:gd name="T32" fmla="*/ 92 w 157"/>
              <a:gd name="T33" fmla="*/ 72 h 107"/>
              <a:gd name="T34" fmla="*/ 92 w 157"/>
              <a:gd name="T35" fmla="*/ 68 h 107"/>
              <a:gd name="T36" fmla="*/ 92 w 157"/>
              <a:gd name="T37" fmla="*/ 37 h 107"/>
              <a:gd name="T38" fmla="*/ 90 w 157"/>
              <a:gd name="T39" fmla="*/ 36 h 107"/>
              <a:gd name="T40" fmla="*/ 64 w 157"/>
              <a:gd name="T41" fmla="*/ 36 h 107"/>
              <a:gd name="T42" fmla="*/ 62 w 157"/>
              <a:gd name="T43" fmla="*/ 38 h 107"/>
              <a:gd name="T44" fmla="*/ 62 w 157"/>
              <a:gd name="T45" fmla="*/ 68 h 107"/>
              <a:gd name="T46" fmla="*/ 62 w 157"/>
              <a:gd name="T47" fmla="*/ 73 h 107"/>
              <a:gd name="T48" fmla="*/ 51 w 157"/>
              <a:gd name="T49" fmla="*/ 73 h 107"/>
              <a:gd name="T50" fmla="*/ 50 w 157"/>
              <a:gd name="T51" fmla="*/ 76 h 107"/>
              <a:gd name="T52" fmla="*/ 75 w 157"/>
              <a:gd name="T53" fmla="*/ 100 h 107"/>
              <a:gd name="T54" fmla="*/ 38 w 157"/>
              <a:gd name="T55" fmla="*/ 100 h 107"/>
              <a:gd name="T56" fmla="*/ 11 w 157"/>
              <a:gd name="T57" fmla="*/ 74 h 107"/>
              <a:gd name="T58" fmla="*/ 29 w 157"/>
              <a:gd name="T59" fmla="*/ 50 h 107"/>
              <a:gd name="T60" fmla="*/ 28 w 157"/>
              <a:gd name="T61" fmla="*/ 44 h 107"/>
              <a:gd name="T62" fmla="*/ 50 w 157"/>
              <a:gd name="T63" fmla="*/ 17 h 107"/>
              <a:gd name="T64" fmla="*/ 74 w 157"/>
              <a:gd name="T65" fmla="*/ 29 h 107"/>
              <a:gd name="T66" fmla="*/ 97 w 157"/>
              <a:gd name="T67" fmla="*/ 11 h 107"/>
              <a:gd name="T68" fmla="*/ 128 w 157"/>
              <a:gd name="T69" fmla="*/ 42 h 107"/>
              <a:gd name="T70" fmla="*/ 127 w 157"/>
              <a:gd name="T71" fmla="*/ 50 h 107"/>
              <a:gd name="T72" fmla="*/ 147 w 157"/>
              <a:gd name="T73" fmla="*/ 74 h 107"/>
              <a:gd name="T74" fmla="*/ 120 w 157"/>
              <a:gd name="T75" fmla="*/ 10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7">
                <a:moveTo>
                  <a:pt x="135" y="46"/>
                </a:moveTo>
                <a:cubicBezTo>
                  <a:pt x="136" y="43"/>
                  <a:pt x="136" y="40"/>
                  <a:pt x="136" y="37"/>
                </a:cubicBezTo>
                <a:cubicBezTo>
                  <a:pt x="136" y="17"/>
                  <a:pt x="120" y="0"/>
                  <a:pt x="99" y="0"/>
                </a:cubicBezTo>
                <a:cubicBezTo>
                  <a:pt x="76" y="0"/>
                  <a:pt x="73" y="18"/>
                  <a:pt x="73" y="18"/>
                </a:cubicBezTo>
                <a:cubicBezTo>
                  <a:pt x="73" y="18"/>
                  <a:pt x="63" y="6"/>
                  <a:pt x="45" y="8"/>
                </a:cubicBezTo>
                <a:cubicBezTo>
                  <a:pt x="30" y="11"/>
                  <a:pt x="19" y="25"/>
                  <a:pt x="19" y="40"/>
                </a:cubicBezTo>
                <a:cubicBezTo>
                  <a:pt x="19" y="42"/>
                  <a:pt x="20" y="45"/>
                  <a:pt x="20" y="47"/>
                </a:cubicBezTo>
                <a:cubicBezTo>
                  <a:pt x="9" y="51"/>
                  <a:pt x="0" y="63"/>
                  <a:pt x="0" y="76"/>
                </a:cubicBezTo>
                <a:cubicBezTo>
                  <a:pt x="0" y="93"/>
                  <a:pt x="14" y="107"/>
                  <a:pt x="31" y="107"/>
                </a:cubicBezTo>
                <a:cubicBezTo>
                  <a:pt x="126" y="107"/>
                  <a:pt x="126" y="107"/>
                  <a:pt x="126" y="107"/>
                </a:cubicBezTo>
                <a:cubicBezTo>
                  <a:pt x="143" y="107"/>
                  <a:pt x="157" y="93"/>
                  <a:pt x="157" y="76"/>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1"/>
                  <a:pt x="92" y="68"/>
                </a:cubicBezTo>
                <a:cubicBezTo>
                  <a:pt x="92" y="60"/>
                  <a:pt x="92" y="43"/>
                  <a:pt x="92" y="37"/>
                </a:cubicBezTo>
                <a:cubicBezTo>
                  <a:pt x="92" y="37"/>
                  <a:pt x="92" y="36"/>
                  <a:pt x="90" y="36"/>
                </a:cubicBezTo>
                <a:cubicBezTo>
                  <a:pt x="88" y="36"/>
                  <a:pt x="67" y="36"/>
                  <a:pt x="64" y="36"/>
                </a:cubicBezTo>
                <a:cubicBezTo>
                  <a:pt x="61" y="36"/>
                  <a:pt x="62" y="38"/>
                  <a:pt x="62" y="38"/>
                </a:cubicBezTo>
                <a:cubicBezTo>
                  <a:pt x="62" y="44"/>
                  <a:pt x="62" y="60"/>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9"/>
                  <a:pt x="11" y="74"/>
                </a:cubicBezTo>
                <a:cubicBezTo>
                  <a:pt x="11" y="63"/>
                  <a:pt x="18" y="54"/>
                  <a:pt x="29" y="50"/>
                </a:cubicBezTo>
                <a:cubicBezTo>
                  <a:pt x="28" y="48"/>
                  <a:pt x="28" y="46"/>
                  <a:pt x="28" y="44"/>
                </a:cubicBezTo>
                <a:cubicBezTo>
                  <a:pt x="28" y="32"/>
                  <a:pt x="37" y="20"/>
                  <a:pt x="50" y="17"/>
                </a:cubicBezTo>
                <a:cubicBezTo>
                  <a:pt x="65" y="15"/>
                  <a:pt x="74" y="29"/>
                  <a:pt x="74" y="29"/>
                </a:cubicBezTo>
                <a:cubicBezTo>
                  <a:pt x="74" y="29"/>
                  <a:pt x="77" y="11"/>
                  <a:pt x="97" y="11"/>
                </a:cubicBezTo>
                <a:cubicBezTo>
                  <a:pt x="115" y="11"/>
                  <a:pt x="128" y="25"/>
                  <a:pt x="128" y="42"/>
                </a:cubicBezTo>
                <a:cubicBezTo>
                  <a:pt x="128" y="45"/>
                  <a:pt x="127" y="47"/>
                  <a:pt x="127" y="50"/>
                </a:cubicBezTo>
                <a:cubicBezTo>
                  <a:pt x="138" y="53"/>
                  <a:pt x="147" y="63"/>
                  <a:pt x="147" y="74"/>
                </a:cubicBezTo>
                <a:cubicBezTo>
                  <a:pt x="147" y="89"/>
                  <a:pt x="135" y="100"/>
                  <a:pt x="120" y="100"/>
                </a:cubicBezTo>
                <a:close/>
              </a:path>
            </a:pathLst>
          </a:custGeom>
          <a:solidFill>
            <a:schemeClr val="bg1"/>
          </a:solidFill>
          <a:ln>
            <a:noFill/>
          </a:ln>
        </p:spPr>
        <p:txBody>
          <a:bodyPr vert="horz" wrap="square" lIns="91440" tIns="45720" rIns="91440" bIns="45720" numCol="1" anchor="t" anchorCtr="0" compatLnSpc="1"/>
          <a:lstStyle/>
          <a:p>
            <a:endParaRPr lang="en-US">
              <a:latin typeface="+mj-ea"/>
              <a:ea typeface="+mj-ea"/>
            </a:endParaRPr>
          </a:p>
        </p:txBody>
      </p:sp>
      <p:sp>
        <p:nvSpPr>
          <p:cNvPr id="44" name="矩形 3"/>
          <p:cNvSpPr>
            <a:spLocks noChangeArrowheads="1"/>
          </p:cNvSpPr>
          <p:nvPr/>
        </p:nvSpPr>
        <p:spPr bwMode="auto">
          <a:xfrm>
            <a:off x="1626191" y="2191544"/>
            <a:ext cx="1391920" cy="31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p>
            <a:r>
              <a:rPr lang="en-US" altLang="zh-CN" sz="1500" dirty="0" smtClean="0">
                <a:solidFill>
                  <a:schemeClr val="accent1"/>
                </a:solidFill>
                <a:latin typeface="+mj-ea"/>
                <a:ea typeface="+mj-ea"/>
                <a:sym typeface="Arial" panose="020B0604020202020204" pitchFamily="34" charset="0"/>
              </a:rPr>
              <a:t>3</a:t>
            </a:r>
            <a:r>
              <a:rPr lang="zh-CN" altLang="en-US" sz="1500" dirty="0" smtClean="0">
                <a:solidFill>
                  <a:schemeClr val="accent1"/>
                </a:solidFill>
                <a:latin typeface="+mj-ea"/>
                <a:ea typeface="+mj-ea"/>
                <a:sym typeface="Arial" panose="020B0604020202020204" pitchFamily="34" charset="0"/>
              </a:rPr>
              <a:t>市场开发阶段</a:t>
            </a:r>
            <a:endParaRPr lang="zh-CN" altLang="en-US" sz="1500" dirty="0">
              <a:solidFill>
                <a:schemeClr val="accent1"/>
              </a:solidFill>
              <a:latin typeface="+mj-ea"/>
              <a:ea typeface="+mj-ea"/>
              <a:sym typeface="Arial" panose="020B0604020202020204" pitchFamily="34" charset="0"/>
            </a:endParaRPr>
          </a:p>
        </p:txBody>
      </p:sp>
      <p:sp>
        <p:nvSpPr>
          <p:cNvPr id="45" name="文本框 13"/>
          <p:cNvSpPr txBox="1"/>
          <p:nvPr/>
        </p:nvSpPr>
        <p:spPr>
          <a:xfrm>
            <a:off x="512445" y="2485390"/>
            <a:ext cx="2507615" cy="979170"/>
          </a:xfrm>
          <a:prstGeom prst="rect">
            <a:avLst/>
          </a:prstGeom>
          <a:noFill/>
        </p:spPr>
        <p:txBody>
          <a:bodyPr wrap="square" lIns="65824" tIns="32911" rIns="65824" bIns="32911" rtlCol="0">
            <a:spAutoFit/>
          </a:bodyPr>
          <a:lstStyle/>
          <a:p>
            <a:pPr algn="r">
              <a:lnSpc>
                <a:spcPct val="120000"/>
              </a:lnSpc>
              <a:spcBef>
                <a:spcPct val="0"/>
              </a:spcBef>
              <a:buNone/>
            </a:pPr>
            <a:r>
              <a:rPr lang="en-US" altLang="zh-CN" sz="1000">
                <a:solidFill>
                  <a:srgbClr val="333333"/>
                </a:solidFill>
                <a:latin typeface="微软雅黑" panose="020B0503020204020204" pitchFamily="34" charset="-122"/>
                <a:ea typeface="微软雅黑" panose="020B0503020204020204" pitchFamily="34" charset="-122"/>
                <a:sym typeface="+mn-ea"/>
              </a:rPr>
              <a:t>24-36</a:t>
            </a:r>
            <a:r>
              <a:rPr lang="zh-CN" altLang="en-US" sz="1000">
                <a:solidFill>
                  <a:srgbClr val="333333"/>
                </a:solidFill>
                <a:latin typeface="微软雅黑" panose="020B0503020204020204" pitchFamily="34" charset="-122"/>
                <a:ea typeface="微软雅黑" panose="020B0503020204020204" pitchFamily="34" charset="-122"/>
                <a:sym typeface="+mn-ea"/>
              </a:rPr>
              <a:t>个月完全打破现有应用的市场格局，开发</a:t>
            </a:r>
            <a:r>
              <a:rPr lang="en-US" altLang="zh-CN" sz="1000">
                <a:solidFill>
                  <a:srgbClr val="333333"/>
                </a:solidFill>
                <a:latin typeface="微软雅黑" panose="020B0503020204020204" pitchFamily="34" charset="-122"/>
                <a:ea typeface="微软雅黑" panose="020B0503020204020204" pitchFamily="34" charset="-122"/>
                <a:sym typeface="+mn-ea"/>
              </a:rPr>
              <a:t>1500-2000</a:t>
            </a:r>
            <a:r>
              <a:rPr lang="zh-CN" altLang="en-US" sz="1000">
                <a:solidFill>
                  <a:srgbClr val="333333"/>
                </a:solidFill>
                <a:latin typeface="微软雅黑" panose="020B0503020204020204" pitchFamily="34" charset="-122"/>
                <a:ea typeface="微软雅黑" panose="020B0503020204020204" pitchFamily="34" charset="-122"/>
                <a:sym typeface="+mn-ea"/>
              </a:rPr>
              <a:t>家企业智能客服，</a:t>
            </a:r>
            <a:endParaRPr lang="zh-CN" altLang="en-US" sz="1000">
              <a:solidFill>
                <a:srgbClr val="333333"/>
              </a:solidFill>
              <a:latin typeface="微软雅黑" panose="020B0503020204020204" pitchFamily="34" charset="-122"/>
              <a:ea typeface="微软雅黑" panose="020B0503020204020204" pitchFamily="34" charset="-122"/>
              <a:sym typeface="+mn-ea"/>
            </a:endParaRPr>
          </a:p>
          <a:p>
            <a:pPr algn="r">
              <a:lnSpc>
                <a:spcPct val="120000"/>
              </a:lnSpc>
              <a:spcBef>
                <a:spcPct val="0"/>
              </a:spcBef>
              <a:buNone/>
            </a:pPr>
            <a:r>
              <a:rPr lang="zh-CN" altLang="en-US" sz="1000">
                <a:solidFill>
                  <a:srgbClr val="333333"/>
                </a:solidFill>
                <a:latin typeface="微软雅黑" panose="020B0503020204020204" pitchFamily="34" charset="-122"/>
                <a:ea typeface="微软雅黑" panose="020B0503020204020204" pitchFamily="34" charset="-122"/>
                <a:sym typeface="+mn-ea"/>
              </a:rPr>
              <a:t>开发</a:t>
            </a:r>
            <a:r>
              <a:rPr lang="en-US" altLang="zh-CN" sz="1000">
                <a:solidFill>
                  <a:srgbClr val="333333"/>
                </a:solidFill>
                <a:latin typeface="微软雅黑" panose="020B0503020204020204" pitchFamily="34" charset="-122"/>
                <a:ea typeface="微软雅黑" panose="020B0503020204020204" pitchFamily="34" charset="-122"/>
                <a:sym typeface="+mn-ea"/>
              </a:rPr>
              <a:t>500-1000</a:t>
            </a:r>
            <a:r>
              <a:rPr lang="zh-CN" altLang="en-US" sz="1000">
                <a:solidFill>
                  <a:srgbClr val="333333"/>
                </a:solidFill>
                <a:latin typeface="微软雅黑" panose="020B0503020204020204" pitchFamily="34" charset="-122"/>
                <a:ea typeface="微软雅黑" panose="020B0503020204020204" pitchFamily="34" charset="-122"/>
                <a:sym typeface="+mn-ea"/>
              </a:rPr>
              <a:t>家专家顾问用户。</a:t>
            </a:r>
            <a:endParaRPr lang="zh-CN" altLang="en-US" sz="1000">
              <a:solidFill>
                <a:srgbClr val="333333"/>
              </a:solidFill>
              <a:latin typeface="微软雅黑" panose="020B0503020204020204" pitchFamily="34" charset="-122"/>
              <a:ea typeface="微软雅黑" panose="020B0503020204020204" pitchFamily="34" charset="-122"/>
              <a:sym typeface="+mn-ea"/>
            </a:endParaRPr>
          </a:p>
          <a:p>
            <a:pPr algn="r">
              <a:lnSpc>
                <a:spcPct val="120000"/>
              </a:lnSpc>
              <a:spcBef>
                <a:spcPct val="0"/>
              </a:spcBef>
              <a:buNone/>
            </a:pPr>
            <a:r>
              <a:rPr lang="zh-CN" altLang="en-US" sz="1000">
                <a:solidFill>
                  <a:srgbClr val="333333"/>
                </a:solidFill>
                <a:latin typeface="微软雅黑" panose="020B0503020204020204" pitchFamily="34" charset="-122"/>
                <a:ea typeface="微软雅黑" panose="020B0503020204020204" pitchFamily="34" charset="-122"/>
                <a:sym typeface="+mn-ea"/>
              </a:rPr>
              <a:t>销售额</a:t>
            </a:r>
            <a:r>
              <a:rPr lang="en-US" altLang="zh-CN" sz="1000">
                <a:solidFill>
                  <a:srgbClr val="333333"/>
                </a:solidFill>
                <a:latin typeface="微软雅黑" panose="020B0503020204020204" pitchFamily="34" charset="-122"/>
                <a:ea typeface="微软雅黑" panose="020B0503020204020204" pitchFamily="34" charset="-122"/>
                <a:sym typeface="+mn-ea"/>
              </a:rPr>
              <a:t>1000-3000</a:t>
            </a:r>
            <a:r>
              <a:rPr lang="zh-CN" altLang="en-US" sz="1000">
                <a:solidFill>
                  <a:srgbClr val="333333"/>
                </a:solidFill>
                <a:latin typeface="微软雅黑" panose="020B0503020204020204" pitchFamily="34" charset="-122"/>
                <a:ea typeface="微软雅黑" panose="020B0503020204020204" pitchFamily="34" charset="-122"/>
                <a:sym typeface="+mn-ea"/>
              </a:rPr>
              <a:t>万元</a:t>
            </a:r>
            <a:endParaRPr lang="zh-CN" altLang="en-US" sz="1000">
              <a:solidFill>
                <a:srgbClr val="333333"/>
              </a:solidFill>
              <a:latin typeface="微软雅黑" panose="020B0503020204020204" pitchFamily="34" charset="-122"/>
              <a:ea typeface="微软雅黑" panose="020B0503020204020204" pitchFamily="34" charset="-122"/>
              <a:sym typeface="+mn-ea"/>
            </a:endParaRPr>
          </a:p>
          <a:p>
            <a:pPr algn="r">
              <a:lnSpc>
                <a:spcPct val="120000"/>
              </a:lnSpc>
              <a:spcBef>
                <a:spcPct val="0"/>
              </a:spcBef>
              <a:buNone/>
            </a:pPr>
            <a:endParaRPr lang="zh-CN" altLang="en-US" sz="1000" b="0" dirty="0">
              <a:solidFill>
                <a:schemeClr val="tx1">
                  <a:lumMod val="65000"/>
                  <a:lumOff val="35000"/>
                </a:schemeClr>
              </a:solidFill>
              <a:latin typeface="+mj-ea"/>
              <a:ea typeface="+mj-ea"/>
              <a:sym typeface="微软雅黑" panose="020B0503020204020204" pitchFamily="34" charset="-122"/>
            </a:endParaRPr>
          </a:p>
        </p:txBody>
      </p:sp>
      <p:grpSp>
        <p:nvGrpSpPr>
          <p:cNvPr id="46" name="Group 20"/>
          <p:cNvGrpSpPr/>
          <p:nvPr/>
        </p:nvGrpSpPr>
        <p:grpSpPr>
          <a:xfrm>
            <a:off x="3418467" y="2587291"/>
            <a:ext cx="309413" cy="214312"/>
            <a:chOff x="7416800" y="1122363"/>
            <a:chExt cx="366713" cy="254000"/>
          </a:xfrm>
          <a:solidFill>
            <a:schemeClr val="bg1"/>
          </a:solidFill>
        </p:grpSpPr>
        <p:sp>
          <p:nvSpPr>
            <p:cNvPr id="47" name="Freeform 48"/>
            <p:cNvSpPr>
              <a:spLocks noEditPoints="1"/>
            </p:cNvSpPr>
            <p:nvPr/>
          </p:nvSpPr>
          <p:spPr bwMode="auto">
            <a:xfrm>
              <a:off x="7416800" y="1122363"/>
              <a:ext cx="260350" cy="254000"/>
            </a:xfrm>
            <a:custGeom>
              <a:avLst/>
              <a:gdLst>
                <a:gd name="T0" fmla="*/ 86 w 99"/>
                <a:gd name="T1" fmla="*/ 59 h 97"/>
                <a:gd name="T2" fmla="*/ 99 w 99"/>
                <a:gd name="T3" fmla="*/ 53 h 97"/>
                <a:gd name="T4" fmla="*/ 99 w 99"/>
                <a:gd name="T5" fmla="*/ 42 h 97"/>
                <a:gd name="T6" fmla="*/ 86 w 99"/>
                <a:gd name="T7" fmla="*/ 37 h 97"/>
                <a:gd name="T8" fmla="*/ 83 w 99"/>
                <a:gd name="T9" fmla="*/ 31 h 97"/>
                <a:gd name="T10" fmla="*/ 89 w 99"/>
                <a:gd name="T11" fmla="*/ 17 h 97"/>
                <a:gd name="T12" fmla="*/ 81 w 99"/>
                <a:gd name="T13" fmla="*/ 10 h 97"/>
                <a:gd name="T14" fmla="*/ 67 w 99"/>
                <a:gd name="T15" fmla="*/ 15 h 97"/>
                <a:gd name="T16" fmla="*/ 61 w 99"/>
                <a:gd name="T17" fmla="*/ 13 h 97"/>
                <a:gd name="T18" fmla="*/ 55 w 99"/>
                <a:gd name="T19" fmla="*/ 0 h 97"/>
                <a:gd name="T20" fmla="*/ 44 w 99"/>
                <a:gd name="T21" fmla="*/ 0 h 97"/>
                <a:gd name="T22" fmla="*/ 39 w 99"/>
                <a:gd name="T23" fmla="*/ 13 h 97"/>
                <a:gd name="T24" fmla="*/ 32 w 99"/>
                <a:gd name="T25" fmla="*/ 15 h 97"/>
                <a:gd name="T26" fmla="*/ 19 w 99"/>
                <a:gd name="T27" fmla="*/ 10 h 97"/>
                <a:gd name="T28" fmla="*/ 11 w 99"/>
                <a:gd name="T29" fmla="*/ 18 h 97"/>
                <a:gd name="T30" fmla="*/ 16 w 99"/>
                <a:gd name="T31" fmla="*/ 31 h 97"/>
                <a:gd name="T32" fmla="*/ 14 w 99"/>
                <a:gd name="T33" fmla="*/ 37 h 97"/>
                <a:gd name="T34" fmla="*/ 0 w 99"/>
                <a:gd name="T35" fmla="*/ 43 h 97"/>
                <a:gd name="T36" fmla="*/ 0 w 99"/>
                <a:gd name="T37" fmla="*/ 54 h 97"/>
                <a:gd name="T38" fmla="*/ 14 w 99"/>
                <a:gd name="T39" fmla="*/ 59 h 97"/>
                <a:gd name="T40" fmla="*/ 16 w 99"/>
                <a:gd name="T41" fmla="*/ 65 h 97"/>
                <a:gd name="T42" fmla="*/ 11 w 99"/>
                <a:gd name="T43" fmla="*/ 79 h 97"/>
                <a:gd name="T44" fmla="*/ 19 w 99"/>
                <a:gd name="T45" fmla="*/ 86 h 97"/>
                <a:gd name="T46" fmla="*/ 33 w 99"/>
                <a:gd name="T47" fmla="*/ 81 h 97"/>
                <a:gd name="T48" fmla="*/ 39 w 99"/>
                <a:gd name="T49" fmla="*/ 83 h 97"/>
                <a:gd name="T50" fmla="*/ 45 w 99"/>
                <a:gd name="T51" fmla="*/ 97 h 97"/>
                <a:gd name="T52" fmla="*/ 56 w 99"/>
                <a:gd name="T53" fmla="*/ 97 h 97"/>
                <a:gd name="T54" fmla="*/ 61 w 99"/>
                <a:gd name="T55" fmla="*/ 83 h 97"/>
                <a:gd name="T56" fmla="*/ 67 w 99"/>
                <a:gd name="T57" fmla="*/ 81 h 97"/>
                <a:gd name="T58" fmla="*/ 81 w 99"/>
                <a:gd name="T59" fmla="*/ 86 h 97"/>
                <a:gd name="T60" fmla="*/ 89 w 99"/>
                <a:gd name="T61" fmla="*/ 78 h 97"/>
                <a:gd name="T62" fmla="*/ 83 w 99"/>
                <a:gd name="T63" fmla="*/ 65 h 97"/>
                <a:gd name="T64" fmla="*/ 86 w 99"/>
                <a:gd name="T65" fmla="*/ 59 h 97"/>
                <a:gd name="T66" fmla="*/ 50 w 99"/>
                <a:gd name="T67" fmla="*/ 64 h 97"/>
                <a:gd name="T68" fmla="*/ 34 w 99"/>
                <a:gd name="T69" fmla="*/ 48 h 97"/>
                <a:gd name="T70" fmla="*/ 50 w 99"/>
                <a:gd name="T71" fmla="*/ 33 h 97"/>
                <a:gd name="T72" fmla="*/ 66 w 99"/>
                <a:gd name="T73" fmla="*/ 48 h 97"/>
                <a:gd name="T74" fmla="*/ 50 w 99"/>
                <a:gd name="T75" fmla="*/ 6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7">
                  <a:moveTo>
                    <a:pt x="86" y="59"/>
                  </a:moveTo>
                  <a:cubicBezTo>
                    <a:pt x="86" y="59"/>
                    <a:pt x="99" y="54"/>
                    <a:pt x="99" y="53"/>
                  </a:cubicBezTo>
                  <a:cubicBezTo>
                    <a:pt x="99" y="42"/>
                    <a:pt x="99" y="42"/>
                    <a:pt x="99" y="42"/>
                  </a:cubicBezTo>
                  <a:cubicBezTo>
                    <a:pt x="99" y="42"/>
                    <a:pt x="86" y="37"/>
                    <a:pt x="86" y="37"/>
                  </a:cubicBezTo>
                  <a:cubicBezTo>
                    <a:pt x="83" y="31"/>
                    <a:pt x="83" y="31"/>
                    <a:pt x="83" y="31"/>
                  </a:cubicBezTo>
                  <a:cubicBezTo>
                    <a:pt x="83" y="31"/>
                    <a:pt x="89" y="18"/>
                    <a:pt x="89" y="17"/>
                  </a:cubicBezTo>
                  <a:cubicBezTo>
                    <a:pt x="81" y="10"/>
                    <a:pt x="81" y="10"/>
                    <a:pt x="81" y="10"/>
                  </a:cubicBezTo>
                  <a:cubicBezTo>
                    <a:pt x="80" y="9"/>
                    <a:pt x="67" y="15"/>
                    <a:pt x="67" y="15"/>
                  </a:cubicBezTo>
                  <a:cubicBezTo>
                    <a:pt x="61" y="13"/>
                    <a:pt x="61" y="13"/>
                    <a:pt x="61" y="13"/>
                  </a:cubicBezTo>
                  <a:cubicBezTo>
                    <a:pt x="61" y="13"/>
                    <a:pt x="56" y="0"/>
                    <a:pt x="55" y="0"/>
                  </a:cubicBezTo>
                  <a:cubicBezTo>
                    <a:pt x="44" y="0"/>
                    <a:pt x="44" y="0"/>
                    <a:pt x="44" y="0"/>
                  </a:cubicBezTo>
                  <a:cubicBezTo>
                    <a:pt x="43" y="0"/>
                    <a:pt x="39" y="13"/>
                    <a:pt x="39" y="13"/>
                  </a:cubicBezTo>
                  <a:cubicBezTo>
                    <a:pt x="32" y="15"/>
                    <a:pt x="32" y="15"/>
                    <a:pt x="32" y="15"/>
                  </a:cubicBezTo>
                  <a:cubicBezTo>
                    <a:pt x="32" y="15"/>
                    <a:pt x="19" y="10"/>
                    <a:pt x="19" y="10"/>
                  </a:cubicBezTo>
                  <a:cubicBezTo>
                    <a:pt x="11" y="18"/>
                    <a:pt x="11" y="18"/>
                    <a:pt x="11" y="18"/>
                  </a:cubicBezTo>
                  <a:cubicBezTo>
                    <a:pt x="10" y="18"/>
                    <a:pt x="16" y="31"/>
                    <a:pt x="16" y="31"/>
                  </a:cubicBezTo>
                  <a:cubicBezTo>
                    <a:pt x="14" y="37"/>
                    <a:pt x="14" y="37"/>
                    <a:pt x="14" y="37"/>
                  </a:cubicBezTo>
                  <a:cubicBezTo>
                    <a:pt x="14" y="37"/>
                    <a:pt x="0" y="42"/>
                    <a:pt x="0" y="43"/>
                  </a:cubicBezTo>
                  <a:cubicBezTo>
                    <a:pt x="0" y="54"/>
                    <a:pt x="0" y="54"/>
                    <a:pt x="0" y="54"/>
                  </a:cubicBezTo>
                  <a:cubicBezTo>
                    <a:pt x="0" y="54"/>
                    <a:pt x="14" y="59"/>
                    <a:pt x="14" y="59"/>
                  </a:cubicBezTo>
                  <a:cubicBezTo>
                    <a:pt x="16" y="65"/>
                    <a:pt x="16" y="65"/>
                    <a:pt x="16" y="65"/>
                  </a:cubicBezTo>
                  <a:cubicBezTo>
                    <a:pt x="16" y="65"/>
                    <a:pt x="11" y="78"/>
                    <a:pt x="11" y="79"/>
                  </a:cubicBezTo>
                  <a:cubicBezTo>
                    <a:pt x="19" y="86"/>
                    <a:pt x="19" y="86"/>
                    <a:pt x="19" y="86"/>
                  </a:cubicBezTo>
                  <a:cubicBezTo>
                    <a:pt x="19" y="87"/>
                    <a:pt x="33" y="81"/>
                    <a:pt x="33" y="81"/>
                  </a:cubicBezTo>
                  <a:cubicBezTo>
                    <a:pt x="39" y="83"/>
                    <a:pt x="39" y="83"/>
                    <a:pt x="39" y="83"/>
                  </a:cubicBezTo>
                  <a:cubicBezTo>
                    <a:pt x="39" y="83"/>
                    <a:pt x="44" y="97"/>
                    <a:pt x="45" y="97"/>
                  </a:cubicBezTo>
                  <a:cubicBezTo>
                    <a:pt x="56" y="97"/>
                    <a:pt x="56" y="97"/>
                    <a:pt x="56" y="97"/>
                  </a:cubicBezTo>
                  <a:cubicBezTo>
                    <a:pt x="56" y="97"/>
                    <a:pt x="61" y="83"/>
                    <a:pt x="61" y="83"/>
                  </a:cubicBezTo>
                  <a:cubicBezTo>
                    <a:pt x="67" y="81"/>
                    <a:pt x="67" y="81"/>
                    <a:pt x="67" y="81"/>
                  </a:cubicBezTo>
                  <a:cubicBezTo>
                    <a:pt x="67" y="81"/>
                    <a:pt x="81" y="86"/>
                    <a:pt x="81" y="86"/>
                  </a:cubicBezTo>
                  <a:cubicBezTo>
                    <a:pt x="89" y="78"/>
                    <a:pt x="89" y="78"/>
                    <a:pt x="89" y="78"/>
                  </a:cubicBezTo>
                  <a:cubicBezTo>
                    <a:pt x="89" y="78"/>
                    <a:pt x="83" y="65"/>
                    <a:pt x="83" y="65"/>
                  </a:cubicBezTo>
                  <a:lnTo>
                    <a:pt x="86" y="59"/>
                  </a:lnTo>
                  <a:close/>
                  <a:moveTo>
                    <a:pt x="50" y="64"/>
                  </a:moveTo>
                  <a:cubicBezTo>
                    <a:pt x="41" y="64"/>
                    <a:pt x="34" y="57"/>
                    <a:pt x="34" y="48"/>
                  </a:cubicBezTo>
                  <a:cubicBezTo>
                    <a:pt x="34" y="39"/>
                    <a:pt x="41" y="33"/>
                    <a:pt x="50" y="33"/>
                  </a:cubicBezTo>
                  <a:cubicBezTo>
                    <a:pt x="59" y="33"/>
                    <a:pt x="66" y="39"/>
                    <a:pt x="66" y="48"/>
                  </a:cubicBezTo>
                  <a:cubicBezTo>
                    <a:pt x="66" y="57"/>
                    <a:pt x="59" y="64"/>
                    <a:pt x="50"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j-ea"/>
                <a:ea typeface="+mj-ea"/>
              </a:endParaRPr>
            </a:p>
          </p:txBody>
        </p:sp>
        <p:sp>
          <p:nvSpPr>
            <p:cNvPr id="48" name="Freeform 49"/>
            <p:cNvSpPr>
              <a:spLocks noEditPoints="1"/>
            </p:cNvSpPr>
            <p:nvPr/>
          </p:nvSpPr>
          <p:spPr bwMode="auto">
            <a:xfrm>
              <a:off x="7661275" y="1247775"/>
              <a:ext cx="122238" cy="123825"/>
            </a:xfrm>
            <a:custGeom>
              <a:avLst/>
              <a:gdLst>
                <a:gd name="T0" fmla="*/ 41 w 47"/>
                <a:gd name="T1" fmla="*/ 22 h 47"/>
                <a:gd name="T2" fmla="*/ 41 w 47"/>
                <a:gd name="T3" fmla="*/ 19 h 47"/>
                <a:gd name="T4" fmla="*/ 45 w 47"/>
                <a:gd name="T5" fmla="*/ 13 h 47"/>
                <a:gd name="T6" fmla="*/ 42 w 47"/>
                <a:gd name="T7" fmla="*/ 9 h 47"/>
                <a:gd name="T8" fmla="*/ 35 w 47"/>
                <a:gd name="T9" fmla="*/ 10 h 47"/>
                <a:gd name="T10" fmla="*/ 33 w 47"/>
                <a:gd name="T11" fmla="*/ 8 h 47"/>
                <a:gd name="T12" fmla="*/ 32 w 47"/>
                <a:gd name="T13" fmla="*/ 1 h 47"/>
                <a:gd name="T14" fmla="*/ 27 w 47"/>
                <a:gd name="T15" fmla="*/ 0 h 47"/>
                <a:gd name="T16" fmla="*/ 22 w 47"/>
                <a:gd name="T17" fmla="*/ 6 h 47"/>
                <a:gd name="T18" fmla="*/ 19 w 47"/>
                <a:gd name="T19" fmla="*/ 6 h 47"/>
                <a:gd name="T20" fmla="*/ 14 w 47"/>
                <a:gd name="T21" fmla="*/ 2 h 47"/>
                <a:gd name="T22" fmla="*/ 9 w 47"/>
                <a:gd name="T23" fmla="*/ 5 h 47"/>
                <a:gd name="T24" fmla="*/ 10 w 47"/>
                <a:gd name="T25" fmla="*/ 12 h 47"/>
                <a:gd name="T26" fmla="*/ 9 w 47"/>
                <a:gd name="T27" fmla="*/ 14 h 47"/>
                <a:gd name="T28" fmla="*/ 2 w 47"/>
                <a:gd name="T29" fmla="*/ 16 h 47"/>
                <a:gd name="T30" fmla="*/ 0 w 47"/>
                <a:gd name="T31" fmla="*/ 21 h 47"/>
                <a:gd name="T32" fmla="*/ 6 w 47"/>
                <a:gd name="T33" fmla="*/ 25 h 47"/>
                <a:gd name="T34" fmla="*/ 6 w 47"/>
                <a:gd name="T35" fmla="*/ 28 h 47"/>
                <a:gd name="T36" fmla="*/ 2 w 47"/>
                <a:gd name="T37" fmla="*/ 34 h 47"/>
                <a:gd name="T38" fmla="*/ 5 w 47"/>
                <a:gd name="T39" fmla="*/ 38 h 47"/>
                <a:gd name="T40" fmla="*/ 12 w 47"/>
                <a:gd name="T41" fmla="*/ 37 h 47"/>
                <a:gd name="T42" fmla="*/ 14 w 47"/>
                <a:gd name="T43" fmla="*/ 39 h 47"/>
                <a:gd name="T44" fmla="*/ 16 w 47"/>
                <a:gd name="T45" fmla="*/ 46 h 47"/>
                <a:gd name="T46" fmla="*/ 20 w 47"/>
                <a:gd name="T47" fmla="*/ 47 h 47"/>
                <a:gd name="T48" fmla="*/ 25 w 47"/>
                <a:gd name="T49" fmla="*/ 42 h 47"/>
                <a:gd name="T50" fmla="*/ 28 w 47"/>
                <a:gd name="T51" fmla="*/ 41 h 47"/>
                <a:gd name="T52" fmla="*/ 33 w 47"/>
                <a:gd name="T53" fmla="*/ 45 h 47"/>
                <a:gd name="T54" fmla="*/ 38 w 47"/>
                <a:gd name="T55" fmla="*/ 42 h 47"/>
                <a:gd name="T56" fmla="*/ 37 w 47"/>
                <a:gd name="T57" fmla="*/ 35 h 47"/>
                <a:gd name="T58" fmla="*/ 39 w 47"/>
                <a:gd name="T59" fmla="*/ 33 h 47"/>
                <a:gd name="T60" fmla="*/ 45 w 47"/>
                <a:gd name="T61" fmla="*/ 32 h 47"/>
                <a:gd name="T62" fmla="*/ 47 w 47"/>
                <a:gd name="T63" fmla="*/ 27 h 47"/>
                <a:gd name="T64" fmla="*/ 41 w 47"/>
                <a:gd name="T65" fmla="*/ 22 h 47"/>
                <a:gd name="T66" fmla="*/ 31 w 47"/>
                <a:gd name="T67" fmla="*/ 25 h 47"/>
                <a:gd name="T68" fmla="*/ 22 w 47"/>
                <a:gd name="T69" fmla="*/ 31 h 47"/>
                <a:gd name="T70" fmla="*/ 16 w 47"/>
                <a:gd name="T71" fmla="*/ 22 h 47"/>
                <a:gd name="T72" fmla="*/ 25 w 47"/>
                <a:gd name="T73" fmla="*/ 16 h 47"/>
                <a:gd name="T74" fmla="*/ 31 w 47"/>
                <a:gd name="T75" fmla="*/ 2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 h="47">
                  <a:moveTo>
                    <a:pt x="41" y="22"/>
                  </a:moveTo>
                  <a:cubicBezTo>
                    <a:pt x="41" y="19"/>
                    <a:pt x="41" y="19"/>
                    <a:pt x="41" y="19"/>
                  </a:cubicBezTo>
                  <a:cubicBezTo>
                    <a:pt x="41" y="19"/>
                    <a:pt x="45" y="14"/>
                    <a:pt x="45" y="13"/>
                  </a:cubicBezTo>
                  <a:cubicBezTo>
                    <a:pt x="42" y="9"/>
                    <a:pt x="42" y="9"/>
                    <a:pt x="42" y="9"/>
                  </a:cubicBezTo>
                  <a:cubicBezTo>
                    <a:pt x="42" y="9"/>
                    <a:pt x="35" y="10"/>
                    <a:pt x="35" y="10"/>
                  </a:cubicBezTo>
                  <a:cubicBezTo>
                    <a:pt x="33" y="8"/>
                    <a:pt x="33" y="8"/>
                    <a:pt x="33" y="8"/>
                  </a:cubicBezTo>
                  <a:cubicBezTo>
                    <a:pt x="33" y="8"/>
                    <a:pt x="32" y="1"/>
                    <a:pt x="32" y="1"/>
                  </a:cubicBezTo>
                  <a:cubicBezTo>
                    <a:pt x="27" y="0"/>
                    <a:pt x="27" y="0"/>
                    <a:pt x="27" y="0"/>
                  </a:cubicBezTo>
                  <a:cubicBezTo>
                    <a:pt x="26" y="0"/>
                    <a:pt x="22" y="6"/>
                    <a:pt x="22" y="6"/>
                  </a:cubicBezTo>
                  <a:cubicBezTo>
                    <a:pt x="19" y="6"/>
                    <a:pt x="19" y="6"/>
                    <a:pt x="19" y="6"/>
                  </a:cubicBezTo>
                  <a:cubicBezTo>
                    <a:pt x="19" y="6"/>
                    <a:pt x="14" y="2"/>
                    <a:pt x="14" y="2"/>
                  </a:cubicBezTo>
                  <a:cubicBezTo>
                    <a:pt x="9" y="5"/>
                    <a:pt x="9" y="5"/>
                    <a:pt x="9" y="5"/>
                  </a:cubicBezTo>
                  <a:cubicBezTo>
                    <a:pt x="9" y="5"/>
                    <a:pt x="10" y="12"/>
                    <a:pt x="10" y="12"/>
                  </a:cubicBezTo>
                  <a:cubicBezTo>
                    <a:pt x="9" y="14"/>
                    <a:pt x="9" y="14"/>
                    <a:pt x="9" y="14"/>
                  </a:cubicBezTo>
                  <a:cubicBezTo>
                    <a:pt x="9" y="14"/>
                    <a:pt x="2" y="15"/>
                    <a:pt x="2" y="16"/>
                  </a:cubicBezTo>
                  <a:cubicBezTo>
                    <a:pt x="0" y="21"/>
                    <a:pt x="0" y="21"/>
                    <a:pt x="0" y="21"/>
                  </a:cubicBezTo>
                  <a:cubicBezTo>
                    <a:pt x="0" y="21"/>
                    <a:pt x="6" y="25"/>
                    <a:pt x="6" y="25"/>
                  </a:cubicBezTo>
                  <a:cubicBezTo>
                    <a:pt x="6" y="28"/>
                    <a:pt x="6" y="28"/>
                    <a:pt x="6" y="28"/>
                  </a:cubicBezTo>
                  <a:cubicBezTo>
                    <a:pt x="6" y="28"/>
                    <a:pt x="2" y="34"/>
                    <a:pt x="2" y="34"/>
                  </a:cubicBezTo>
                  <a:cubicBezTo>
                    <a:pt x="5" y="38"/>
                    <a:pt x="5" y="38"/>
                    <a:pt x="5" y="38"/>
                  </a:cubicBezTo>
                  <a:cubicBezTo>
                    <a:pt x="5" y="39"/>
                    <a:pt x="12" y="37"/>
                    <a:pt x="12" y="37"/>
                  </a:cubicBezTo>
                  <a:cubicBezTo>
                    <a:pt x="14" y="39"/>
                    <a:pt x="14" y="39"/>
                    <a:pt x="14" y="39"/>
                  </a:cubicBezTo>
                  <a:cubicBezTo>
                    <a:pt x="14" y="39"/>
                    <a:pt x="15" y="46"/>
                    <a:pt x="16" y="46"/>
                  </a:cubicBezTo>
                  <a:cubicBezTo>
                    <a:pt x="20" y="47"/>
                    <a:pt x="20" y="47"/>
                    <a:pt x="20" y="47"/>
                  </a:cubicBezTo>
                  <a:cubicBezTo>
                    <a:pt x="21" y="47"/>
                    <a:pt x="25" y="42"/>
                    <a:pt x="25" y="42"/>
                  </a:cubicBezTo>
                  <a:cubicBezTo>
                    <a:pt x="28" y="41"/>
                    <a:pt x="28" y="41"/>
                    <a:pt x="28" y="41"/>
                  </a:cubicBezTo>
                  <a:cubicBezTo>
                    <a:pt x="28" y="41"/>
                    <a:pt x="33" y="45"/>
                    <a:pt x="33" y="45"/>
                  </a:cubicBezTo>
                  <a:cubicBezTo>
                    <a:pt x="38" y="42"/>
                    <a:pt x="38" y="42"/>
                    <a:pt x="38" y="42"/>
                  </a:cubicBezTo>
                  <a:cubicBezTo>
                    <a:pt x="38" y="42"/>
                    <a:pt x="37" y="35"/>
                    <a:pt x="37" y="35"/>
                  </a:cubicBezTo>
                  <a:cubicBezTo>
                    <a:pt x="39" y="33"/>
                    <a:pt x="39" y="33"/>
                    <a:pt x="39" y="33"/>
                  </a:cubicBezTo>
                  <a:cubicBezTo>
                    <a:pt x="39" y="33"/>
                    <a:pt x="45" y="32"/>
                    <a:pt x="45" y="32"/>
                  </a:cubicBezTo>
                  <a:cubicBezTo>
                    <a:pt x="47" y="27"/>
                    <a:pt x="47" y="27"/>
                    <a:pt x="47" y="27"/>
                  </a:cubicBezTo>
                  <a:cubicBezTo>
                    <a:pt x="47" y="26"/>
                    <a:pt x="41" y="22"/>
                    <a:pt x="41" y="22"/>
                  </a:cubicBezTo>
                  <a:close/>
                  <a:moveTo>
                    <a:pt x="31" y="25"/>
                  </a:moveTo>
                  <a:cubicBezTo>
                    <a:pt x="30" y="29"/>
                    <a:pt x="26" y="32"/>
                    <a:pt x="22" y="31"/>
                  </a:cubicBezTo>
                  <a:cubicBezTo>
                    <a:pt x="18" y="30"/>
                    <a:pt x="15" y="26"/>
                    <a:pt x="16" y="22"/>
                  </a:cubicBezTo>
                  <a:cubicBezTo>
                    <a:pt x="17" y="18"/>
                    <a:pt x="21" y="15"/>
                    <a:pt x="25" y="16"/>
                  </a:cubicBezTo>
                  <a:cubicBezTo>
                    <a:pt x="29" y="17"/>
                    <a:pt x="32" y="21"/>
                    <a:pt x="31"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j-ea"/>
                <a:ea typeface="+mj-ea"/>
              </a:endParaRPr>
            </a:p>
          </p:txBody>
        </p:sp>
      </p:grpSp>
      <p:sp>
        <p:nvSpPr>
          <p:cNvPr id="50" name="文本框 13"/>
          <p:cNvSpPr txBox="1"/>
          <p:nvPr/>
        </p:nvSpPr>
        <p:spPr>
          <a:xfrm>
            <a:off x="5644040" y="3087529"/>
            <a:ext cx="2438400" cy="796290"/>
          </a:xfrm>
          <a:prstGeom prst="rect">
            <a:avLst/>
          </a:prstGeom>
          <a:noFill/>
        </p:spPr>
        <p:txBody>
          <a:bodyPr wrap="square" lIns="65824" tIns="32911" rIns="65824" bIns="32911" rtlCol="0">
            <a:spAutoFit/>
          </a:bodyPr>
          <a:lstStyle/>
          <a:p>
            <a:pPr algn="l">
              <a:lnSpc>
                <a:spcPct val="120000"/>
              </a:lnSpc>
              <a:spcBef>
                <a:spcPct val="0"/>
              </a:spcBef>
              <a:buNone/>
            </a:pPr>
            <a:r>
              <a:rPr lang="en-US" sz="1000">
                <a:solidFill>
                  <a:srgbClr val="333333"/>
                </a:solidFill>
                <a:latin typeface="微软雅黑" panose="020B0503020204020204" pitchFamily="34" charset="-122"/>
                <a:ea typeface="微软雅黑" panose="020B0503020204020204" pitchFamily="34" charset="-122"/>
                <a:sym typeface="+mn-ea"/>
              </a:rPr>
              <a:t>36-48</a:t>
            </a:r>
            <a:r>
              <a:rPr lang="zh-CN" altLang="en-US" sz="1000">
                <a:solidFill>
                  <a:srgbClr val="333333"/>
                </a:solidFill>
                <a:latin typeface="微软雅黑" panose="020B0503020204020204" pitchFamily="34" charset="-122"/>
                <a:ea typeface="微软雅黑" panose="020B0503020204020204" pitchFamily="34" charset="-122"/>
                <a:sym typeface="+mn-ea"/>
              </a:rPr>
              <a:t>个月 通过自主研发智能产品应用和软硬件集成，开发</a:t>
            </a:r>
            <a:r>
              <a:rPr lang="en-US" altLang="zh-CN" sz="1000">
                <a:solidFill>
                  <a:srgbClr val="333333"/>
                </a:solidFill>
                <a:latin typeface="微软雅黑" panose="020B0503020204020204" pitchFamily="34" charset="-122"/>
                <a:ea typeface="微软雅黑" panose="020B0503020204020204" pitchFamily="34" charset="-122"/>
                <a:sym typeface="+mn-ea"/>
              </a:rPr>
              <a:t>5000-10000</a:t>
            </a:r>
            <a:r>
              <a:rPr lang="zh-CN" altLang="en-US" sz="1000">
                <a:solidFill>
                  <a:srgbClr val="333333"/>
                </a:solidFill>
                <a:latin typeface="微软雅黑" panose="020B0503020204020204" pitchFamily="34" charset="-122"/>
                <a:ea typeface="微软雅黑" panose="020B0503020204020204" pitchFamily="34" charset="-122"/>
                <a:sym typeface="+mn-ea"/>
              </a:rPr>
              <a:t>家智能客服，</a:t>
            </a:r>
            <a:r>
              <a:rPr lang="en-US" altLang="zh-CN" sz="1000">
                <a:solidFill>
                  <a:srgbClr val="333333"/>
                </a:solidFill>
                <a:latin typeface="微软雅黑" panose="020B0503020204020204" pitchFamily="34" charset="-122"/>
                <a:ea typeface="微软雅黑" panose="020B0503020204020204" pitchFamily="34" charset="-122"/>
                <a:sym typeface="+mn-ea"/>
              </a:rPr>
              <a:t>3000-5000</a:t>
            </a:r>
            <a:r>
              <a:rPr lang="zh-CN" altLang="en-US" sz="1000">
                <a:solidFill>
                  <a:srgbClr val="333333"/>
                </a:solidFill>
                <a:latin typeface="微软雅黑" panose="020B0503020204020204" pitchFamily="34" charset="-122"/>
                <a:ea typeface="微软雅黑" panose="020B0503020204020204" pitchFamily="34" charset="-122"/>
                <a:sym typeface="+mn-ea"/>
              </a:rPr>
              <a:t>家专家顾问用户，软硬件集成用户</a:t>
            </a:r>
            <a:r>
              <a:rPr lang="en-US" altLang="zh-CN" sz="1000">
                <a:solidFill>
                  <a:srgbClr val="333333"/>
                </a:solidFill>
                <a:latin typeface="微软雅黑" panose="020B0503020204020204" pitchFamily="34" charset="-122"/>
                <a:ea typeface="微软雅黑" panose="020B0503020204020204" pitchFamily="34" charset="-122"/>
                <a:sym typeface="+mn-ea"/>
              </a:rPr>
              <a:t>500</a:t>
            </a:r>
            <a:r>
              <a:rPr lang="zh-CN" altLang="en-US" sz="1000">
                <a:solidFill>
                  <a:srgbClr val="333333"/>
                </a:solidFill>
                <a:latin typeface="微软雅黑" panose="020B0503020204020204" pitchFamily="34" charset="-122"/>
                <a:ea typeface="微软雅黑" panose="020B0503020204020204" pitchFamily="34" charset="-122"/>
                <a:sym typeface="+mn-ea"/>
              </a:rPr>
              <a:t>家</a:t>
            </a:r>
            <a:r>
              <a:rPr lang="zh-CN" altLang="en-US" sz="1000" b="0" dirty="0" smtClean="0">
                <a:solidFill>
                  <a:schemeClr val="tx1">
                    <a:lumMod val="65000"/>
                    <a:lumOff val="35000"/>
                  </a:schemeClr>
                </a:solidFill>
                <a:latin typeface="+mj-ea"/>
                <a:ea typeface="+mj-ea"/>
                <a:sym typeface="微软雅黑" panose="020B0503020204020204" pitchFamily="34" charset="-122"/>
              </a:rPr>
              <a:t>。销售额达</a:t>
            </a:r>
            <a:r>
              <a:rPr lang="en-US" altLang="zh-CN" sz="1000" b="0" dirty="0" smtClean="0">
                <a:solidFill>
                  <a:schemeClr val="tx1">
                    <a:lumMod val="65000"/>
                    <a:lumOff val="35000"/>
                  </a:schemeClr>
                </a:solidFill>
                <a:latin typeface="+mj-ea"/>
                <a:ea typeface="+mj-ea"/>
                <a:sym typeface="微软雅黑" panose="020B0503020204020204" pitchFamily="34" charset="-122"/>
              </a:rPr>
              <a:t>1</a:t>
            </a:r>
            <a:r>
              <a:rPr lang="zh-CN" altLang="en-US" sz="1000" b="0" dirty="0" smtClean="0">
                <a:solidFill>
                  <a:schemeClr val="tx1">
                    <a:lumMod val="65000"/>
                    <a:lumOff val="35000"/>
                  </a:schemeClr>
                </a:solidFill>
                <a:latin typeface="+mj-ea"/>
                <a:ea typeface="+mj-ea"/>
                <a:sym typeface="微软雅黑" panose="020B0503020204020204" pitchFamily="34" charset="-122"/>
              </a:rPr>
              <a:t>亿元以上。</a:t>
            </a:r>
            <a:endParaRPr lang="zh-CN" altLang="en-US" sz="1000" b="0" dirty="0" smtClean="0">
              <a:solidFill>
                <a:schemeClr val="tx1">
                  <a:lumMod val="65000"/>
                  <a:lumOff val="35000"/>
                </a:schemeClr>
              </a:solidFill>
              <a:latin typeface="+mj-ea"/>
              <a:ea typeface="+mj-ea"/>
              <a:sym typeface="微软雅黑" panose="020B0503020204020204" pitchFamily="34" charset="-122"/>
            </a:endParaRPr>
          </a:p>
        </p:txBody>
      </p:sp>
      <p:grpSp>
        <p:nvGrpSpPr>
          <p:cNvPr id="51" name="组合 50"/>
          <p:cNvGrpSpPr/>
          <p:nvPr/>
        </p:nvGrpSpPr>
        <p:grpSpPr>
          <a:xfrm>
            <a:off x="4952251" y="2999765"/>
            <a:ext cx="316718" cy="302754"/>
            <a:chOff x="3294063" y="754063"/>
            <a:chExt cx="5600701" cy="5353051"/>
          </a:xfrm>
          <a:solidFill>
            <a:schemeClr val="bg1"/>
          </a:solidFill>
        </p:grpSpPr>
        <p:sp>
          <p:nvSpPr>
            <p:cNvPr id="52" name="Freeform 458"/>
            <p:cNvSpPr/>
            <p:nvPr/>
          </p:nvSpPr>
          <p:spPr bwMode="auto">
            <a:xfrm>
              <a:off x="8235951" y="3122613"/>
              <a:ext cx="658813" cy="307975"/>
            </a:xfrm>
            <a:custGeom>
              <a:avLst/>
              <a:gdLst>
                <a:gd name="T0" fmla="*/ 135 w 175"/>
                <a:gd name="T1" fmla="*/ 0 h 82"/>
                <a:gd name="T2" fmla="*/ 175 w 175"/>
                <a:gd name="T3" fmla="*/ 41 h 82"/>
                <a:gd name="T4" fmla="*/ 135 w 175"/>
                <a:gd name="T5" fmla="*/ 82 h 82"/>
                <a:gd name="T6" fmla="*/ 41 w 175"/>
                <a:gd name="T7" fmla="*/ 82 h 82"/>
                <a:gd name="T8" fmla="*/ 0 w 175"/>
                <a:gd name="T9" fmla="*/ 41 h 82"/>
                <a:gd name="T10" fmla="*/ 12 w 175"/>
                <a:gd name="T11" fmla="*/ 12 h 82"/>
                <a:gd name="T12" fmla="*/ 41 w 175"/>
                <a:gd name="T13" fmla="*/ 0 h 82"/>
                <a:gd name="T14" fmla="*/ 135 w 175"/>
                <a:gd name="T15" fmla="*/ 0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82">
                  <a:moveTo>
                    <a:pt x="135" y="0"/>
                  </a:moveTo>
                  <a:cubicBezTo>
                    <a:pt x="157" y="0"/>
                    <a:pt x="175" y="19"/>
                    <a:pt x="175" y="41"/>
                  </a:cubicBezTo>
                  <a:cubicBezTo>
                    <a:pt x="175" y="64"/>
                    <a:pt x="157" y="82"/>
                    <a:pt x="135" y="82"/>
                  </a:cubicBezTo>
                  <a:cubicBezTo>
                    <a:pt x="41" y="82"/>
                    <a:pt x="41" y="82"/>
                    <a:pt x="41" y="82"/>
                  </a:cubicBezTo>
                  <a:cubicBezTo>
                    <a:pt x="19" y="82"/>
                    <a:pt x="0" y="64"/>
                    <a:pt x="0" y="41"/>
                  </a:cubicBezTo>
                  <a:cubicBezTo>
                    <a:pt x="0" y="30"/>
                    <a:pt x="5" y="20"/>
                    <a:pt x="12" y="12"/>
                  </a:cubicBezTo>
                  <a:cubicBezTo>
                    <a:pt x="20" y="5"/>
                    <a:pt x="30" y="0"/>
                    <a:pt x="41" y="0"/>
                  </a:cubicBezTo>
                  <a:lnTo>
                    <a:pt x="13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4530" eaLnBrk="1" fontAlgn="auto" hangingPunct="1">
                <a:spcBef>
                  <a:spcPts val="0"/>
                </a:spcBef>
                <a:spcAft>
                  <a:spcPts val="0"/>
                </a:spcAft>
              </a:pPr>
              <a:endParaRPr lang="zh-CN" altLang="en-US" sz="1400">
                <a:solidFill>
                  <a:prstClr val="black"/>
                </a:solidFill>
                <a:latin typeface="+mj-ea"/>
                <a:ea typeface="+mj-ea"/>
              </a:endParaRPr>
            </a:p>
          </p:txBody>
        </p:sp>
        <p:sp>
          <p:nvSpPr>
            <p:cNvPr id="53" name="Freeform 459"/>
            <p:cNvSpPr/>
            <p:nvPr/>
          </p:nvSpPr>
          <p:spPr bwMode="auto">
            <a:xfrm>
              <a:off x="7646988" y="1539876"/>
              <a:ext cx="571500" cy="587375"/>
            </a:xfrm>
            <a:custGeom>
              <a:avLst/>
              <a:gdLst>
                <a:gd name="T0" fmla="*/ 136 w 152"/>
                <a:gd name="T1" fmla="*/ 16 h 156"/>
                <a:gd name="T2" fmla="*/ 136 w 152"/>
                <a:gd name="T3" fmla="*/ 74 h 156"/>
                <a:gd name="T4" fmla="*/ 70 w 152"/>
                <a:gd name="T5" fmla="*/ 140 h 156"/>
                <a:gd name="T6" fmla="*/ 12 w 152"/>
                <a:gd name="T7" fmla="*/ 140 h 156"/>
                <a:gd name="T8" fmla="*/ 0 w 152"/>
                <a:gd name="T9" fmla="*/ 111 h 156"/>
                <a:gd name="T10" fmla="*/ 12 w 152"/>
                <a:gd name="T11" fmla="*/ 82 h 156"/>
                <a:gd name="T12" fmla="*/ 78 w 152"/>
                <a:gd name="T13" fmla="*/ 16 h 156"/>
                <a:gd name="T14" fmla="*/ 136 w 152"/>
                <a:gd name="T15" fmla="*/ 1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156">
                  <a:moveTo>
                    <a:pt x="136" y="16"/>
                  </a:moveTo>
                  <a:cubicBezTo>
                    <a:pt x="152" y="32"/>
                    <a:pt x="152" y="58"/>
                    <a:pt x="136" y="74"/>
                  </a:cubicBezTo>
                  <a:cubicBezTo>
                    <a:pt x="70" y="140"/>
                    <a:pt x="70" y="140"/>
                    <a:pt x="70" y="140"/>
                  </a:cubicBezTo>
                  <a:cubicBezTo>
                    <a:pt x="54" y="156"/>
                    <a:pt x="28" y="156"/>
                    <a:pt x="12" y="140"/>
                  </a:cubicBezTo>
                  <a:cubicBezTo>
                    <a:pt x="4" y="132"/>
                    <a:pt x="0" y="121"/>
                    <a:pt x="0" y="111"/>
                  </a:cubicBezTo>
                  <a:cubicBezTo>
                    <a:pt x="0" y="100"/>
                    <a:pt x="4" y="90"/>
                    <a:pt x="12" y="82"/>
                  </a:cubicBezTo>
                  <a:cubicBezTo>
                    <a:pt x="78" y="16"/>
                    <a:pt x="78" y="16"/>
                    <a:pt x="78" y="16"/>
                  </a:cubicBezTo>
                  <a:cubicBezTo>
                    <a:pt x="94" y="0"/>
                    <a:pt x="120" y="0"/>
                    <a:pt x="136"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4530" eaLnBrk="1" fontAlgn="auto" hangingPunct="1">
                <a:spcBef>
                  <a:spcPts val="0"/>
                </a:spcBef>
                <a:spcAft>
                  <a:spcPts val="0"/>
                </a:spcAft>
              </a:pPr>
              <a:endParaRPr lang="zh-CN" altLang="en-US" sz="1400">
                <a:solidFill>
                  <a:prstClr val="black"/>
                </a:solidFill>
                <a:latin typeface="+mj-ea"/>
                <a:ea typeface="+mj-ea"/>
              </a:endParaRPr>
            </a:p>
          </p:txBody>
        </p:sp>
        <p:sp>
          <p:nvSpPr>
            <p:cNvPr id="54" name="Freeform 460"/>
            <p:cNvSpPr>
              <a:spLocks noEditPoints="1"/>
            </p:cNvSpPr>
            <p:nvPr/>
          </p:nvSpPr>
          <p:spPr bwMode="auto">
            <a:xfrm>
              <a:off x="4170363" y="1525588"/>
              <a:ext cx="3863975" cy="3567113"/>
            </a:xfrm>
            <a:custGeom>
              <a:avLst/>
              <a:gdLst>
                <a:gd name="T0" fmla="*/ 1028 w 1028"/>
                <a:gd name="T1" fmla="*/ 514 h 949"/>
                <a:gd name="T2" fmla="*/ 787 w 1028"/>
                <a:gd name="T3" fmla="*/ 949 h 949"/>
                <a:gd name="T4" fmla="*/ 241 w 1028"/>
                <a:gd name="T5" fmla="*/ 949 h 949"/>
                <a:gd name="T6" fmla="*/ 0 w 1028"/>
                <a:gd name="T7" fmla="*/ 514 h 949"/>
                <a:gd name="T8" fmla="*/ 514 w 1028"/>
                <a:gd name="T9" fmla="*/ 0 h 949"/>
                <a:gd name="T10" fmla="*/ 1028 w 1028"/>
                <a:gd name="T11" fmla="*/ 514 h 949"/>
                <a:gd name="T12" fmla="*/ 714 w 1028"/>
                <a:gd name="T13" fmla="*/ 345 h 949"/>
                <a:gd name="T14" fmla="*/ 714 w 1028"/>
                <a:gd name="T15" fmla="*/ 251 h 949"/>
                <a:gd name="T16" fmla="*/ 632 w 1028"/>
                <a:gd name="T17" fmla="*/ 187 h 949"/>
                <a:gd name="T18" fmla="*/ 563 w 1028"/>
                <a:gd name="T19" fmla="*/ 187 h 949"/>
                <a:gd name="T20" fmla="*/ 563 w 1028"/>
                <a:gd name="T21" fmla="*/ 153 h 949"/>
                <a:gd name="T22" fmla="*/ 466 w 1028"/>
                <a:gd name="T23" fmla="*/ 153 h 949"/>
                <a:gd name="T24" fmla="*/ 466 w 1028"/>
                <a:gd name="T25" fmla="*/ 187 h 949"/>
                <a:gd name="T26" fmla="*/ 397 w 1028"/>
                <a:gd name="T27" fmla="*/ 187 h 949"/>
                <a:gd name="T28" fmla="*/ 316 w 1028"/>
                <a:gd name="T29" fmla="*/ 251 h 949"/>
                <a:gd name="T30" fmla="*/ 316 w 1028"/>
                <a:gd name="T31" fmla="*/ 438 h 949"/>
                <a:gd name="T32" fmla="*/ 397 w 1028"/>
                <a:gd name="T33" fmla="*/ 503 h 949"/>
                <a:gd name="T34" fmla="*/ 466 w 1028"/>
                <a:gd name="T35" fmla="*/ 503 h 949"/>
                <a:gd name="T36" fmla="*/ 466 w 1028"/>
                <a:gd name="T37" fmla="*/ 701 h 949"/>
                <a:gd name="T38" fmla="*/ 440 w 1028"/>
                <a:gd name="T39" fmla="*/ 701 h 949"/>
                <a:gd name="T40" fmla="*/ 389 w 1028"/>
                <a:gd name="T41" fmla="*/ 661 h 949"/>
                <a:gd name="T42" fmla="*/ 389 w 1028"/>
                <a:gd name="T43" fmla="*/ 602 h 949"/>
                <a:gd name="T44" fmla="*/ 315 w 1028"/>
                <a:gd name="T45" fmla="*/ 602 h 949"/>
                <a:gd name="T46" fmla="*/ 315 w 1028"/>
                <a:gd name="T47" fmla="*/ 696 h 949"/>
                <a:gd name="T48" fmla="*/ 396 w 1028"/>
                <a:gd name="T49" fmla="*/ 760 h 949"/>
                <a:gd name="T50" fmla="*/ 466 w 1028"/>
                <a:gd name="T51" fmla="*/ 760 h 949"/>
                <a:gd name="T52" fmla="*/ 466 w 1028"/>
                <a:gd name="T53" fmla="*/ 796 h 949"/>
                <a:gd name="T54" fmla="*/ 563 w 1028"/>
                <a:gd name="T55" fmla="*/ 796 h 949"/>
                <a:gd name="T56" fmla="*/ 563 w 1028"/>
                <a:gd name="T57" fmla="*/ 760 h 949"/>
                <a:gd name="T58" fmla="*/ 632 w 1028"/>
                <a:gd name="T59" fmla="*/ 760 h 949"/>
                <a:gd name="T60" fmla="*/ 713 w 1028"/>
                <a:gd name="T61" fmla="*/ 696 h 949"/>
                <a:gd name="T62" fmla="*/ 713 w 1028"/>
                <a:gd name="T63" fmla="*/ 509 h 949"/>
                <a:gd name="T64" fmla="*/ 632 w 1028"/>
                <a:gd name="T65" fmla="*/ 444 h 949"/>
                <a:gd name="T66" fmla="*/ 563 w 1028"/>
                <a:gd name="T67" fmla="*/ 444 h 949"/>
                <a:gd name="T68" fmla="*/ 563 w 1028"/>
                <a:gd name="T69" fmla="*/ 246 h 949"/>
                <a:gd name="T70" fmla="*/ 588 w 1028"/>
                <a:gd name="T71" fmla="*/ 246 h 949"/>
                <a:gd name="T72" fmla="*/ 639 w 1028"/>
                <a:gd name="T73" fmla="*/ 286 h 949"/>
                <a:gd name="T74" fmla="*/ 639 w 1028"/>
                <a:gd name="T75" fmla="*/ 345 h 949"/>
                <a:gd name="T76" fmla="*/ 714 w 1028"/>
                <a:gd name="T77" fmla="*/ 345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28" h="949">
                  <a:moveTo>
                    <a:pt x="1028" y="514"/>
                  </a:moveTo>
                  <a:cubicBezTo>
                    <a:pt x="1028" y="697"/>
                    <a:pt x="932" y="858"/>
                    <a:pt x="787" y="949"/>
                  </a:cubicBezTo>
                  <a:cubicBezTo>
                    <a:pt x="241" y="949"/>
                    <a:pt x="241" y="949"/>
                    <a:pt x="241" y="949"/>
                  </a:cubicBezTo>
                  <a:cubicBezTo>
                    <a:pt x="97" y="858"/>
                    <a:pt x="0" y="697"/>
                    <a:pt x="0" y="514"/>
                  </a:cubicBezTo>
                  <a:cubicBezTo>
                    <a:pt x="0" y="230"/>
                    <a:pt x="231" y="0"/>
                    <a:pt x="514" y="0"/>
                  </a:cubicBezTo>
                  <a:cubicBezTo>
                    <a:pt x="798" y="0"/>
                    <a:pt x="1028" y="230"/>
                    <a:pt x="1028" y="514"/>
                  </a:cubicBezTo>
                  <a:close/>
                  <a:moveTo>
                    <a:pt x="714" y="345"/>
                  </a:moveTo>
                  <a:cubicBezTo>
                    <a:pt x="714" y="251"/>
                    <a:pt x="714" y="251"/>
                    <a:pt x="714" y="251"/>
                  </a:cubicBezTo>
                  <a:cubicBezTo>
                    <a:pt x="714" y="216"/>
                    <a:pt x="677" y="187"/>
                    <a:pt x="632" y="187"/>
                  </a:cubicBezTo>
                  <a:cubicBezTo>
                    <a:pt x="563" y="187"/>
                    <a:pt x="563" y="187"/>
                    <a:pt x="563" y="187"/>
                  </a:cubicBezTo>
                  <a:cubicBezTo>
                    <a:pt x="563" y="153"/>
                    <a:pt x="563" y="153"/>
                    <a:pt x="563" y="153"/>
                  </a:cubicBezTo>
                  <a:cubicBezTo>
                    <a:pt x="466" y="153"/>
                    <a:pt x="466" y="153"/>
                    <a:pt x="466" y="153"/>
                  </a:cubicBezTo>
                  <a:cubicBezTo>
                    <a:pt x="466" y="187"/>
                    <a:pt x="466" y="187"/>
                    <a:pt x="466" y="187"/>
                  </a:cubicBezTo>
                  <a:cubicBezTo>
                    <a:pt x="397" y="187"/>
                    <a:pt x="397" y="187"/>
                    <a:pt x="397" y="187"/>
                  </a:cubicBezTo>
                  <a:cubicBezTo>
                    <a:pt x="352" y="187"/>
                    <a:pt x="316" y="216"/>
                    <a:pt x="316" y="251"/>
                  </a:cubicBezTo>
                  <a:cubicBezTo>
                    <a:pt x="316" y="438"/>
                    <a:pt x="316" y="438"/>
                    <a:pt x="316" y="438"/>
                  </a:cubicBezTo>
                  <a:cubicBezTo>
                    <a:pt x="316" y="474"/>
                    <a:pt x="352" y="503"/>
                    <a:pt x="397" y="503"/>
                  </a:cubicBezTo>
                  <a:cubicBezTo>
                    <a:pt x="466" y="503"/>
                    <a:pt x="466" y="503"/>
                    <a:pt x="466" y="503"/>
                  </a:cubicBezTo>
                  <a:cubicBezTo>
                    <a:pt x="466" y="701"/>
                    <a:pt x="466" y="701"/>
                    <a:pt x="466" y="701"/>
                  </a:cubicBezTo>
                  <a:cubicBezTo>
                    <a:pt x="440" y="701"/>
                    <a:pt x="440" y="701"/>
                    <a:pt x="440" y="701"/>
                  </a:cubicBezTo>
                  <a:cubicBezTo>
                    <a:pt x="412" y="701"/>
                    <a:pt x="389" y="683"/>
                    <a:pt x="389" y="661"/>
                  </a:cubicBezTo>
                  <a:cubicBezTo>
                    <a:pt x="389" y="602"/>
                    <a:pt x="389" y="602"/>
                    <a:pt x="389" y="602"/>
                  </a:cubicBezTo>
                  <a:cubicBezTo>
                    <a:pt x="315" y="602"/>
                    <a:pt x="315" y="602"/>
                    <a:pt x="315" y="602"/>
                  </a:cubicBezTo>
                  <a:cubicBezTo>
                    <a:pt x="315" y="696"/>
                    <a:pt x="315" y="696"/>
                    <a:pt x="315" y="696"/>
                  </a:cubicBezTo>
                  <a:cubicBezTo>
                    <a:pt x="315" y="731"/>
                    <a:pt x="351" y="760"/>
                    <a:pt x="396" y="760"/>
                  </a:cubicBezTo>
                  <a:cubicBezTo>
                    <a:pt x="466" y="760"/>
                    <a:pt x="466" y="760"/>
                    <a:pt x="466" y="760"/>
                  </a:cubicBezTo>
                  <a:cubicBezTo>
                    <a:pt x="466" y="796"/>
                    <a:pt x="466" y="796"/>
                    <a:pt x="466" y="796"/>
                  </a:cubicBezTo>
                  <a:cubicBezTo>
                    <a:pt x="563" y="796"/>
                    <a:pt x="563" y="796"/>
                    <a:pt x="563" y="796"/>
                  </a:cubicBezTo>
                  <a:cubicBezTo>
                    <a:pt x="563" y="760"/>
                    <a:pt x="563" y="760"/>
                    <a:pt x="563" y="760"/>
                  </a:cubicBezTo>
                  <a:cubicBezTo>
                    <a:pt x="632" y="760"/>
                    <a:pt x="632" y="760"/>
                    <a:pt x="632" y="760"/>
                  </a:cubicBezTo>
                  <a:cubicBezTo>
                    <a:pt x="677" y="760"/>
                    <a:pt x="713" y="731"/>
                    <a:pt x="713" y="696"/>
                  </a:cubicBezTo>
                  <a:cubicBezTo>
                    <a:pt x="713" y="509"/>
                    <a:pt x="713" y="509"/>
                    <a:pt x="713" y="509"/>
                  </a:cubicBezTo>
                  <a:cubicBezTo>
                    <a:pt x="713" y="473"/>
                    <a:pt x="677" y="444"/>
                    <a:pt x="632" y="444"/>
                  </a:cubicBezTo>
                  <a:cubicBezTo>
                    <a:pt x="563" y="444"/>
                    <a:pt x="563" y="444"/>
                    <a:pt x="563" y="444"/>
                  </a:cubicBezTo>
                  <a:cubicBezTo>
                    <a:pt x="563" y="246"/>
                    <a:pt x="563" y="246"/>
                    <a:pt x="563" y="246"/>
                  </a:cubicBezTo>
                  <a:cubicBezTo>
                    <a:pt x="588" y="246"/>
                    <a:pt x="588" y="246"/>
                    <a:pt x="588" y="246"/>
                  </a:cubicBezTo>
                  <a:cubicBezTo>
                    <a:pt x="617" y="246"/>
                    <a:pt x="639" y="264"/>
                    <a:pt x="639" y="286"/>
                  </a:cubicBezTo>
                  <a:cubicBezTo>
                    <a:pt x="639" y="345"/>
                    <a:pt x="639" y="345"/>
                    <a:pt x="639" y="345"/>
                  </a:cubicBezTo>
                  <a:lnTo>
                    <a:pt x="714" y="3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4530" eaLnBrk="1" fontAlgn="auto" hangingPunct="1">
                <a:spcBef>
                  <a:spcPts val="0"/>
                </a:spcBef>
                <a:spcAft>
                  <a:spcPts val="0"/>
                </a:spcAft>
              </a:pPr>
              <a:endParaRPr lang="zh-CN" altLang="en-US" sz="1400">
                <a:solidFill>
                  <a:prstClr val="black"/>
                </a:solidFill>
                <a:latin typeface="+mj-ea"/>
                <a:ea typeface="+mj-ea"/>
              </a:endParaRPr>
            </a:p>
          </p:txBody>
        </p:sp>
        <p:sp>
          <p:nvSpPr>
            <p:cNvPr id="55" name="Freeform 461"/>
            <p:cNvSpPr/>
            <p:nvPr/>
          </p:nvSpPr>
          <p:spPr bwMode="auto">
            <a:xfrm>
              <a:off x="5187951" y="5254626"/>
              <a:ext cx="1827213" cy="209550"/>
            </a:xfrm>
            <a:custGeom>
              <a:avLst/>
              <a:gdLst>
                <a:gd name="T0" fmla="*/ 436 w 486"/>
                <a:gd name="T1" fmla="*/ 0 h 56"/>
                <a:gd name="T2" fmla="*/ 486 w 486"/>
                <a:gd name="T3" fmla="*/ 28 h 56"/>
                <a:gd name="T4" fmla="*/ 436 w 486"/>
                <a:gd name="T5" fmla="*/ 56 h 56"/>
                <a:gd name="T6" fmla="*/ 51 w 486"/>
                <a:gd name="T7" fmla="*/ 56 h 56"/>
                <a:gd name="T8" fmla="*/ 0 w 486"/>
                <a:gd name="T9" fmla="*/ 28 h 56"/>
                <a:gd name="T10" fmla="*/ 15 w 486"/>
                <a:gd name="T11" fmla="*/ 8 h 56"/>
                <a:gd name="T12" fmla="*/ 51 w 486"/>
                <a:gd name="T13" fmla="*/ 0 h 56"/>
                <a:gd name="T14" fmla="*/ 436 w 486"/>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6" h="56">
                  <a:moveTo>
                    <a:pt x="436" y="0"/>
                  </a:moveTo>
                  <a:cubicBezTo>
                    <a:pt x="464" y="0"/>
                    <a:pt x="486" y="13"/>
                    <a:pt x="486" y="28"/>
                  </a:cubicBezTo>
                  <a:cubicBezTo>
                    <a:pt x="486" y="44"/>
                    <a:pt x="464" y="56"/>
                    <a:pt x="436" y="56"/>
                  </a:cubicBezTo>
                  <a:cubicBezTo>
                    <a:pt x="51" y="56"/>
                    <a:pt x="51" y="56"/>
                    <a:pt x="51" y="56"/>
                  </a:cubicBezTo>
                  <a:cubicBezTo>
                    <a:pt x="23" y="56"/>
                    <a:pt x="0" y="44"/>
                    <a:pt x="0" y="28"/>
                  </a:cubicBezTo>
                  <a:cubicBezTo>
                    <a:pt x="0" y="20"/>
                    <a:pt x="6" y="13"/>
                    <a:pt x="15" y="8"/>
                  </a:cubicBezTo>
                  <a:cubicBezTo>
                    <a:pt x="24" y="3"/>
                    <a:pt x="37" y="0"/>
                    <a:pt x="51" y="0"/>
                  </a:cubicBezTo>
                  <a:lnTo>
                    <a:pt x="43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4530" eaLnBrk="1" fontAlgn="auto" hangingPunct="1">
                <a:spcBef>
                  <a:spcPts val="0"/>
                </a:spcBef>
                <a:spcAft>
                  <a:spcPts val="0"/>
                </a:spcAft>
              </a:pPr>
              <a:endParaRPr lang="zh-CN" altLang="en-US" sz="1400">
                <a:solidFill>
                  <a:prstClr val="black"/>
                </a:solidFill>
                <a:latin typeface="+mj-ea"/>
                <a:ea typeface="+mj-ea"/>
              </a:endParaRPr>
            </a:p>
          </p:txBody>
        </p:sp>
        <p:sp>
          <p:nvSpPr>
            <p:cNvPr id="56" name="Freeform 462"/>
            <p:cNvSpPr/>
            <p:nvPr/>
          </p:nvSpPr>
          <p:spPr bwMode="auto">
            <a:xfrm>
              <a:off x="5368926" y="5576888"/>
              <a:ext cx="1470025" cy="211138"/>
            </a:xfrm>
            <a:custGeom>
              <a:avLst/>
              <a:gdLst>
                <a:gd name="T0" fmla="*/ 341 w 391"/>
                <a:gd name="T1" fmla="*/ 0 h 56"/>
                <a:gd name="T2" fmla="*/ 391 w 391"/>
                <a:gd name="T3" fmla="*/ 28 h 56"/>
                <a:gd name="T4" fmla="*/ 341 w 391"/>
                <a:gd name="T5" fmla="*/ 56 h 56"/>
                <a:gd name="T6" fmla="*/ 50 w 391"/>
                <a:gd name="T7" fmla="*/ 56 h 56"/>
                <a:gd name="T8" fmla="*/ 0 w 391"/>
                <a:gd name="T9" fmla="*/ 28 h 56"/>
                <a:gd name="T10" fmla="*/ 14 w 391"/>
                <a:gd name="T11" fmla="*/ 8 h 56"/>
                <a:gd name="T12" fmla="*/ 50 w 391"/>
                <a:gd name="T13" fmla="*/ 0 h 56"/>
                <a:gd name="T14" fmla="*/ 341 w 391"/>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1" h="56">
                  <a:moveTo>
                    <a:pt x="341" y="0"/>
                  </a:moveTo>
                  <a:cubicBezTo>
                    <a:pt x="369" y="0"/>
                    <a:pt x="391" y="12"/>
                    <a:pt x="391" y="28"/>
                  </a:cubicBezTo>
                  <a:cubicBezTo>
                    <a:pt x="391" y="43"/>
                    <a:pt x="369" y="56"/>
                    <a:pt x="341" y="56"/>
                  </a:cubicBezTo>
                  <a:cubicBezTo>
                    <a:pt x="50" y="56"/>
                    <a:pt x="50" y="56"/>
                    <a:pt x="50" y="56"/>
                  </a:cubicBezTo>
                  <a:cubicBezTo>
                    <a:pt x="22" y="56"/>
                    <a:pt x="0" y="43"/>
                    <a:pt x="0" y="28"/>
                  </a:cubicBezTo>
                  <a:cubicBezTo>
                    <a:pt x="0" y="20"/>
                    <a:pt x="5" y="13"/>
                    <a:pt x="14" y="8"/>
                  </a:cubicBezTo>
                  <a:cubicBezTo>
                    <a:pt x="24" y="3"/>
                    <a:pt x="36" y="0"/>
                    <a:pt x="50" y="0"/>
                  </a:cubicBezTo>
                  <a:lnTo>
                    <a:pt x="34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4530" eaLnBrk="1" fontAlgn="auto" hangingPunct="1">
                <a:spcBef>
                  <a:spcPts val="0"/>
                </a:spcBef>
                <a:spcAft>
                  <a:spcPts val="0"/>
                </a:spcAft>
              </a:pPr>
              <a:endParaRPr lang="zh-CN" altLang="en-US" sz="1400">
                <a:solidFill>
                  <a:prstClr val="black"/>
                </a:solidFill>
                <a:latin typeface="+mj-ea"/>
                <a:ea typeface="+mj-ea"/>
              </a:endParaRPr>
            </a:p>
          </p:txBody>
        </p:sp>
        <p:sp>
          <p:nvSpPr>
            <p:cNvPr id="57" name="Freeform 463"/>
            <p:cNvSpPr/>
            <p:nvPr/>
          </p:nvSpPr>
          <p:spPr bwMode="auto">
            <a:xfrm>
              <a:off x="5556251" y="5895976"/>
              <a:ext cx="1090613" cy="211138"/>
            </a:xfrm>
            <a:custGeom>
              <a:avLst/>
              <a:gdLst>
                <a:gd name="T0" fmla="*/ 240 w 290"/>
                <a:gd name="T1" fmla="*/ 0 h 56"/>
                <a:gd name="T2" fmla="*/ 290 w 290"/>
                <a:gd name="T3" fmla="*/ 28 h 56"/>
                <a:gd name="T4" fmla="*/ 240 w 290"/>
                <a:gd name="T5" fmla="*/ 56 h 56"/>
                <a:gd name="T6" fmla="*/ 50 w 290"/>
                <a:gd name="T7" fmla="*/ 56 h 56"/>
                <a:gd name="T8" fmla="*/ 0 w 290"/>
                <a:gd name="T9" fmla="*/ 28 h 56"/>
                <a:gd name="T10" fmla="*/ 15 w 290"/>
                <a:gd name="T11" fmla="*/ 8 h 56"/>
                <a:gd name="T12" fmla="*/ 50 w 290"/>
                <a:gd name="T13" fmla="*/ 0 h 56"/>
                <a:gd name="T14" fmla="*/ 240 w 290"/>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56">
                  <a:moveTo>
                    <a:pt x="240" y="0"/>
                  </a:moveTo>
                  <a:cubicBezTo>
                    <a:pt x="268" y="0"/>
                    <a:pt x="290" y="12"/>
                    <a:pt x="290" y="28"/>
                  </a:cubicBezTo>
                  <a:cubicBezTo>
                    <a:pt x="290" y="43"/>
                    <a:pt x="268" y="56"/>
                    <a:pt x="240" y="56"/>
                  </a:cubicBezTo>
                  <a:cubicBezTo>
                    <a:pt x="50" y="56"/>
                    <a:pt x="50" y="56"/>
                    <a:pt x="50" y="56"/>
                  </a:cubicBezTo>
                  <a:cubicBezTo>
                    <a:pt x="23" y="56"/>
                    <a:pt x="0" y="43"/>
                    <a:pt x="0" y="28"/>
                  </a:cubicBezTo>
                  <a:cubicBezTo>
                    <a:pt x="0" y="20"/>
                    <a:pt x="6" y="13"/>
                    <a:pt x="15" y="8"/>
                  </a:cubicBezTo>
                  <a:cubicBezTo>
                    <a:pt x="24" y="3"/>
                    <a:pt x="37" y="0"/>
                    <a:pt x="50" y="0"/>
                  </a:cubicBezTo>
                  <a:lnTo>
                    <a:pt x="24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4530" eaLnBrk="1" fontAlgn="auto" hangingPunct="1">
                <a:spcBef>
                  <a:spcPts val="0"/>
                </a:spcBef>
                <a:spcAft>
                  <a:spcPts val="0"/>
                </a:spcAft>
              </a:pPr>
              <a:endParaRPr lang="zh-CN" altLang="en-US" sz="1400">
                <a:solidFill>
                  <a:prstClr val="black"/>
                </a:solidFill>
                <a:latin typeface="+mj-ea"/>
                <a:ea typeface="+mj-ea"/>
              </a:endParaRPr>
            </a:p>
          </p:txBody>
        </p:sp>
        <p:sp>
          <p:nvSpPr>
            <p:cNvPr id="58" name="Freeform 464"/>
            <p:cNvSpPr/>
            <p:nvPr/>
          </p:nvSpPr>
          <p:spPr bwMode="auto">
            <a:xfrm>
              <a:off x="6286501" y="3416301"/>
              <a:ext cx="285750" cy="744538"/>
            </a:xfrm>
            <a:custGeom>
              <a:avLst/>
              <a:gdLst>
                <a:gd name="T0" fmla="*/ 76 w 76"/>
                <a:gd name="T1" fmla="*/ 41 h 198"/>
                <a:gd name="T2" fmla="*/ 76 w 76"/>
                <a:gd name="T3" fmla="*/ 158 h 198"/>
                <a:gd name="T4" fmla="*/ 25 w 76"/>
                <a:gd name="T5" fmla="*/ 198 h 198"/>
                <a:gd name="T6" fmla="*/ 0 w 76"/>
                <a:gd name="T7" fmla="*/ 198 h 198"/>
                <a:gd name="T8" fmla="*/ 0 w 76"/>
                <a:gd name="T9" fmla="*/ 0 h 198"/>
                <a:gd name="T10" fmla="*/ 25 w 76"/>
                <a:gd name="T11" fmla="*/ 0 h 198"/>
                <a:gd name="T12" fmla="*/ 76 w 76"/>
                <a:gd name="T13" fmla="*/ 41 h 198"/>
              </a:gdLst>
              <a:ahLst/>
              <a:cxnLst>
                <a:cxn ang="0">
                  <a:pos x="T0" y="T1"/>
                </a:cxn>
                <a:cxn ang="0">
                  <a:pos x="T2" y="T3"/>
                </a:cxn>
                <a:cxn ang="0">
                  <a:pos x="T4" y="T5"/>
                </a:cxn>
                <a:cxn ang="0">
                  <a:pos x="T6" y="T7"/>
                </a:cxn>
                <a:cxn ang="0">
                  <a:pos x="T8" y="T9"/>
                </a:cxn>
                <a:cxn ang="0">
                  <a:pos x="T10" y="T11"/>
                </a:cxn>
                <a:cxn ang="0">
                  <a:pos x="T12" y="T13"/>
                </a:cxn>
              </a:cxnLst>
              <a:rect l="0" t="0" r="r" b="b"/>
              <a:pathLst>
                <a:path w="76" h="198">
                  <a:moveTo>
                    <a:pt x="76" y="41"/>
                  </a:moveTo>
                  <a:cubicBezTo>
                    <a:pt x="76" y="158"/>
                    <a:pt x="76" y="158"/>
                    <a:pt x="76" y="158"/>
                  </a:cubicBezTo>
                  <a:cubicBezTo>
                    <a:pt x="76" y="180"/>
                    <a:pt x="53" y="198"/>
                    <a:pt x="25" y="198"/>
                  </a:cubicBezTo>
                  <a:cubicBezTo>
                    <a:pt x="0" y="198"/>
                    <a:pt x="0" y="198"/>
                    <a:pt x="0" y="198"/>
                  </a:cubicBezTo>
                  <a:cubicBezTo>
                    <a:pt x="0" y="0"/>
                    <a:pt x="0" y="0"/>
                    <a:pt x="0" y="0"/>
                  </a:cubicBezTo>
                  <a:cubicBezTo>
                    <a:pt x="25" y="0"/>
                    <a:pt x="25" y="0"/>
                    <a:pt x="25" y="0"/>
                  </a:cubicBezTo>
                  <a:cubicBezTo>
                    <a:pt x="53" y="0"/>
                    <a:pt x="76" y="18"/>
                    <a:pt x="76"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4530" eaLnBrk="1" fontAlgn="auto" hangingPunct="1">
                <a:spcBef>
                  <a:spcPts val="0"/>
                </a:spcBef>
                <a:spcAft>
                  <a:spcPts val="0"/>
                </a:spcAft>
              </a:pPr>
              <a:endParaRPr lang="zh-CN" altLang="en-US" sz="1400">
                <a:solidFill>
                  <a:prstClr val="black"/>
                </a:solidFill>
                <a:latin typeface="+mj-ea"/>
                <a:ea typeface="+mj-ea"/>
              </a:endParaRPr>
            </a:p>
          </p:txBody>
        </p:sp>
        <p:sp>
          <p:nvSpPr>
            <p:cNvPr id="59" name="Freeform 465"/>
            <p:cNvSpPr/>
            <p:nvPr/>
          </p:nvSpPr>
          <p:spPr bwMode="auto">
            <a:xfrm>
              <a:off x="5948363" y="754063"/>
              <a:ext cx="307975" cy="658813"/>
            </a:xfrm>
            <a:custGeom>
              <a:avLst/>
              <a:gdLst>
                <a:gd name="T0" fmla="*/ 82 w 82"/>
                <a:gd name="T1" fmla="*/ 41 h 175"/>
                <a:gd name="T2" fmla="*/ 82 w 82"/>
                <a:gd name="T3" fmla="*/ 134 h 175"/>
                <a:gd name="T4" fmla="*/ 41 w 82"/>
                <a:gd name="T5" fmla="*/ 175 h 175"/>
                <a:gd name="T6" fmla="*/ 12 w 82"/>
                <a:gd name="T7" fmla="*/ 163 h 175"/>
                <a:gd name="T8" fmla="*/ 0 w 82"/>
                <a:gd name="T9" fmla="*/ 134 h 175"/>
                <a:gd name="T10" fmla="*/ 0 w 82"/>
                <a:gd name="T11" fmla="*/ 41 h 175"/>
                <a:gd name="T12" fmla="*/ 41 w 82"/>
                <a:gd name="T13" fmla="*/ 0 h 175"/>
                <a:gd name="T14" fmla="*/ 82 w 82"/>
                <a:gd name="T15" fmla="*/ 41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75">
                  <a:moveTo>
                    <a:pt x="82" y="41"/>
                  </a:moveTo>
                  <a:cubicBezTo>
                    <a:pt x="82" y="134"/>
                    <a:pt x="82" y="134"/>
                    <a:pt x="82" y="134"/>
                  </a:cubicBezTo>
                  <a:cubicBezTo>
                    <a:pt x="82" y="157"/>
                    <a:pt x="64" y="175"/>
                    <a:pt x="41" y="175"/>
                  </a:cubicBezTo>
                  <a:cubicBezTo>
                    <a:pt x="30" y="175"/>
                    <a:pt x="20" y="171"/>
                    <a:pt x="12" y="163"/>
                  </a:cubicBezTo>
                  <a:cubicBezTo>
                    <a:pt x="5" y="156"/>
                    <a:pt x="0" y="146"/>
                    <a:pt x="0" y="134"/>
                  </a:cubicBezTo>
                  <a:cubicBezTo>
                    <a:pt x="0" y="41"/>
                    <a:pt x="0" y="41"/>
                    <a:pt x="0" y="41"/>
                  </a:cubicBezTo>
                  <a:cubicBezTo>
                    <a:pt x="0" y="19"/>
                    <a:pt x="19" y="0"/>
                    <a:pt x="41" y="0"/>
                  </a:cubicBezTo>
                  <a:cubicBezTo>
                    <a:pt x="64" y="0"/>
                    <a:pt x="82" y="19"/>
                    <a:pt x="82"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4530" eaLnBrk="1" fontAlgn="auto" hangingPunct="1">
                <a:spcBef>
                  <a:spcPts val="0"/>
                </a:spcBef>
                <a:spcAft>
                  <a:spcPts val="0"/>
                </a:spcAft>
              </a:pPr>
              <a:endParaRPr lang="zh-CN" altLang="en-US" sz="1400">
                <a:solidFill>
                  <a:prstClr val="black"/>
                </a:solidFill>
                <a:latin typeface="+mj-ea"/>
                <a:ea typeface="+mj-ea"/>
              </a:endParaRPr>
            </a:p>
          </p:txBody>
        </p:sp>
        <p:sp>
          <p:nvSpPr>
            <p:cNvPr id="60" name="Freeform 466"/>
            <p:cNvSpPr/>
            <p:nvPr/>
          </p:nvSpPr>
          <p:spPr bwMode="auto">
            <a:xfrm>
              <a:off x="5635626" y="2449513"/>
              <a:ext cx="285750" cy="744538"/>
            </a:xfrm>
            <a:custGeom>
              <a:avLst/>
              <a:gdLst>
                <a:gd name="T0" fmla="*/ 76 w 76"/>
                <a:gd name="T1" fmla="*/ 0 h 198"/>
                <a:gd name="T2" fmla="*/ 76 w 76"/>
                <a:gd name="T3" fmla="*/ 198 h 198"/>
                <a:gd name="T4" fmla="*/ 51 w 76"/>
                <a:gd name="T5" fmla="*/ 198 h 198"/>
                <a:gd name="T6" fmla="*/ 0 w 76"/>
                <a:gd name="T7" fmla="*/ 157 h 198"/>
                <a:gd name="T8" fmla="*/ 0 w 76"/>
                <a:gd name="T9" fmla="*/ 40 h 198"/>
                <a:gd name="T10" fmla="*/ 51 w 76"/>
                <a:gd name="T11" fmla="*/ 0 h 198"/>
                <a:gd name="T12" fmla="*/ 76 w 76"/>
                <a:gd name="T13" fmla="*/ 0 h 198"/>
              </a:gdLst>
              <a:ahLst/>
              <a:cxnLst>
                <a:cxn ang="0">
                  <a:pos x="T0" y="T1"/>
                </a:cxn>
                <a:cxn ang="0">
                  <a:pos x="T2" y="T3"/>
                </a:cxn>
                <a:cxn ang="0">
                  <a:pos x="T4" y="T5"/>
                </a:cxn>
                <a:cxn ang="0">
                  <a:pos x="T6" y="T7"/>
                </a:cxn>
                <a:cxn ang="0">
                  <a:pos x="T8" y="T9"/>
                </a:cxn>
                <a:cxn ang="0">
                  <a:pos x="T10" y="T11"/>
                </a:cxn>
                <a:cxn ang="0">
                  <a:pos x="T12" y="T13"/>
                </a:cxn>
              </a:cxnLst>
              <a:rect l="0" t="0" r="r" b="b"/>
              <a:pathLst>
                <a:path w="76" h="198">
                  <a:moveTo>
                    <a:pt x="76" y="0"/>
                  </a:moveTo>
                  <a:cubicBezTo>
                    <a:pt x="76" y="198"/>
                    <a:pt x="76" y="198"/>
                    <a:pt x="76" y="198"/>
                  </a:cubicBezTo>
                  <a:cubicBezTo>
                    <a:pt x="51" y="198"/>
                    <a:pt x="51" y="198"/>
                    <a:pt x="51" y="198"/>
                  </a:cubicBezTo>
                  <a:cubicBezTo>
                    <a:pt x="23" y="198"/>
                    <a:pt x="0" y="180"/>
                    <a:pt x="0" y="157"/>
                  </a:cubicBezTo>
                  <a:cubicBezTo>
                    <a:pt x="0" y="40"/>
                    <a:pt x="0" y="40"/>
                    <a:pt x="0" y="40"/>
                  </a:cubicBezTo>
                  <a:cubicBezTo>
                    <a:pt x="0" y="18"/>
                    <a:pt x="23" y="0"/>
                    <a:pt x="51"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4530" eaLnBrk="1" fontAlgn="auto" hangingPunct="1">
                <a:spcBef>
                  <a:spcPts val="0"/>
                </a:spcBef>
                <a:spcAft>
                  <a:spcPts val="0"/>
                </a:spcAft>
              </a:pPr>
              <a:endParaRPr lang="zh-CN" altLang="en-US" sz="1400">
                <a:solidFill>
                  <a:prstClr val="black"/>
                </a:solidFill>
                <a:latin typeface="+mj-ea"/>
                <a:ea typeface="+mj-ea"/>
              </a:endParaRPr>
            </a:p>
          </p:txBody>
        </p:sp>
        <p:sp>
          <p:nvSpPr>
            <p:cNvPr id="61" name="Freeform 467"/>
            <p:cNvSpPr/>
            <p:nvPr/>
          </p:nvSpPr>
          <p:spPr bwMode="auto">
            <a:xfrm>
              <a:off x="3951288" y="1539876"/>
              <a:ext cx="571500" cy="587375"/>
            </a:xfrm>
            <a:custGeom>
              <a:avLst/>
              <a:gdLst>
                <a:gd name="T0" fmla="*/ 140 w 152"/>
                <a:gd name="T1" fmla="*/ 82 h 156"/>
                <a:gd name="T2" fmla="*/ 152 w 152"/>
                <a:gd name="T3" fmla="*/ 111 h 156"/>
                <a:gd name="T4" fmla="*/ 140 w 152"/>
                <a:gd name="T5" fmla="*/ 140 h 156"/>
                <a:gd name="T6" fmla="*/ 82 w 152"/>
                <a:gd name="T7" fmla="*/ 140 h 156"/>
                <a:gd name="T8" fmla="*/ 16 w 152"/>
                <a:gd name="T9" fmla="*/ 74 h 156"/>
                <a:gd name="T10" fmla="*/ 16 w 152"/>
                <a:gd name="T11" fmla="*/ 16 h 156"/>
                <a:gd name="T12" fmla="*/ 74 w 152"/>
                <a:gd name="T13" fmla="*/ 16 h 156"/>
                <a:gd name="T14" fmla="*/ 140 w 152"/>
                <a:gd name="T15" fmla="*/ 82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156">
                  <a:moveTo>
                    <a:pt x="140" y="82"/>
                  </a:moveTo>
                  <a:cubicBezTo>
                    <a:pt x="148" y="90"/>
                    <a:pt x="152" y="100"/>
                    <a:pt x="152" y="111"/>
                  </a:cubicBezTo>
                  <a:cubicBezTo>
                    <a:pt x="152" y="121"/>
                    <a:pt x="148" y="132"/>
                    <a:pt x="140" y="140"/>
                  </a:cubicBezTo>
                  <a:cubicBezTo>
                    <a:pt x="124" y="156"/>
                    <a:pt x="98" y="156"/>
                    <a:pt x="82" y="140"/>
                  </a:cubicBezTo>
                  <a:cubicBezTo>
                    <a:pt x="16" y="74"/>
                    <a:pt x="16" y="74"/>
                    <a:pt x="16" y="74"/>
                  </a:cubicBezTo>
                  <a:cubicBezTo>
                    <a:pt x="0" y="58"/>
                    <a:pt x="0" y="32"/>
                    <a:pt x="16" y="16"/>
                  </a:cubicBezTo>
                  <a:cubicBezTo>
                    <a:pt x="32" y="0"/>
                    <a:pt x="58" y="0"/>
                    <a:pt x="74" y="16"/>
                  </a:cubicBezTo>
                  <a:lnTo>
                    <a:pt x="140" y="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4530" eaLnBrk="1" fontAlgn="auto" hangingPunct="1">
                <a:spcBef>
                  <a:spcPts val="0"/>
                </a:spcBef>
                <a:spcAft>
                  <a:spcPts val="0"/>
                </a:spcAft>
              </a:pPr>
              <a:endParaRPr lang="zh-CN" altLang="en-US" sz="1400">
                <a:solidFill>
                  <a:prstClr val="black"/>
                </a:solidFill>
                <a:latin typeface="+mj-ea"/>
                <a:ea typeface="+mj-ea"/>
              </a:endParaRPr>
            </a:p>
          </p:txBody>
        </p:sp>
        <p:sp>
          <p:nvSpPr>
            <p:cNvPr id="62" name="Freeform 468"/>
            <p:cNvSpPr/>
            <p:nvPr/>
          </p:nvSpPr>
          <p:spPr bwMode="auto">
            <a:xfrm>
              <a:off x="3294063" y="3122613"/>
              <a:ext cx="657225" cy="307975"/>
            </a:xfrm>
            <a:custGeom>
              <a:avLst/>
              <a:gdLst>
                <a:gd name="T0" fmla="*/ 134 w 175"/>
                <a:gd name="T1" fmla="*/ 0 h 82"/>
                <a:gd name="T2" fmla="*/ 175 w 175"/>
                <a:gd name="T3" fmla="*/ 41 h 82"/>
                <a:gd name="T4" fmla="*/ 134 w 175"/>
                <a:gd name="T5" fmla="*/ 82 h 82"/>
                <a:gd name="T6" fmla="*/ 41 w 175"/>
                <a:gd name="T7" fmla="*/ 82 h 82"/>
                <a:gd name="T8" fmla="*/ 0 w 175"/>
                <a:gd name="T9" fmla="*/ 41 h 82"/>
                <a:gd name="T10" fmla="*/ 12 w 175"/>
                <a:gd name="T11" fmla="*/ 12 h 82"/>
                <a:gd name="T12" fmla="*/ 41 w 175"/>
                <a:gd name="T13" fmla="*/ 0 h 82"/>
                <a:gd name="T14" fmla="*/ 134 w 175"/>
                <a:gd name="T15" fmla="*/ 0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82">
                  <a:moveTo>
                    <a:pt x="134" y="0"/>
                  </a:moveTo>
                  <a:cubicBezTo>
                    <a:pt x="156" y="0"/>
                    <a:pt x="175" y="19"/>
                    <a:pt x="175" y="41"/>
                  </a:cubicBezTo>
                  <a:cubicBezTo>
                    <a:pt x="175" y="64"/>
                    <a:pt x="156" y="82"/>
                    <a:pt x="134" y="82"/>
                  </a:cubicBezTo>
                  <a:cubicBezTo>
                    <a:pt x="41" y="82"/>
                    <a:pt x="41" y="82"/>
                    <a:pt x="41" y="82"/>
                  </a:cubicBezTo>
                  <a:cubicBezTo>
                    <a:pt x="18" y="82"/>
                    <a:pt x="0" y="64"/>
                    <a:pt x="0" y="41"/>
                  </a:cubicBezTo>
                  <a:cubicBezTo>
                    <a:pt x="0" y="30"/>
                    <a:pt x="4" y="20"/>
                    <a:pt x="12" y="12"/>
                  </a:cubicBezTo>
                  <a:cubicBezTo>
                    <a:pt x="19" y="5"/>
                    <a:pt x="29" y="0"/>
                    <a:pt x="41" y="0"/>
                  </a:cubicBezTo>
                  <a:lnTo>
                    <a:pt x="13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4530" eaLnBrk="1" fontAlgn="auto" hangingPunct="1">
                <a:spcBef>
                  <a:spcPts val="0"/>
                </a:spcBef>
                <a:spcAft>
                  <a:spcPts val="0"/>
                </a:spcAft>
              </a:pPr>
              <a:endParaRPr lang="zh-CN" altLang="en-US" sz="1400">
                <a:solidFill>
                  <a:prstClr val="black"/>
                </a:solidFill>
                <a:latin typeface="+mj-ea"/>
                <a:ea typeface="+mj-ea"/>
              </a:endParaRPr>
            </a:p>
          </p:txBody>
        </p:sp>
      </p:grpSp>
      <p:sp>
        <p:nvSpPr>
          <p:cNvPr id="63" name="矩形 3"/>
          <p:cNvSpPr>
            <a:spLocks noChangeArrowheads="1"/>
          </p:cNvSpPr>
          <p:nvPr/>
        </p:nvSpPr>
        <p:spPr bwMode="auto">
          <a:xfrm>
            <a:off x="1626191" y="3353594"/>
            <a:ext cx="1391920" cy="31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p>
            <a:pPr algn="l"/>
            <a:r>
              <a:rPr lang="en-US" altLang="zh-CN" sz="1500" dirty="0" smtClean="0">
                <a:solidFill>
                  <a:schemeClr val="accent1"/>
                </a:solidFill>
                <a:latin typeface="+mj-ea"/>
                <a:ea typeface="+mj-ea"/>
                <a:sym typeface="Arial" panose="020B0604020202020204" pitchFamily="34" charset="0"/>
              </a:rPr>
              <a:t>5品牌建立</a:t>
            </a:r>
            <a:r>
              <a:rPr lang="zh-CN" altLang="en-US" sz="1500" dirty="0" smtClean="0">
                <a:solidFill>
                  <a:schemeClr val="accent1"/>
                </a:solidFill>
                <a:latin typeface="+mj-ea"/>
                <a:ea typeface="+mj-ea"/>
                <a:sym typeface="Arial" panose="020B0604020202020204" pitchFamily="34" charset="0"/>
              </a:rPr>
              <a:t>阶段</a:t>
            </a:r>
            <a:endParaRPr lang="zh-CN" altLang="en-US" sz="1500" dirty="0">
              <a:solidFill>
                <a:schemeClr val="accent1"/>
              </a:solidFill>
              <a:latin typeface="+mj-ea"/>
              <a:ea typeface="+mj-ea"/>
              <a:sym typeface="Arial" panose="020B0604020202020204" pitchFamily="34" charset="0"/>
            </a:endParaRPr>
          </a:p>
        </p:txBody>
      </p:sp>
      <p:sp>
        <p:nvSpPr>
          <p:cNvPr id="64" name="文本框 13"/>
          <p:cNvSpPr txBox="1"/>
          <p:nvPr/>
        </p:nvSpPr>
        <p:spPr>
          <a:xfrm>
            <a:off x="464185" y="3618865"/>
            <a:ext cx="2555875" cy="430530"/>
          </a:xfrm>
          <a:prstGeom prst="rect">
            <a:avLst/>
          </a:prstGeom>
          <a:noFill/>
        </p:spPr>
        <p:txBody>
          <a:bodyPr wrap="square" lIns="65824" tIns="32911" rIns="65824" bIns="32911" rtlCol="0">
            <a:spAutoFit/>
          </a:bodyPr>
          <a:lstStyle/>
          <a:p>
            <a:pPr algn="r">
              <a:lnSpc>
                <a:spcPct val="120000"/>
              </a:lnSpc>
              <a:spcBef>
                <a:spcPct val="0"/>
              </a:spcBef>
              <a:buNone/>
            </a:pPr>
            <a:r>
              <a:rPr lang="en-US" altLang="zh-CN" sz="1000">
                <a:solidFill>
                  <a:srgbClr val="333333"/>
                </a:solidFill>
                <a:latin typeface="微软雅黑" panose="020B0503020204020204" pitchFamily="34" charset="-122"/>
                <a:ea typeface="微软雅黑" panose="020B0503020204020204" pitchFamily="34" charset="-122"/>
                <a:sym typeface="+mn-ea"/>
              </a:rPr>
              <a:t>48-60</a:t>
            </a:r>
            <a:r>
              <a:rPr lang="zh-CN" altLang="en-US" sz="1000">
                <a:solidFill>
                  <a:srgbClr val="333333"/>
                </a:solidFill>
                <a:latin typeface="微软雅黑" panose="020B0503020204020204" pitchFamily="34" charset="-122"/>
                <a:ea typeface="微软雅黑" panose="020B0503020204020204" pitchFamily="34" charset="-122"/>
                <a:sym typeface="+mn-ea"/>
              </a:rPr>
              <a:t>个月 与</a:t>
            </a:r>
            <a:r>
              <a:rPr lang="en-US" altLang="zh-CN" sz="1000">
                <a:solidFill>
                  <a:srgbClr val="333333"/>
                </a:solidFill>
                <a:latin typeface="微软雅黑" panose="020B0503020204020204" pitchFamily="34" charset="-122"/>
                <a:ea typeface="微软雅黑" panose="020B0503020204020204" pitchFamily="34" charset="-122"/>
                <a:sym typeface="+mn-ea"/>
              </a:rPr>
              <a:t>100</a:t>
            </a:r>
            <a:r>
              <a:rPr lang="zh-CN" altLang="en-US" sz="1000">
                <a:solidFill>
                  <a:srgbClr val="333333"/>
                </a:solidFill>
                <a:latin typeface="微软雅黑" panose="020B0503020204020204" pitchFamily="34" charset="-122"/>
                <a:ea typeface="微软雅黑" panose="020B0503020204020204" pitchFamily="34" charset="-122"/>
                <a:sym typeface="+mn-ea"/>
              </a:rPr>
              <a:t>家国际企业建立战略合作关系，实现销售收入</a:t>
            </a:r>
            <a:r>
              <a:rPr lang="en-US" altLang="zh-CN" sz="1000">
                <a:solidFill>
                  <a:srgbClr val="333333"/>
                </a:solidFill>
                <a:latin typeface="微软雅黑" panose="020B0503020204020204" pitchFamily="34" charset="-122"/>
                <a:ea typeface="微软雅黑" panose="020B0503020204020204" pitchFamily="34" charset="-122"/>
                <a:sym typeface="+mn-ea"/>
              </a:rPr>
              <a:t>4.5</a:t>
            </a:r>
            <a:r>
              <a:rPr lang="zh-CN" altLang="en-US" sz="1000">
                <a:solidFill>
                  <a:srgbClr val="333333"/>
                </a:solidFill>
                <a:latin typeface="微软雅黑" panose="020B0503020204020204" pitchFamily="34" charset="-122"/>
                <a:ea typeface="微软雅黑" panose="020B0503020204020204" pitchFamily="34" charset="-122"/>
                <a:sym typeface="+mn-ea"/>
              </a:rPr>
              <a:t>亿元</a:t>
            </a:r>
            <a:r>
              <a:rPr lang="zh-CN" altLang="en-US" sz="1000" b="0">
                <a:solidFill>
                  <a:srgbClr val="333333"/>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000" b="0">
              <a:solidFill>
                <a:srgbClr val="33333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65" name="Group 23"/>
          <p:cNvGrpSpPr/>
          <p:nvPr/>
        </p:nvGrpSpPr>
        <p:grpSpPr>
          <a:xfrm>
            <a:off x="3477649" y="3563144"/>
            <a:ext cx="256945" cy="224003"/>
            <a:chOff x="7540014" y="4306907"/>
            <a:chExt cx="389342" cy="339426"/>
          </a:xfrm>
          <a:solidFill>
            <a:schemeClr val="bg1"/>
          </a:solidFill>
        </p:grpSpPr>
        <p:sp>
          <p:nvSpPr>
            <p:cNvPr id="66" name="Freeform 110"/>
            <p:cNvSpPr/>
            <p:nvPr/>
          </p:nvSpPr>
          <p:spPr bwMode="auto">
            <a:xfrm>
              <a:off x="7799575" y="4409234"/>
              <a:ext cx="102328" cy="102328"/>
            </a:xfrm>
            <a:custGeom>
              <a:avLst/>
              <a:gdLst>
                <a:gd name="T0" fmla="*/ 0 w 41"/>
                <a:gd name="T1" fmla="*/ 39 h 41"/>
                <a:gd name="T2" fmla="*/ 3 w 41"/>
                <a:gd name="T3" fmla="*/ 41 h 41"/>
                <a:gd name="T4" fmla="*/ 41 w 41"/>
                <a:gd name="T5" fmla="*/ 3 h 41"/>
                <a:gd name="T6" fmla="*/ 39 w 41"/>
                <a:gd name="T7" fmla="*/ 0 h 41"/>
                <a:gd name="T8" fmla="*/ 0 w 41"/>
                <a:gd name="T9" fmla="*/ 39 h 41"/>
              </a:gdLst>
              <a:ahLst/>
              <a:cxnLst>
                <a:cxn ang="0">
                  <a:pos x="T0" y="T1"/>
                </a:cxn>
                <a:cxn ang="0">
                  <a:pos x="T2" y="T3"/>
                </a:cxn>
                <a:cxn ang="0">
                  <a:pos x="T4" y="T5"/>
                </a:cxn>
                <a:cxn ang="0">
                  <a:pos x="T6" y="T7"/>
                </a:cxn>
                <a:cxn ang="0">
                  <a:pos x="T8" y="T9"/>
                </a:cxn>
              </a:cxnLst>
              <a:rect l="0" t="0" r="r" b="b"/>
              <a:pathLst>
                <a:path w="41" h="41">
                  <a:moveTo>
                    <a:pt x="0" y="39"/>
                  </a:moveTo>
                  <a:lnTo>
                    <a:pt x="3" y="41"/>
                  </a:lnTo>
                  <a:lnTo>
                    <a:pt x="41" y="3"/>
                  </a:lnTo>
                  <a:lnTo>
                    <a:pt x="39" y="0"/>
                  </a:lnTo>
                  <a:lnTo>
                    <a:pt x="0"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j-ea"/>
                <a:ea typeface="+mj-ea"/>
              </a:endParaRPr>
            </a:p>
          </p:txBody>
        </p:sp>
        <p:sp>
          <p:nvSpPr>
            <p:cNvPr id="67" name="Freeform 111"/>
            <p:cNvSpPr/>
            <p:nvPr/>
          </p:nvSpPr>
          <p:spPr bwMode="auto">
            <a:xfrm>
              <a:off x="7777112" y="4381780"/>
              <a:ext cx="109814" cy="114806"/>
            </a:xfrm>
            <a:custGeom>
              <a:avLst/>
              <a:gdLst>
                <a:gd name="T0" fmla="*/ 37 w 44"/>
                <a:gd name="T1" fmla="*/ 0 h 46"/>
                <a:gd name="T2" fmla="*/ 0 w 44"/>
                <a:gd name="T3" fmla="*/ 39 h 46"/>
                <a:gd name="T4" fmla="*/ 6 w 44"/>
                <a:gd name="T5" fmla="*/ 46 h 46"/>
                <a:gd name="T6" fmla="*/ 44 w 44"/>
                <a:gd name="T7" fmla="*/ 8 h 46"/>
                <a:gd name="T8" fmla="*/ 37 w 44"/>
                <a:gd name="T9" fmla="*/ 0 h 46"/>
              </a:gdLst>
              <a:ahLst/>
              <a:cxnLst>
                <a:cxn ang="0">
                  <a:pos x="T0" y="T1"/>
                </a:cxn>
                <a:cxn ang="0">
                  <a:pos x="T2" y="T3"/>
                </a:cxn>
                <a:cxn ang="0">
                  <a:pos x="T4" y="T5"/>
                </a:cxn>
                <a:cxn ang="0">
                  <a:pos x="T6" y="T7"/>
                </a:cxn>
                <a:cxn ang="0">
                  <a:pos x="T8" y="T9"/>
                </a:cxn>
              </a:cxnLst>
              <a:rect l="0" t="0" r="r" b="b"/>
              <a:pathLst>
                <a:path w="44" h="46">
                  <a:moveTo>
                    <a:pt x="37" y="0"/>
                  </a:moveTo>
                  <a:lnTo>
                    <a:pt x="0" y="39"/>
                  </a:lnTo>
                  <a:lnTo>
                    <a:pt x="6" y="46"/>
                  </a:lnTo>
                  <a:lnTo>
                    <a:pt x="44" y="8"/>
                  </a:lnTo>
                  <a:lnTo>
                    <a:pt x="3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j-ea"/>
                <a:ea typeface="+mj-ea"/>
              </a:endParaRPr>
            </a:p>
          </p:txBody>
        </p:sp>
        <p:sp>
          <p:nvSpPr>
            <p:cNvPr id="68" name="Freeform 112"/>
            <p:cNvSpPr/>
            <p:nvPr/>
          </p:nvSpPr>
          <p:spPr bwMode="auto">
            <a:xfrm>
              <a:off x="7757146" y="4366805"/>
              <a:ext cx="104823" cy="104823"/>
            </a:xfrm>
            <a:custGeom>
              <a:avLst/>
              <a:gdLst>
                <a:gd name="T0" fmla="*/ 0 w 42"/>
                <a:gd name="T1" fmla="*/ 38 h 42"/>
                <a:gd name="T2" fmla="*/ 4 w 42"/>
                <a:gd name="T3" fmla="*/ 42 h 42"/>
                <a:gd name="T4" fmla="*/ 42 w 42"/>
                <a:gd name="T5" fmla="*/ 4 h 42"/>
                <a:gd name="T6" fmla="*/ 38 w 42"/>
                <a:gd name="T7" fmla="*/ 0 h 42"/>
                <a:gd name="T8" fmla="*/ 0 w 42"/>
                <a:gd name="T9" fmla="*/ 38 h 42"/>
              </a:gdLst>
              <a:ahLst/>
              <a:cxnLst>
                <a:cxn ang="0">
                  <a:pos x="T0" y="T1"/>
                </a:cxn>
                <a:cxn ang="0">
                  <a:pos x="T2" y="T3"/>
                </a:cxn>
                <a:cxn ang="0">
                  <a:pos x="T4" y="T5"/>
                </a:cxn>
                <a:cxn ang="0">
                  <a:pos x="T6" y="T7"/>
                </a:cxn>
                <a:cxn ang="0">
                  <a:pos x="T8" y="T9"/>
                </a:cxn>
              </a:cxnLst>
              <a:rect l="0" t="0" r="r" b="b"/>
              <a:pathLst>
                <a:path w="42" h="42">
                  <a:moveTo>
                    <a:pt x="0" y="38"/>
                  </a:moveTo>
                  <a:lnTo>
                    <a:pt x="4" y="42"/>
                  </a:lnTo>
                  <a:lnTo>
                    <a:pt x="42" y="4"/>
                  </a:lnTo>
                  <a:lnTo>
                    <a:pt x="38" y="0"/>
                  </a:lnTo>
                  <a:lnTo>
                    <a:pt x="0"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j-ea"/>
                <a:ea typeface="+mj-ea"/>
              </a:endParaRPr>
            </a:p>
          </p:txBody>
        </p:sp>
        <p:sp>
          <p:nvSpPr>
            <p:cNvPr id="69" name="Freeform 113"/>
            <p:cNvSpPr/>
            <p:nvPr/>
          </p:nvSpPr>
          <p:spPr bwMode="auto">
            <a:xfrm>
              <a:off x="7729693" y="4469133"/>
              <a:ext cx="69882" cy="69882"/>
            </a:xfrm>
            <a:custGeom>
              <a:avLst/>
              <a:gdLst>
                <a:gd name="T0" fmla="*/ 28 w 28"/>
                <a:gd name="T1" fmla="*/ 20 h 28"/>
                <a:gd name="T2" fmla="*/ 8 w 28"/>
                <a:gd name="T3" fmla="*/ 0 h 28"/>
                <a:gd name="T4" fmla="*/ 0 w 28"/>
                <a:gd name="T5" fmla="*/ 20 h 28"/>
                <a:gd name="T6" fmla="*/ 9 w 28"/>
                <a:gd name="T7" fmla="*/ 28 h 28"/>
                <a:gd name="T8" fmla="*/ 28 w 28"/>
                <a:gd name="T9" fmla="*/ 20 h 28"/>
              </a:gdLst>
              <a:ahLst/>
              <a:cxnLst>
                <a:cxn ang="0">
                  <a:pos x="T0" y="T1"/>
                </a:cxn>
                <a:cxn ang="0">
                  <a:pos x="T2" y="T3"/>
                </a:cxn>
                <a:cxn ang="0">
                  <a:pos x="T4" y="T5"/>
                </a:cxn>
                <a:cxn ang="0">
                  <a:pos x="T6" y="T7"/>
                </a:cxn>
                <a:cxn ang="0">
                  <a:pos x="T8" y="T9"/>
                </a:cxn>
              </a:cxnLst>
              <a:rect l="0" t="0" r="r" b="b"/>
              <a:pathLst>
                <a:path w="28" h="28">
                  <a:moveTo>
                    <a:pt x="28" y="20"/>
                  </a:moveTo>
                  <a:lnTo>
                    <a:pt x="8" y="0"/>
                  </a:lnTo>
                  <a:lnTo>
                    <a:pt x="0" y="20"/>
                  </a:lnTo>
                  <a:lnTo>
                    <a:pt x="9" y="28"/>
                  </a:lnTo>
                  <a:lnTo>
                    <a:pt x="28"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j-ea"/>
                <a:ea typeface="+mj-ea"/>
              </a:endParaRPr>
            </a:p>
          </p:txBody>
        </p:sp>
        <p:sp>
          <p:nvSpPr>
            <p:cNvPr id="70" name="Freeform 114"/>
            <p:cNvSpPr/>
            <p:nvPr/>
          </p:nvSpPr>
          <p:spPr bwMode="auto">
            <a:xfrm>
              <a:off x="7712222" y="4526535"/>
              <a:ext cx="34941" cy="32446"/>
            </a:xfrm>
            <a:custGeom>
              <a:avLst/>
              <a:gdLst>
                <a:gd name="T0" fmla="*/ 0 w 14"/>
                <a:gd name="T1" fmla="*/ 13 h 13"/>
                <a:gd name="T2" fmla="*/ 14 w 14"/>
                <a:gd name="T3" fmla="*/ 6 h 13"/>
                <a:gd name="T4" fmla="*/ 6 w 14"/>
                <a:gd name="T5" fmla="*/ 0 h 13"/>
                <a:gd name="T6" fmla="*/ 0 w 14"/>
                <a:gd name="T7" fmla="*/ 13 h 13"/>
              </a:gdLst>
              <a:ahLst/>
              <a:cxnLst>
                <a:cxn ang="0">
                  <a:pos x="T0" y="T1"/>
                </a:cxn>
                <a:cxn ang="0">
                  <a:pos x="T2" y="T3"/>
                </a:cxn>
                <a:cxn ang="0">
                  <a:pos x="T4" y="T5"/>
                </a:cxn>
                <a:cxn ang="0">
                  <a:pos x="T6" y="T7"/>
                </a:cxn>
              </a:cxnLst>
              <a:rect l="0" t="0" r="r" b="b"/>
              <a:pathLst>
                <a:path w="14" h="13">
                  <a:moveTo>
                    <a:pt x="0" y="13"/>
                  </a:moveTo>
                  <a:lnTo>
                    <a:pt x="14" y="6"/>
                  </a:lnTo>
                  <a:lnTo>
                    <a:pt x="6" y="0"/>
                  </a:ln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j-ea"/>
                <a:ea typeface="+mj-ea"/>
              </a:endParaRPr>
            </a:p>
          </p:txBody>
        </p:sp>
        <p:sp>
          <p:nvSpPr>
            <p:cNvPr id="71" name="Freeform 115"/>
            <p:cNvSpPr/>
            <p:nvPr/>
          </p:nvSpPr>
          <p:spPr bwMode="auto">
            <a:xfrm>
              <a:off x="7859474" y="4341848"/>
              <a:ext cx="69882" cy="69882"/>
            </a:xfrm>
            <a:custGeom>
              <a:avLst/>
              <a:gdLst>
                <a:gd name="T0" fmla="*/ 7 w 28"/>
                <a:gd name="T1" fmla="*/ 0 h 28"/>
                <a:gd name="T2" fmla="*/ 0 w 28"/>
                <a:gd name="T3" fmla="*/ 8 h 28"/>
                <a:gd name="T4" fmla="*/ 20 w 28"/>
                <a:gd name="T5" fmla="*/ 28 h 28"/>
                <a:gd name="T6" fmla="*/ 28 w 28"/>
                <a:gd name="T7" fmla="*/ 20 h 28"/>
                <a:gd name="T8" fmla="*/ 7 w 28"/>
                <a:gd name="T9" fmla="*/ 0 h 28"/>
              </a:gdLst>
              <a:ahLst/>
              <a:cxnLst>
                <a:cxn ang="0">
                  <a:pos x="T0" y="T1"/>
                </a:cxn>
                <a:cxn ang="0">
                  <a:pos x="T2" y="T3"/>
                </a:cxn>
                <a:cxn ang="0">
                  <a:pos x="T4" y="T5"/>
                </a:cxn>
                <a:cxn ang="0">
                  <a:pos x="T6" y="T7"/>
                </a:cxn>
                <a:cxn ang="0">
                  <a:pos x="T8" y="T9"/>
                </a:cxn>
              </a:cxnLst>
              <a:rect l="0" t="0" r="r" b="b"/>
              <a:pathLst>
                <a:path w="28" h="28">
                  <a:moveTo>
                    <a:pt x="7" y="0"/>
                  </a:moveTo>
                  <a:lnTo>
                    <a:pt x="0" y="8"/>
                  </a:lnTo>
                  <a:lnTo>
                    <a:pt x="20" y="28"/>
                  </a:lnTo>
                  <a:lnTo>
                    <a:pt x="28" y="20"/>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j-ea"/>
                <a:ea typeface="+mj-ea"/>
              </a:endParaRPr>
            </a:p>
          </p:txBody>
        </p:sp>
        <p:sp>
          <p:nvSpPr>
            <p:cNvPr id="72" name="Freeform 116"/>
            <p:cNvSpPr/>
            <p:nvPr/>
          </p:nvSpPr>
          <p:spPr bwMode="auto">
            <a:xfrm>
              <a:off x="7540014" y="4306907"/>
              <a:ext cx="279527" cy="339426"/>
            </a:xfrm>
            <a:custGeom>
              <a:avLst/>
              <a:gdLst>
                <a:gd name="T0" fmla="*/ 104 w 112"/>
                <a:gd name="T1" fmla="*/ 101 h 136"/>
                <a:gd name="T2" fmla="*/ 83 w 112"/>
                <a:gd name="T3" fmla="*/ 101 h 136"/>
                <a:gd name="T4" fmla="*/ 83 w 112"/>
                <a:gd name="T5" fmla="*/ 129 h 136"/>
                <a:gd name="T6" fmla="*/ 7 w 112"/>
                <a:gd name="T7" fmla="*/ 129 h 136"/>
                <a:gd name="T8" fmla="*/ 7 w 112"/>
                <a:gd name="T9" fmla="*/ 32 h 136"/>
                <a:gd name="T10" fmla="*/ 104 w 112"/>
                <a:gd name="T11" fmla="*/ 32 h 136"/>
                <a:gd name="T12" fmla="*/ 104 w 112"/>
                <a:gd name="T13" fmla="*/ 40 h 136"/>
                <a:gd name="T14" fmla="*/ 112 w 112"/>
                <a:gd name="T15" fmla="*/ 32 h 136"/>
                <a:gd name="T16" fmla="*/ 112 w 112"/>
                <a:gd name="T17" fmla="*/ 6 h 136"/>
                <a:gd name="T18" fmla="*/ 97 w 112"/>
                <a:gd name="T19" fmla="*/ 6 h 136"/>
                <a:gd name="T20" fmla="*/ 97 w 112"/>
                <a:gd name="T21" fmla="*/ 20 h 136"/>
                <a:gd name="T22" fmla="*/ 95 w 112"/>
                <a:gd name="T23" fmla="*/ 20 h 136"/>
                <a:gd name="T24" fmla="*/ 95 w 112"/>
                <a:gd name="T25" fmla="*/ 0 h 136"/>
                <a:gd name="T26" fmla="*/ 89 w 112"/>
                <a:gd name="T27" fmla="*/ 0 h 136"/>
                <a:gd name="T28" fmla="*/ 89 w 112"/>
                <a:gd name="T29" fmla="*/ 20 h 136"/>
                <a:gd name="T30" fmla="*/ 87 w 112"/>
                <a:gd name="T31" fmla="*/ 20 h 136"/>
                <a:gd name="T32" fmla="*/ 87 w 112"/>
                <a:gd name="T33" fmla="*/ 6 h 136"/>
                <a:gd name="T34" fmla="*/ 79 w 112"/>
                <a:gd name="T35" fmla="*/ 6 h 136"/>
                <a:gd name="T36" fmla="*/ 79 w 112"/>
                <a:gd name="T37" fmla="*/ 20 h 136"/>
                <a:gd name="T38" fmla="*/ 76 w 112"/>
                <a:gd name="T39" fmla="*/ 20 h 136"/>
                <a:gd name="T40" fmla="*/ 76 w 112"/>
                <a:gd name="T41" fmla="*/ 0 h 136"/>
                <a:gd name="T42" fmla="*/ 72 w 112"/>
                <a:gd name="T43" fmla="*/ 0 h 136"/>
                <a:gd name="T44" fmla="*/ 72 w 112"/>
                <a:gd name="T45" fmla="*/ 20 h 136"/>
                <a:gd name="T46" fmla="*/ 68 w 112"/>
                <a:gd name="T47" fmla="*/ 20 h 136"/>
                <a:gd name="T48" fmla="*/ 68 w 112"/>
                <a:gd name="T49" fmla="*/ 6 h 136"/>
                <a:gd name="T50" fmla="*/ 60 w 112"/>
                <a:gd name="T51" fmla="*/ 6 h 136"/>
                <a:gd name="T52" fmla="*/ 60 w 112"/>
                <a:gd name="T53" fmla="*/ 20 h 136"/>
                <a:gd name="T54" fmla="*/ 57 w 112"/>
                <a:gd name="T55" fmla="*/ 20 h 136"/>
                <a:gd name="T56" fmla="*/ 57 w 112"/>
                <a:gd name="T57" fmla="*/ 0 h 136"/>
                <a:gd name="T58" fmla="*/ 53 w 112"/>
                <a:gd name="T59" fmla="*/ 0 h 136"/>
                <a:gd name="T60" fmla="*/ 53 w 112"/>
                <a:gd name="T61" fmla="*/ 20 h 136"/>
                <a:gd name="T62" fmla="*/ 51 w 112"/>
                <a:gd name="T63" fmla="*/ 20 h 136"/>
                <a:gd name="T64" fmla="*/ 51 w 112"/>
                <a:gd name="T65" fmla="*/ 6 h 136"/>
                <a:gd name="T66" fmla="*/ 43 w 112"/>
                <a:gd name="T67" fmla="*/ 6 h 136"/>
                <a:gd name="T68" fmla="*/ 43 w 112"/>
                <a:gd name="T69" fmla="*/ 20 h 136"/>
                <a:gd name="T70" fmla="*/ 40 w 112"/>
                <a:gd name="T71" fmla="*/ 20 h 136"/>
                <a:gd name="T72" fmla="*/ 40 w 112"/>
                <a:gd name="T73" fmla="*/ 0 h 136"/>
                <a:gd name="T74" fmla="*/ 35 w 112"/>
                <a:gd name="T75" fmla="*/ 0 h 136"/>
                <a:gd name="T76" fmla="*/ 35 w 112"/>
                <a:gd name="T77" fmla="*/ 20 h 136"/>
                <a:gd name="T78" fmla="*/ 32 w 112"/>
                <a:gd name="T79" fmla="*/ 20 h 136"/>
                <a:gd name="T80" fmla="*/ 32 w 112"/>
                <a:gd name="T81" fmla="*/ 6 h 136"/>
                <a:gd name="T82" fmla="*/ 25 w 112"/>
                <a:gd name="T83" fmla="*/ 6 h 136"/>
                <a:gd name="T84" fmla="*/ 25 w 112"/>
                <a:gd name="T85" fmla="*/ 20 h 136"/>
                <a:gd name="T86" fmla="*/ 23 w 112"/>
                <a:gd name="T87" fmla="*/ 20 h 136"/>
                <a:gd name="T88" fmla="*/ 23 w 112"/>
                <a:gd name="T89" fmla="*/ 0 h 136"/>
                <a:gd name="T90" fmla="*/ 17 w 112"/>
                <a:gd name="T91" fmla="*/ 0 h 136"/>
                <a:gd name="T92" fmla="*/ 17 w 112"/>
                <a:gd name="T93" fmla="*/ 20 h 136"/>
                <a:gd name="T94" fmla="*/ 15 w 112"/>
                <a:gd name="T95" fmla="*/ 20 h 136"/>
                <a:gd name="T96" fmla="*/ 15 w 112"/>
                <a:gd name="T97" fmla="*/ 6 h 136"/>
                <a:gd name="T98" fmla="*/ 0 w 112"/>
                <a:gd name="T99" fmla="*/ 6 h 136"/>
                <a:gd name="T100" fmla="*/ 0 w 112"/>
                <a:gd name="T101" fmla="*/ 24 h 136"/>
                <a:gd name="T102" fmla="*/ 0 w 112"/>
                <a:gd name="T103" fmla="*/ 28 h 136"/>
                <a:gd name="T104" fmla="*/ 0 w 112"/>
                <a:gd name="T105" fmla="*/ 136 h 136"/>
                <a:gd name="T106" fmla="*/ 89 w 112"/>
                <a:gd name="T107" fmla="*/ 136 h 136"/>
                <a:gd name="T108" fmla="*/ 112 w 112"/>
                <a:gd name="T109" fmla="*/ 110 h 136"/>
                <a:gd name="T110" fmla="*/ 112 w 112"/>
                <a:gd name="T111" fmla="*/ 84 h 136"/>
                <a:gd name="T112" fmla="*/ 104 w 112"/>
                <a:gd name="T113" fmla="*/ 92 h 136"/>
                <a:gd name="T114" fmla="*/ 104 w 112"/>
                <a:gd name="T115" fmla="*/ 10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j-ea"/>
                <a:ea typeface="+mj-ea"/>
              </a:endParaRPr>
            </a:p>
          </p:txBody>
        </p:sp>
        <p:sp>
          <p:nvSpPr>
            <p:cNvPr id="73" name="Rectangle 117"/>
            <p:cNvSpPr>
              <a:spLocks noChangeArrowheads="1"/>
            </p:cNvSpPr>
            <p:nvPr/>
          </p:nvSpPr>
          <p:spPr bwMode="auto">
            <a:xfrm>
              <a:off x="7589930" y="4421713"/>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mj-ea"/>
                <a:ea typeface="+mj-ea"/>
              </a:endParaRPr>
            </a:p>
          </p:txBody>
        </p:sp>
        <p:sp>
          <p:nvSpPr>
            <p:cNvPr id="74" name="Rectangle 118"/>
            <p:cNvSpPr>
              <a:spLocks noChangeArrowheads="1"/>
            </p:cNvSpPr>
            <p:nvPr/>
          </p:nvSpPr>
          <p:spPr bwMode="auto">
            <a:xfrm>
              <a:off x="7589930" y="4461645"/>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mj-ea"/>
                <a:ea typeface="+mj-ea"/>
              </a:endParaRPr>
            </a:p>
          </p:txBody>
        </p:sp>
        <p:sp>
          <p:nvSpPr>
            <p:cNvPr id="75" name="Rectangle 119"/>
            <p:cNvSpPr>
              <a:spLocks noChangeArrowheads="1"/>
            </p:cNvSpPr>
            <p:nvPr/>
          </p:nvSpPr>
          <p:spPr bwMode="auto">
            <a:xfrm>
              <a:off x="7589930" y="4506569"/>
              <a:ext cx="109814" cy="14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mj-ea"/>
                <a:ea typeface="+mj-ea"/>
              </a:endParaRPr>
            </a:p>
          </p:txBody>
        </p:sp>
        <p:sp>
          <p:nvSpPr>
            <p:cNvPr id="76" name="Rectangle 120"/>
            <p:cNvSpPr>
              <a:spLocks noChangeArrowheads="1"/>
            </p:cNvSpPr>
            <p:nvPr/>
          </p:nvSpPr>
          <p:spPr bwMode="auto">
            <a:xfrm>
              <a:off x="7589930" y="4548998"/>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mj-ea"/>
                <a:ea typeface="+mj-ea"/>
              </a:endParaRPr>
            </a:p>
          </p:txBody>
        </p:sp>
      </p:grpSp>
      <p:sp>
        <p:nvSpPr>
          <p:cNvPr id="77" name="矩形 3"/>
          <p:cNvSpPr>
            <a:spLocks noChangeArrowheads="1"/>
          </p:cNvSpPr>
          <p:nvPr/>
        </p:nvSpPr>
        <p:spPr bwMode="auto">
          <a:xfrm>
            <a:off x="5008311" y="4250590"/>
            <a:ext cx="1391920" cy="31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p>
            <a:r>
              <a:rPr lang="en-US" altLang="zh-CN" sz="1500" b="0" dirty="0" smtClean="0">
                <a:solidFill>
                  <a:schemeClr val="accent1"/>
                </a:solidFill>
                <a:latin typeface="+mj-ea"/>
                <a:ea typeface="+mj-ea"/>
                <a:sym typeface="Arial" panose="020B0604020202020204" pitchFamily="34" charset="0"/>
              </a:rPr>
              <a:t>6</a:t>
            </a:r>
            <a:r>
              <a:rPr lang="zh-CN" altLang="en-US" sz="1500" b="0" dirty="0" smtClean="0">
                <a:solidFill>
                  <a:schemeClr val="accent1"/>
                </a:solidFill>
                <a:latin typeface="+mj-ea"/>
                <a:ea typeface="+mj-ea"/>
                <a:sym typeface="Arial" panose="020B0604020202020204" pitchFamily="34" charset="0"/>
              </a:rPr>
              <a:t>行业领袖阶段</a:t>
            </a:r>
            <a:endParaRPr lang="zh-CN" altLang="en-US" sz="1500" b="0" dirty="0">
              <a:solidFill>
                <a:schemeClr val="accent1"/>
              </a:solidFill>
              <a:latin typeface="+mj-ea"/>
              <a:ea typeface="+mj-ea"/>
              <a:sym typeface="Arial" panose="020B0604020202020204" pitchFamily="34" charset="0"/>
            </a:endParaRPr>
          </a:p>
        </p:txBody>
      </p:sp>
      <p:sp>
        <p:nvSpPr>
          <p:cNvPr id="78" name="文本框 13"/>
          <p:cNvSpPr txBox="1"/>
          <p:nvPr/>
        </p:nvSpPr>
        <p:spPr>
          <a:xfrm>
            <a:off x="4998245" y="4469253"/>
            <a:ext cx="2438400" cy="247650"/>
          </a:xfrm>
          <a:prstGeom prst="rect">
            <a:avLst/>
          </a:prstGeom>
          <a:noFill/>
        </p:spPr>
        <p:txBody>
          <a:bodyPr wrap="square" lIns="65824" tIns="32911" rIns="65824" bIns="32911" rtlCol="0">
            <a:spAutoFit/>
          </a:bodyPr>
          <a:lstStyle/>
          <a:p>
            <a:pPr algn="l">
              <a:lnSpc>
                <a:spcPct val="120000"/>
              </a:lnSpc>
              <a:buNone/>
            </a:pPr>
            <a:r>
              <a:rPr lang="zh-CN" altLang="en-US" sz="1000" b="0">
                <a:solidFill>
                  <a:srgbClr val="333333"/>
                </a:solidFill>
                <a:latin typeface="微软雅黑" panose="020B0503020204020204" pitchFamily="34" charset="-122"/>
                <a:ea typeface="微软雅黑" panose="020B0503020204020204" pitchFamily="34" charset="-122"/>
                <a:sym typeface="微软雅黑" panose="020B0503020204020204" pitchFamily="34" charset="-122"/>
              </a:rPr>
              <a:t>成为独角兽级别的公司</a:t>
            </a:r>
            <a:endParaRPr lang="zh-CN" altLang="en-US" sz="1000" b="0">
              <a:solidFill>
                <a:srgbClr val="33333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79" name="Group 9"/>
          <p:cNvGrpSpPr/>
          <p:nvPr/>
        </p:nvGrpSpPr>
        <p:grpSpPr>
          <a:xfrm>
            <a:off x="4193937" y="4408421"/>
            <a:ext cx="288608" cy="214010"/>
            <a:chOff x="4572000" y="3414713"/>
            <a:chExt cx="374651" cy="277813"/>
          </a:xfrm>
          <a:solidFill>
            <a:schemeClr val="bg1"/>
          </a:solidFill>
        </p:grpSpPr>
        <p:sp>
          <p:nvSpPr>
            <p:cNvPr id="80" name="Freeform 17"/>
            <p:cNvSpPr/>
            <p:nvPr/>
          </p:nvSpPr>
          <p:spPr bwMode="auto">
            <a:xfrm>
              <a:off x="4713288" y="3481388"/>
              <a:ext cx="233363" cy="211138"/>
            </a:xfrm>
            <a:custGeom>
              <a:avLst/>
              <a:gdLst>
                <a:gd name="T0" fmla="*/ 89 w 89"/>
                <a:gd name="T1" fmla="*/ 33 h 81"/>
                <a:gd name="T2" fmla="*/ 43 w 89"/>
                <a:gd name="T3" fmla="*/ 0 h 81"/>
                <a:gd name="T4" fmla="*/ 40 w 89"/>
                <a:gd name="T5" fmla="*/ 1 h 81"/>
                <a:gd name="T6" fmla="*/ 43 w 89"/>
                <a:gd name="T7" fmla="*/ 11 h 81"/>
                <a:gd name="T8" fmla="*/ 0 w 89"/>
                <a:gd name="T9" fmla="*/ 44 h 81"/>
                <a:gd name="T10" fmla="*/ 0 w 89"/>
                <a:gd name="T11" fmla="*/ 44 h 81"/>
                <a:gd name="T12" fmla="*/ 40 w 89"/>
                <a:gd name="T13" fmla="*/ 65 h 81"/>
                <a:gd name="T14" fmla="*/ 74 w 89"/>
                <a:gd name="T15" fmla="*/ 81 h 81"/>
                <a:gd name="T16" fmla="*/ 64 w 89"/>
                <a:gd name="T17" fmla="*/ 62 h 81"/>
                <a:gd name="T18" fmla="*/ 89 w 89"/>
                <a:gd name="T19"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1">
                  <a:moveTo>
                    <a:pt x="89" y="33"/>
                  </a:moveTo>
                  <a:cubicBezTo>
                    <a:pt x="89" y="15"/>
                    <a:pt x="68" y="0"/>
                    <a:pt x="43" y="0"/>
                  </a:cubicBezTo>
                  <a:cubicBezTo>
                    <a:pt x="42" y="0"/>
                    <a:pt x="41" y="1"/>
                    <a:pt x="40" y="1"/>
                  </a:cubicBezTo>
                  <a:cubicBezTo>
                    <a:pt x="42" y="4"/>
                    <a:pt x="43" y="8"/>
                    <a:pt x="43" y="11"/>
                  </a:cubicBezTo>
                  <a:cubicBezTo>
                    <a:pt x="43" y="29"/>
                    <a:pt x="24" y="43"/>
                    <a:pt x="0" y="44"/>
                  </a:cubicBezTo>
                  <a:cubicBezTo>
                    <a:pt x="0" y="44"/>
                    <a:pt x="0" y="44"/>
                    <a:pt x="0" y="44"/>
                  </a:cubicBezTo>
                  <a:cubicBezTo>
                    <a:pt x="6" y="56"/>
                    <a:pt x="21" y="64"/>
                    <a:pt x="40" y="65"/>
                  </a:cubicBezTo>
                  <a:cubicBezTo>
                    <a:pt x="53" y="75"/>
                    <a:pt x="74" y="81"/>
                    <a:pt x="74" y="81"/>
                  </a:cubicBezTo>
                  <a:cubicBezTo>
                    <a:pt x="64" y="72"/>
                    <a:pt x="63" y="65"/>
                    <a:pt x="64" y="62"/>
                  </a:cubicBezTo>
                  <a:cubicBezTo>
                    <a:pt x="79" y="56"/>
                    <a:pt x="89" y="46"/>
                    <a:pt x="89"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j-ea"/>
                <a:ea typeface="+mj-ea"/>
              </a:endParaRPr>
            </a:p>
          </p:txBody>
        </p:sp>
        <p:sp>
          <p:nvSpPr>
            <p:cNvPr id="81" name="Freeform 18"/>
            <p:cNvSpPr/>
            <p:nvPr/>
          </p:nvSpPr>
          <p:spPr bwMode="auto">
            <a:xfrm>
              <a:off x="4572000" y="3414713"/>
              <a:ext cx="241300" cy="209550"/>
            </a:xfrm>
            <a:custGeom>
              <a:avLst/>
              <a:gdLst>
                <a:gd name="T0" fmla="*/ 89 w 92"/>
                <a:gd name="T1" fmla="*/ 21 h 80"/>
                <a:gd name="T2" fmla="*/ 46 w 92"/>
                <a:gd name="T3" fmla="*/ 0 h 80"/>
                <a:gd name="T4" fmla="*/ 0 w 92"/>
                <a:gd name="T5" fmla="*/ 32 h 80"/>
                <a:gd name="T6" fmla="*/ 25 w 92"/>
                <a:gd name="T7" fmla="*/ 61 h 80"/>
                <a:gd name="T8" fmla="*/ 14 w 92"/>
                <a:gd name="T9" fmla="*/ 80 h 80"/>
                <a:gd name="T10" fmla="*/ 48 w 92"/>
                <a:gd name="T11" fmla="*/ 65 h 80"/>
                <a:gd name="T12" fmla="*/ 49 w 92"/>
                <a:gd name="T13" fmla="*/ 64 h 80"/>
                <a:gd name="T14" fmla="*/ 92 w 92"/>
                <a:gd name="T15" fmla="*/ 32 h 80"/>
                <a:gd name="T16" fmla="*/ 89 w 92"/>
                <a:gd name="T17" fmla="*/ 2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80">
                  <a:moveTo>
                    <a:pt x="89" y="21"/>
                  </a:moveTo>
                  <a:cubicBezTo>
                    <a:pt x="83" y="9"/>
                    <a:pt x="66" y="0"/>
                    <a:pt x="46" y="0"/>
                  </a:cubicBezTo>
                  <a:cubicBezTo>
                    <a:pt x="20" y="0"/>
                    <a:pt x="0" y="14"/>
                    <a:pt x="0" y="32"/>
                  </a:cubicBezTo>
                  <a:cubicBezTo>
                    <a:pt x="0" y="45"/>
                    <a:pt x="10" y="56"/>
                    <a:pt x="25" y="61"/>
                  </a:cubicBezTo>
                  <a:cubicBezTo>
                    <a:pt x="26" y="65"/>
                    <a:pt x="25" y="71"/>
                    <a:pt x="14" y="80"/>
                  </a:cubicBezTo>
                  <a:cubicBezTo>
                    <a:pt x="14" y="80"/>
                    <a:pt x="36" y="75"/>
                    <a:pt x="48" y="65"/>
                  </a:cubicBezTo>
                  <a:cubicBezTo>
                    <a:pt x="49" y="64"/>
                    <a:pt x="49" y="64"/>
                    <a:pt x="49" y="64"/>
                  </a:cubicBezTo>
                  <a:cubicBezTo>
                    <a:pt x="73" y="63"/>
                    <a:pt x="92" y="49"/>
                    <a:pt x="92" y="32"/>
                  </a:cubicBezTo>
                  <a:cubicBezTo>
                    <a:pt x="92" y="28"/>
                    <a:pt x="91" y="25"/>
                    <a:pt x="89"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j-ea"/>
                <a:ea typeface="+mj-ea"/>
              </a:endParaRPr>
            </a:p>
          </p:txBody>
        </p:sp>
      </p:grpSp>
      <p:sp>
        <p:nvSpPr>
          <p:cNvPr id="82" name="矩形 81"/>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Text Box 18"/>
          <p:cNvSpPr txBox="1">
            <a:spLocks noChangeArrowheads="1"/>
          </p:cNvSpPr>
          <p:nvPr/>
        </p:nvSpPr>
        <p:spPr bwMode="gray">
          <a:xfrm>
            <a:off x="511612" y="63373"/>
            <a:ext cx="3556332"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smtClean="0">
                <a:solidFill>
                  <a:schemeClr val="bg1"/>
                </a:solidFill>
                <a:latin typeface="微软雅黑" panose="020B0503020204020204" pitchFamily="34" charset="-122"/>
                <a:ea typeface="微软雅黑" panose="020B0503020204020204" pitchFamily="34" charset="-122"/>
              </a:rPr>
              <a:t>发展规划</a:t>
            </a:r>
            <a:r>
              <a:rPr lang="en-US" altLang="zh-CN" sz="2000" dirty="0" smtClean="0">
                <a:solidFill>
                  <a:schemeClr val="bg1"/>
                </a:solidFill>
                <a:latin typeface="微软雅黑" panose="020B0503020204020204" pitchFamily="34" charset="-122"/>
                <a:ea typeface="微软雅黑" panose="020B0503020204020204" pitchFamily="34" charset="-122"/>
              </a:rPr>
              <a:t>/04</a:t>
            </a:r>
            <a:r>
              <a:rPr sz="2000" dirty="0" smtClean="0">
                <a:solidFill>
                  <a:schemeClr val="bg1"/>
                </a:solidFill>
                <a:latin typeface="微软雅黑" panose="020B0503020204020204" pitchFamily="34" charset="-122"/>
                <a:ea typeface="微软雅黑" panose="020B0503020204020204" pitchFamily="34" charset="-122"/>
              </a:rPr>
              <a:t>市场运营计划</a:t>
            </a:r>
            <a:endParaRPr sz="2000" dirty="0" smtClean="0">
              <a:solidFill>
                <a:schemeClr val="bg1"/>
              </a:solidFill>
              <a:latin typeface="微软雅黑" panose="020B0503020204020204" pitchFamily="34" charset="-122"/>
              <a:ea typeface="微软雅黑" panose="020B0503020204020204" pitchFamily="34" charset="-122"/>
            </a:endParaRPr>
          </a:p>
        </p:txBody>
      </p:sp>
      <p:pic>
        <p:nvPicPr>
          <p:cNvPr id="84" name="图片 83"/>
          <p:cNvPicPr>
            <a:picLocks noChangeAspect="1"/>
          </p:cNvPicPr>
          <p:nvPr/>
        </p:nvPicPr>
        <p:blipFill rotWithShape="1">
          <a:blip r:embed="rId2"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sp>
        <p:nvSpPr>
          <p:cNvPr id="2" name="矩形 3"/>
          <p:cNvSpPr>
            <a:spLocks noChangeArrowheads="1"/>
          </p:cNvSpPr>
          <p:nvPr/>
        </p:nvSpPr>
        <p:spPr bwMode="auto">
          <a:xfrm>
            <a:off x="5651129" y="1808004"/>
            <a:ext cx="1391920" cy="31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p>
            <a:r>
              <a:rPr lang="en-US" altLang="zh-CN" sz="1500" dirty="0" smtClean="0">
                <a:solidFill>
                  <a:schemeClr val="accent1"/>
                </a:solidFill>
                <a:latin typeface="+mj-ea"/>
                <a:ea typeface="+mj-ea"/>
                <a:sym typeface="Arial" panose="020B0604020202020204" pitchFamily="34" charset="0"/>
              </a:rPr>
              <a:t>2</a:t>
            </a:r>
            <a:r>
              <a:rPr lang="zh-CN" altLang="en-US" sz="1500" dirty="0" smtClean="0">
                <a:solidFill>
                  <a:schemeClr val="accent1"/>
                </a:solidFill>
                <a:latin typeface="+mj-ea"/>
                <a:ea typeface="+mj-ea"/>
                <a:sym typeface="Arial" panose="020B0604020202020204" pitchFamily="34" charset="0"/>
              </a:rPr>
              <a:t>市场培育阶段</a:t>
            </a:r>
            <a:endParaRPr lang="zh-CN" altLang="en-US" sz="1500" dirty="0">
              <a:solidFill>
                <a:schemeClr val="accent1"/>
              </a:solidFill>
              <a:latin typeface="+mj-ea"/>
              <a:ea typeface="+mj-ea"/>
              <a:sym typeface="Arial" panose="020B0604020202020204" pitchFamily="34" charset="0"/>
            </a:endParaRPr>
          </a:p>
        </p:txBody>
      </p:sp>
      <p:sp>
        <p:nvSpPr>
          <p:cNvPr id="85" name="矩形 3"/>
          <p:cNvSpPr>
            <a:spLocks noChangeArrowheads="1"/>
          </p:cNvSpPr>
          <p:nvPr/>
        </p:nvSpPr>
        <p:spPr bwMode="auto">
          <a:xfrm>
            <a:off x="5644674" y="2798604"/>
            <a:ext cx="1391920" cy="31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p>
            <a:pPr algn="l"/>
            <a:r>
              <a:rPr lang="en-US" altLang="zh-CN" sz="1500" dirty="0" smtClean="0">
                <a:solidFill>
                  <a:schemeClr val="accent1"/>
                </a:solidFill>
                <a:latin typeface="+mj-ea"/>
                <a:ea typeface="+mj-ea"/>
                <a:sym typeface="Arial" panose="020B0604020202020204" pitchFamily="34" charset="0"/>
              </a:rPr>
              <a:t>4</a:t>
            </a:r>
            <a:r>
              <a:rPr lang="zh-CN" altLang="en-US" sz="1500" dirty="0" smtClean="0">
                <a:solidFill>
                  <a:schemeClr val="accent1"/>
                </a:solidFill>
                <a:latin typeface="+mj-ea"/>
                <a:ea typeface="+mj-ea"/>
                <a:sym typeface="Arial" panose="020B0604020202020204" pitchFamily="34" charset="0"/>
              </a:rPr>
              <a:t>产品扩展阶段</a:t>
            </a:r>
            <a:endParaRPr lang="zh-CN" altLang="en-US" sz="1500" dirty="0">
              <a:solidFill>
                <a:schemeClr val="accent1"/>
              </a:solidFill>
              <a:latin typeface="+mj-ea"/>
              <a:ea typeface="+mj-ea"/>
              <a:sym typeface="Arial" panose="020B0604020202020204" pitchFamily="34" charset="0"/>
            </a:endParaRPr>
          </a:p>
        </p:txBody>
      </p:sp>
    </p:spTree>
  </p:cSld>
  <p:clrMapOvr>
    <a:masterClrMapping/>
  </p:clrMapOvr>
  <p:transition spd="med">
    <p:fade/>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 presetClass="entr" presetSubtype="12" accel="61000" fill="hold" nodeType="afterEffect" p14:presetBounceEnd="58000">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14:bounceEnd="58000">
                                          <p:cBhvr additive="base">
                                            <p:cTn id="11" dur="1400" fill="hold"/>
                                            <p:tgtEl>
                                              <p:spTgt spid="5"/>
                                            </p:tgtEl>
                                            <p:attrNameLst>
                                              <p:attrName>ppt_x</p:attrName>
                                            </p:attrNameLst>
                                          </p:cBhvr>
                                          <p:tavLst>
                                            <p:tav tm="0">
                                              <p:val>
                                                <p:strVal val="0-#ppt_w/2"/>
                                              </p:val>
                                            </p:tav>
                                            <p:tav tm="100000">
                                              <p:val>
                                                <p:strVal val="#ppt_x"/>
                                              </p:val>
                                            </p:tav>
                                          </p:tavLst>
                                        </p:anim>
                                        <p:anim calcmode="lin" valueType="num" p14:bounceEnd="58000">
                                          <p:cBhvr additive="base">
                                            <p:cTn id="12" dur="14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3" accel="61000" fill="hold" nodeType="withEffect" p14:presetBounceEnd="58000">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14:bounceEnd="58000">
                                          <p:cBhvr additive="base">
                                            <p:cTn id="15" dur="1400" fill="hold"/>
                                            <p:tgtEl>
                                              <p:spTgt spid="10"/>
                                            </p:tgtEl>
                                            <p:attrNameLst>
                                              <p:attrName>ppt_x</p:attrName>
                                            </p:attrNameLst>
                                          </p:cBhvr>
                                          <p:tavLst>
                                            <p:tav tm="0">
                                              <p:val>
                                                <p:strVal val="1+#ppt_w/2"/>
                                              </p:val>
                                            </p:tav>
                                            <p:tav tm="100000">
                                              <p:val>
                                                <p:strVal val="#ppt_x"/>
                                              </p:val>
                                            </p:tav>
                                          </p:tavLst>
                                        </p:anim>
                                        <p:anim calcmode="lin" valueType="num" p14:bounceEnd="58000">
                                          <p:cBhvr additive="base">
                                            <p:cTn id="16" dur="14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3" accel="61000" fill="hold" nodeType="withEffect" p14:presetBounceEnd="58000">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14:bounceEnd="58000">
                                          <p:cBhvr additive="base">
                                            <p:cTn id="19" dur="1400" fill="hold"/>
                                            <p:tgtEl>
                                              <p:spTgt spid="20"/>
                                            </p:tgtEl>
                                            <p:attrNameLst>
                                              <p:attrName>ppt_x</p:attrName>
                                            </p:attrNameLst>
                                          </p:cBhvr>
                                          <p:tavLst>
                                            <p:tav tm="0">
                                              <p:val>
                                                <p:strVal val="1+#ppt_w/2"/>
                                              </p:val>
                                            </p:tav>
                                            <p:tav tm="100000">
                                              <p:val>
                                                <p:strVal val="#ppt_x"/>
                                              </p:val>
                                            </p:tav>
                                          </p:tavLst>
                                        </p:anim>
                                        <p:anim calcmode="lin" valueType="num" p14:bounceEnd="58000">
                                          <p:cBhvr additive="base">
                                            <p:cTn id="20" dur="1400" fill="hold"/>
                                            <p:tgtEl>
                                              <p:spTgt spid="20"/>
                                            </p:tgtEl>
                                            <p:attrNameLst>
                                              <p:attrName>ppt_y</p:attrName>
                                            </p:attrNameLst>
                                          </p:cBhvr>
                                          <p:tavLst>
                                            <p:tav tm="0">
                                              <p:val>
                                                <p:strVal val="0-#ppt_h/2"/>
                                              </p:val>
                                            </p:tav>
                                            <p:tav tm="100000">
                                              <p:val>
                                                <p:strVal val="#ppt_y"/>
                                              </p:val>
                                            </p:tav>
                                          </p:tavLst>
                                        </p:anim>
                                      </p:childTnLst>
                                    </p:cTn>
                                  </p:par>
                                  <p:par>
                                    <p:cTn id="21" presetID="2" presetClass="entr" presetSubtype="12" accel="61000" fill="hold" nodeType="withEffect" p14:presetBounceEnd="58000">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14:bounceEnd="58000">
                                          <p:cBhvr additive="base">
                                            <p:cTn id="23" dur="1400" fill="hold"/>
                                            <p:tgtEl>
                                              <p:spTgt spid="25"/>
                                            </p:tgtEl>
                                            <p:attrNameLst>
                                              <p:attrName>ppt_x</p:attrName>
                                            </p:attrNameLst>
                                          </p:cBhvr>
                                          <p:tavLst>
                                            <p:tav tm="0">
                                              <p:val>
                                                <p:strVal val="0-#ppt_w/2"/>
                                              </p:val>
                                            </p:tav>
                                            <p:tav tm="100000">
                                              <p:val>
                                                <p:strVal val="#ppt_x"/>
                                              </p:val>
                                            </p:tav>
                                          </p:tavLst>
                                        </p:anim>
                                        <p:anim calcmode="lin" valueType="num" p14:bounceEnd="58000">
                                          <p:cBhvr additive="base">
                                            <p:cTn id="24" dur="14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3" accel="61000" fill="hold" nodeType="withEffect" p14:presetBounceEnd="58000">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14:bounceEnd="58000">
                                          <p:cBhvr additive="base">
                                            <p:cTn id="27" dur="1400" fill="hold"/>
                                            <p:tgtEl>
                                              <p:spTgt spid="30"/>
                                            </p:tgtEl>
                                            <p:attrNameLst>
                                              <p:attrName>ppt_x</p:attrName>
                                            </p:attrNameLst>
                                          </p:cBhvr>
                                          <p:tavLst>
                                            <p:tav tm="0">
                                              <p:val>
                                                <p:strVal val="1+#ppt_w/2"/>
                                              </p:val>
                                            </p:tav>
                                            <p:tav tm="100000">
                                              <p:val>
                                                <p:strVal val="#ppt_x"/>
                                              </p:val>
                                            </p:tav>
                                          </p:tavLst>
                                        </p:anim>
                                        <p:anim calcmode="lin" valueType="num" p14:bounceEnd="58000">
                                          <p:cBhvr additive="base">
                                            <p:cTn id="28" dur="1400" fill="hold"/>
                                            <p:tgtEl>
                                              <p:spTgt spid="30"/>
                                            </p:tgtEl>
                                            <p:attrNameLst>
                                              <p:attrName>ppt_y</p:attrName>
                                            </p:attrNameLst>
                                          </p:cBhvr>
                                          <p:tavLst>
                                            <p:tav tm="0">
                                              <p:val>
                                                <p:strVal val="0-#ppt_h/2"/>
                                              </p:val>
                                            </p:tav>
                                            <p:tav tm="100000">
                                              <p:val>
                                                <p:strVal val="#ppt_y"/>
                                              </p:val>
                                            </p:tav>
                                          </p:tavLst>
                                        </p:anim>
                                      </p:childTnLst>
                                    </p:cTn>
                                  </p:par>
                                  <p:par>
                                    <p:cTn id="29" presetID="2" presetClass="entr" presetSubtype="12" accel="61000" fill="hold" nodeType="withEffect" p14:presetBounceEnd="58000">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14:bounceEnd="58000">
                                          <p:cBhvr additive="base">
                                            <p:cTn id="31" dur="1400" fill="hold"/>
                                            <p:tgtEl>
                                              <p:spTgt spid="15"/>
                                            </p:tgtEl>
                                            <p:attrNameLst>
                                              <p:attrName>ppt_x</p:attrName>
                                            </p:attrNameLst>
                                          </p:cBhvr>
                                          <p:tavLst>
                                            <p:tav tm="0">
                                              <p:val>
                                                <p:strVal val="0-#ppt_w/2"/>
                                              </p:val>
                                            </p:tav>
                                            <p:tav tm="100000">
                                              <p:val>
                                                <p:strVal val="#ppt_x"/>
                                              </p:val>
                                            </p:tav>
                                          </p:tavLst>
                                        </p:anim>
                                        <p:anim calcmode="lin" valueType="num" p14:bounceEnd="58000">
                                          <p:cBhvr additive="base">
                                            <p:cTn id="32" dur="1400" fill="hold"/>
                                            <p:tgtEl>
                                              <p:spTgt spid="15"/>
                                            </p:tgtEl>
                                            <p:attrNameLst>
                                              <p:attrName>ppt_y</p:attrName>
                                            </p:attrNameLst>
                                          </p:cBhvr>
                                          <p:tavLst>
                                            <p:tav tm="0">
                                              <p:val>
                                                <p:strVal val="1+#ppt_h/2"/>
                                              </p:val>
                                            </p:tav>
                                            <p:tav tm="100000">
                                              <p:val>
                                                <p:strVal val="#ppt_y"/>
                                              </p:val>
                                            </p:tav>
                                          </p:tavLst>
                                        </p:anim>
                                      </p:childTnLst>
                                    </p:cTn>
                                  </p:par>
                                </p:childTnLst>
                              </p:cTn>
                            </p:par>
                            <p:par>
                              <p:cTn id="33" fill="hold">
                                <p:stCondLst>
                                  <p:cond delay="2000"/>
                                </p:stCondLst>
                                <p:childTnLst>
                                  <p:par>
                                    <p:cTn id="34" presetID="31" presetClass="entr" presetSubtype="0" fill="hold" nodeType="afterEffect">
                                      <p:stCondLst>
                                        <p:cond delay="0"/>
                                      </p:stCondLst>
                                      <p:childTnLst>
                                        <p:set>
                                          <p:cBhvr>
                                            <p:cTn id="35" dur="1" fill="hold">
                                              <p:stCondLst>
                                                <p:cond delay="0"/>
                                              </p:stCondLst>
                                            </p:cTn>
                                            <p:tgtEl>
                                              <p:spTgt spid="35"/>
                                            </p:tgtEl>
                                            <p:attrNameLst>
                                              <p:attrName>style.visibility</p:attrName>
                                            </p:attrNameLst>
                                          </p:cBhvr>
                                          <p:to>
                                            <p:strVal val="visible"/>
                                          </p:to>
                                        </p:set>
                                        <p:anim calcmode="lin" valueType="num">
                                          <p:cBhvr>
                                            <p:cTn id="36" dur="500" fill="hold"/>
                                            <p:tgtEl>
                                              <p:spTgt spid="35"/>
                                            </p:tgtEl>
                                            <p:attrNameLst>
                                              <p:attrName>ppt_w</p:attrName>
                                            </p:attrNameLst>
                                          </p:cBhvr>
                                          <p:tavLst>
                                            <p:tav tm="0">
                                              <p:val>
                                                <p:fltVal val="0"/>
                                              </p:val>
                                            </p:tav>
                                            <p:tav tm="100000">
                                              <p:val>
                                                <p:strVal val="#ppt_w"/>
                                              </p:val>
                                            </p:tav>
                                          </p:tavLst>
                                        </p:anim>
                                        <p:anim calcmode="lin" valueType="num">
                                          <p:cBhvr>
                                            <p:cTn id="37" dur="500" fill="hold"/>
                                            <p:tgtEl>
                                              <p:spTgt spid="35"/>
                                            </p:tgtEl>
                                            <p:attrNameLst>
                                              <p:attrName>ppt_h</p:attrName>
                                            </p:attrNameLst>
                                          </p:cBhvr>
                                          <p:tavLst>
                                            <p:tav tm="0">
                                              <p:val>
                                                <p:fltVal val="0"/>
                                              </p:val>
                                            </p:tav>
                                            <p:tav tm="100000">
                                              <p:val>
                                                <p:strVal val="#ppt_h"/>
                                              </p:val>
                                            </p:tav>
                                          </p:tavLst>
                                        </p:anim>
                                        <p:anim calcmode="lin" valueType="num">
                                          <p:cBhvr>
                                            <p:cTn id="38" dur="500" fill="hold"/>
                                            <p:tgtEl>
                                              <p:spTgt spid="35"/>
                                            </p:tgtEl>
                                            <p:attrNameLst>
                                              <p:attrName>style.rotation</p:attrName>
                                            </p:attrNameLst>
                                          </p:cBhvr>
                                          <p:tavLst>
                                            <p:tav tm="0">
                                              <p:val>
                                                <p:fltVal val="90"/>
                                              </p:val>
                                            </p:tav>
                                            <p:tav tm="100000">
                                              <p:val>
                                                <p:fltVal val="0"/>
                                              </p:val>
                                            </p:tav>
                                          </p:tavLst>
                                        </p:anim>
                                        <p:animEffect transition="in" filter="fade">
                                          <p:cBhvr>
                                            <p:cTn id="39" dur="500"/>
                                            <p:tgtEl>
                                              <p:spTgt spid="35"/>
                                            </p:tgtEl>
                                          </p:cBhvr>
                                        </p:animEffect>
                                      </p:childTnLst>
                                    </p:cTn>
                                  </p:par>
                                </p:childTnLst>
                              </p:cTn>
                            </p:par>
                            <p:par>
                              <p:cTn id="40" fill="hold">
                                <p:stCondLst>
                                  <p:cond delay="2500"/>
                                </p:stCondLst>
                                <p:childTnLst>
                                  <p:par>
                                    <p:cTn id="41" presetID="22" presetClass="entr" presetSubtype="8"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wipe(left)">
                                          <p:cBhvr>
                                            <p:cTn id="43" dur="500"/>
                                            <p:tgtEl>
                                              <p:spTgt spid="39"/>
                                            </p:tgtEl>
                                          </p:cBhvr>
                                        </p:animEffect>
                                      </p:childTnLst>
                                    </p:cTn>
                                  </p:par>
                                  <p:par>
                                    <p:cTn id="44" presetID="22" presetClass="entr" presetSubtype="2"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wipe(right)">
                                          <p:cBhvr>
                                            <p:cTn id="46" dur="750"/>
                                            <p:tgtEl>
                                              <p:spTgt spid="40"/>
                                            </p:tgtEl>
                                          </p:cBhvr>
                                        </p:animEffect>
                                      </p:childTnLst>
                                    </p:cTn>
                                  </p:par>
                                </p:childTnLst>
                              </p:cTn>
                            </p:par>
                            <p:par>
                              <p:cTn id="47" fill="hold">
                                <p:stCondLst>
                                  <p:cond delay="3000"/>
                                </p:stCondLst>
                                <p:childTnLst>
                                  <p:par>
                                    <p:cTn id="48" presetID="22" presetClass="entr" presetSubtype="4" fill="hold" grpId="4" nodeType="after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wipe(down)">
                                          <p:cBhvr>
                                            <p:cTn id="50" dur="500"/>
                                            <p:tgtEl>
                                              <p:spTgt spid="2"/>
                                            </p:tgtEl>
                                          </p:cBhvr>
                                        </p:animEffect>
                                      </p:childTnLst>
                                    </p:cTn>
                                  </p:par>
                                </p:childTnLst>
                              </p:cTn>
                            </p:par>
                            <p:par>
                              <p:cTn id="51" fill="hold">
                                <p:stCondLst>
                                  <p:cond delay="3500"/>
                                </p:stCondLst>
                                <p:childTnLst>
                                  <p:par>
                                    <p:cTn id="52" presetID="31" presetClass="entr" presetSubtype="0" fill="hold" grpId="0" nodeType="afterEffect">
                                      <p:stCondLst>
                                        <p:cond delay="0"/>
                                      </p:stCondLst>
                                      <p:childTnLst>
                                        <p:set>
                                          <p:cBhvr>
                                            <p:cTn id="53" dur="1" fill="hold">
                                              <p:stCondLst>
                                                <p:cond delay="0"/>
                                              </p:stCondLst>
                                            </p:cTn>
                                            <p:tgtEl>
                                              <p:spTgt spid="43"/>
                                            </p:tgtEl>
                                            <p:attrNameLst>
                                              <p:attrName>style.visibility</p:attrName>
                                            </p:attrNameLst>
                                          </p:cBhvr>
                                          <p:to>
                                            <p:strVal val="visible"/>
                                          </p:to>
                                        </p:set>
                                        <p:anim calcmode="lin" valueType="num">
                                          <p:cBhvr>
                                            <p:cTn id="54" dur="500" fill="hold"/>
                                            <p:tgtEl>
                                              <p:spTgt spid="43"/>
                                            </p:tgtEl>
                                            <p:attrNameLst>
                                              <p:attrName>ppt_w</p:attrName>
                                            </p:attrNameLst>
                                          </p:cBhvr>
                                          <p:tavLst>
                                            <p:tav tm="0">
                                              <p:val>
                                                <p:fltVal val="0"/>
                                              </p:val>
                                            </p:tav>
                                            <p:tav tm="100000">
                                              <p:val>
                                                <p:strVal val="#ppt_w"/>
                                              </p:val>
                                            </p:tav>
                                          </p:tavLst>
                                        </p:anim>
                                        <p:anim calcmode="lin" valueType="num">
                                          <p:cBhvr>
                                            <p:cTn id="55" dur="500" fill="hold"/>
                                            <p:tgtEl>
                                              <p:spTgt spid="43"/>
                                            </p:tgtEl>
                                            <p:attrNameLst>
                                              <p:attrName>ppt_h</p:attrName>
                                            </p:attrNameLst>
                                          </p:cBhvr>
                                          <p:tavLst>
                                            <p:tav tm="0">
                                              <p:val>
                                                <p:fltVal val="0"/>
                                              </p:val>
                                            </p:tav>
                                            <p:tav tm="100000">
                                              <p:val>
                                                <p:strVal val="#ppt_h"/>
                                              </p:val>
                                            </p:tav>
                                          </p:tavLst>
                                        </p:anim>
                                        <p:anim calcmode="lin" valueType="num">
                                          <p:cBhvr>
                                            <p:cTn id="56" dur="500" fill="hold"/>
                                            <p:tgtEl>
                                              <p:spTgt spid="43"/>
                                            </p:tgtEl>
                                            <p:attrNameLst>
                                              <p:attrName>style.rotation</p:attrName>
                                            </p:attrNameLst>
                                          </p:cBhvr>
                                          <p:tavLst>
                                            <p:tav tm="0">
                                              <p:val>
                                                <p:fltVal val="90"/>
                                              </p:val>
                                            </p:tav>
                                            <p:tav tm="100000">
                                              <p:val>
                                                <p:fltVal val="0"/>
                                              </p:val>
                                            </p:tav>
                                          </p:tavLst>
                                        </p:anim>
                                        <p:animEffect transition="in" filter="fade">
                                          <p:cBhvr>
                                            <p:cTn id="57" dur="500"/>
                                            <p:tgtEl>
                                              <p:spTgt spid="43"/>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wipe(right)">
                                          <p:cBhvr>
                                            <p:cTn id="60" dur="750"/>
                                            <p:tgtEl>
                                              <p:spTgt spid="42"/>
                                            </p:tgtEl>
                                          </p:cBhvr>
                                        </p:animEffect>
                                      </p:childTnLst>
                                    </p:cTn>
                                  </p:par>
                                </p:childTnLst>
                              </p:cTn>
                            </p:par>
                            <p:par>
                              <p:cTn id="61" fill="hold">
                                <p:stCondLst>
                                  <p:cond delay="4000"/>
                                </p:stCondLst>
                                <p:childTnLst>
                                  <p:par>
                                    <p:cTn id="62" presetID="31" presetClass="entr" presetSubtype="0" fill="hold" nodeType="afterEffect">
                                      <p:stCondLst>
                                        <p:cond delay="0"/>
                                      </p:stCondLst>
                                      <p:childTnLst>
                                        <p:set>
                                          <p:cBhvr>
                                            <p:cTn id="63" dur="1" fill="hold">
                                              <p:stCondLst>
                                                <p:cond delay="0"/>
                                              </p:stCondLst>
                                            </p:cTn>
                                            <p:tgtEl>
                                              <p:spTgt spid="46"/>
                                            </p:tgtEl>
                                            <p:attrNameLst>
                                              <p:attrName>style.visibility</p:attrName>
                                            </p:attrNameLst>
                                          </p:cBhvr>
                                          <p:to>
                                            <p:strVal val="visible"/>
                                          </p:to>
                                        </p:set>
                                        <p:anim calcmode="lin" valueType="num">
                                          <p:cBhvr>
                                            <p:cTn id="64" dur="500" fill="hold"/>
                                            <p:tgtEl>
                                              <p:spTgt spid="46"/>
                                            </p:tgtEl>
                                            <p:attrNameLst>
                                              <p:attrName>ppt_w</p:attrName>
                                            </p:attrNameLst>
                                          </p:cBhvr>
                                          <p:tavLst>
                                            <p:tav tm="0">
                                              <p:val>
                                                <p:fltVal val="0"/>
                                              </p:val>
                                            </p:tav>
                                            <p:tav tm="100000">
                                              <p:val>
                                                <p:strVal val="#ppt_w"/>
                                              </p:val>
                                            </p:tav>
                                          </p:tavLst>
                                        </p:anim>
                                        <p:anim calcmode="lin" valueType="num">
                                          <p:cBhvr>
                                            <p:cTn id="65" dur="500" fill="hold"/>
                                            <p:tgtEl>
                                              <p:spTgt spid="46"/>
                                            </p:tgtEl>
                                            <p:attrNameLst>
                                              <p:attrName>ppt_h</p:attrName>
                                            </p:attrNameLst>
                                          </p:cBhvr>
                                          <p:tavLst>
                                            <p:tav tm="0">
                                              <p:val>
                                                <p:fltVal val="0"/>
                                              </p:val>
                                            </p:tav>
                                            <p:tav tm="100000">
                                              <p:val>
                                                <p:strVal val="#ppt_h"/>
                                              </p:val>
                                            </p:tav>
                                          </p:tavLst>
                                        </p:anim>
                                        <p:anim calcmode="lin" valueType="num">
                                          <p:cBhvr>
                                            <p:cTn id="66" dur="500" fill="hold"/>
                                            <p:tgtEl>
                                              <p:spTgt spid="46"/>
                                            </p:tgtEl>
                                            <p:attrNameLst>
                                              <p:attrName>style.rotation</p:attrName>
                                            </p:attrNameLst>
                                          </p:cBhvr>
                                          <p:tavLst>
                                            <p:tav tm="0">
                                              <p:val>
                                                <p:fltVal val="90"/>
                                              </p:val>
                                            </p:tav>
                                            <p:tav tm="100000">
                                              <p:val>
                                                <p:fltVal val="0"/>
                                              </p:val>
                                            </p:tav>
                                          </p:tavLst>
                                        </p:anim>
                                        <p:animEffect transition="in" filter="fade">
                                          <p:cBhvr>
                                            <p:cTn id="67" dur="500"/>
                                            <p:tgtEl>
                                              <p:spTgt spid="46"/>
                                            </p:tgtEl>
                                          </p:cBhvr>
                                        </p:animEffect>
                                      </p:childTnLst>
                                    </p:cTn>
                                  </p:par>
                                </p:childTnLst>
                              </p:cTn>
                            </p:par>
                            <p:par>
                              <p:cTn id="68" fill="hold">
                                <p:stCondLst>
                                  <p:cond delay="4500"/>
                                </p:stCondLst>
                                <p:childTnLst>
                                  <p:par>
                                    <p:cTn id="69" presetID="22" presetClass="entr" presetSubtype="8" fill="hold" grpId="0" nodeType="after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wipe(left)">
                                          <p:cBhvr>
                                            <p:cTn id="71" dur="500"/>
                                            <p:tgtEl>
                                              <p:spTgt spid="44"/>
                                            </p:tgtEl>
                                          </p:cBhvr>
                                        </p:animEffect>
                                      </p:childTnLst>
                                    </p:cTn>
                                  </p:par>
                                  <p:par>
                                    <p:cTn id="72" presetID="22" presetClass="entr" presetSubtype="2" fill="hold" grpId="0" nodeType="withEffect">
                                      <p:stCondLst>
                                        <p:cond delay="0"/>
                                      </p:stCondLst>
                                      <p:childTnLst>
                                        <p:set>
                                          <p:cBhvr>
                                            <p:cTn id="73" dur="1" fill="hold">
                                              <p:stCondLst>
                                                <p:cond delay="0"/>
                                              </p:stCondLst>
                                            </p:cTn>
                                            <p:tgtEl>
                                              <p:spTgt spid="45"/>
                                            </p:tgtEl>
                                            <p:attrNameLst>
                                              <p:attrName>style.visibility</p:attrName>
                                            </p:attrNameLst>
                                          </p:cBhvr>
                                          <p:to>
                                            <p:strVal val="visible"/>
                                          </p:to>
                                        </p:set>
                                        <p:animEffect transition="in" filter="wipe(right)">
                                          <p:cBhvr>
                                            <p:cTn id="74" dur="750"/>
                                            <p:tgtEl>
                                              <p:spTgt spid="45"/>
                                            </p:tgtEl>
                                          </p:cBhvr>
                                        </p:animEffect>
                                      </p:childTnLst>
                                    </p:cTn>
                                  </p:par>
                                </p:childTnLst>
                              </p:cTn>
                            </p:par>
                            <p:par>
                              <p:cTn id="75" fill="hold">
                                <p:stCondLst>
                                  <p:cond delay="5000"/>
                                </p:stCondLst>
                                <p:childTnLst>
                                  <p:par>
                                    <p:cTn id="76" presetID="31" presetClass="entr" presetSubtype="0" fill="hold" nodeType="afterEffect">
                                      <p:stCondLst>
                                        <p:cond delay="0"/>
                                      </p:stCondLst>
                                      <p:childTnLst>
                                        <p:set>
                                          <p:cBhvr>
                                            <p:cTn id="77" dur="1" fill="hold">
                                              <p:stCondLst>
                                                <p:cond delay="0"/>
                                              </p:stCondLst>
                                            </p:cTn>
                                            <p:tgtEl>
                                              <p:spTgt spid="51"/>
                                            </p:tgtEl>
                                            <p:attrNameLst>
                                              <p:attrName>style.visibility</p:attrName>
                                            </p:attrNameLst>
                                          </p:cBhvr>
                                          <p:to>
                                            <p:strVal val="visible"/>
                                          </p:to>
                                        </p:set>
                                        <p:anim calcmode="lin" valueType="num">
                                          <p:cBhvr>
                                            <p:cTn id="78" dur="500" fill="hold"/>
                                            <p:tgtEl>
                                              <p:spTgt spid="51"/>
                                            </p:tgtEl>
                                            <p:attrNameLst>
                                              <p:attrName>ppt_w</p:attrName>
                                            </p:attrNameLst>
                                          </p:cBhvr>
                                          <p:tavLst>
                                            <p:tav tm="0">
                                              <p:val>
                                                <p:fltVal val="0"/>
                                              </p:val>
                                            </p:tav>
                                            <p:tav tm="100000">
                                              <p:val>
                                                <p:strVal val="#ppt_w"/>
                                              </p:val>
                                            </p:tav>
                                          </p:tavLst>
                                        </p:anim>
                                        <p:anim calcmode="lin" valueType="num">
                                          <p:cBhvr>
                                            <p:cTn id="79" dur="500" fill="hold"/>
                                            <p:tgtEl>
                                              <p:spTgt spid="51"/>
                                            </p:tgtEl>
                                            <p:attrNameLst>
                                              <p:attrName>ppt_h</p:attrName>
                                            </p:attrNameLst>
                                          </p:cBhvr>
                                          <p:tavLst>
                                            <p:tav tm="0">
                                              <p:val>
                                                <p:fltVal val="0"/>
                                              </p:val>
                                            </p:tav>
                                            <p:tav tm="100000">
                                              <p:val>
                                                <p:strVal val="#ppt_h"/>
                                              </p:val>
                                            </p:tav>
                                          </p:tavLst>
                                        </p:anim>
                                        <p:anim calcmode="lin" valueType="num">
                                          <p:cBhvr>
                                            <p:cTn id="80" dur="500" fill="hold"/>
                                            <p:tgtEl>
                                              <p:spTgt spid="51"/>
                                            </p:tgtEl>
                                            <p:attrNameLst>
                                              <p:attrName>style.rotation</p:attrName>
                                            </p:attrNameLst>
                                          </p:cBhvr>
                                          <p:tavLst>
                                            <p:tav tm="0">
                                              <p:val>
                                                <p:fltVal val="90"/>
                                              </p:val>
                                            </p:tav>
                                            <p:tav tm="100000">
                                              <p:val>
                                                <p:fltVal val="0"/>
                                              </p:val>
                                            </p:tav>
                                          </p:tavLst>
                                        </p:anim>
                                        <p:animEffect transition="in" filter="fade">
                                          <p:cBhvr>
                                            <p:cTn id="81" dur="500"/>
                                            <p:tgtEl>
                                              <p:spTgt spid="51"/>
                                            </p:tgtEl>
                                          </p:cBhvr>
                                        </p:animEffect>
                                      </p:childTnLst>
                                    </p:cTn>
                                  </p:par>
                                </p:childTnLst>
                              </p:cTn>
                            </p:par>
                            <p:par>
                              <p:cTn id="82" fill="hold">
                                <p:stCondLst>
                                  <p:cond delay="5500"/>
                                </p:stCondLst>
                                <p:childTnLst>
                                  <p:par>
                                    <p:cTn id="83" presetID="22" presetClass="entr" presetSubtype="4" fill="hold" grpId="1" nodeType="afterEffect">
                                      <p:stCondLst>
                                        <p:cond delay="0"/>
                                      </p:stCondLst>
                                      <p:childTnLst>
                                        <p:set>
                                          <p:cBhvr>
                                            <p:cTn id="84" dur="1" fill="hold">
                                              <p:stCondLst>
                                                <p:cond delay="0"/>
                                              </p:stCondLst>
                                            </p:cTn>
                                            <p:tgtEl>
                                              <p:spTgt spid="85"/>
                                            </p:tgtEl>
                                            <p:attrNameLst>
                                              <p:attrName>style.visibility</p:attrName>
                                            </p:attrNameLst>
                                          </p:cBhvr>
                                          <p:to>
                                            <p:strVal val="visible"/>
                                          </p:to>
                                        </p:set>
                                        <p:animEffect transition="in" filter="wipe(down)">
                                          <p:cBhvr>
                                            <p:cTn id="85" dur="500"/>
                                            <p:tgtEl>
                                              <p:spTgt spid="85"/>
                                            </p:tgtEl>
                                          </p:cBhvr>
                                        </p:animEffect>
                                      </p:childTnLst>
                                    </p:cTn>
                                  </p:par>
                                  <p:par>
                                    <p:cTn id="86" presetID="22" presetClass="entr" presetSubtype="2" fill="hold" grpId="0" nodeType="withEffect">
                                      <p:stCondLst>
                                        <p:cond delay="0"/>
                                      </p:stCondLst>
                                      <p:childTnLst>
                                        <p:set>
                                          <p:cBhvr>
                                            <p:cTn id="87" dur="1" fill="hold">
                                              <p:stCondLst>
                                                <p:cond delay="0"/>
                                              </p:stCondLst>
                                            </p:cTn>
                                            <p:tgtEl>
                                              <p:spTgt spid="50"/>
                                            </p:tgtEl>
                                            <p:attrNameLst>
                                              <p:attrName>style.visibility</p:attrName>
                                            </p:attrNameLst>
                                          </p:cBhvr>
                                          <p:to>
                                            <p:strVal val="visible"/>
                                          </p:to>
                                        </p:set>
                                        <p:animEffect transition="in" filter="wipe(right)">
                                          <p:cBhvr>
                                            <p:cTn id="88" dur="750"/>
                                            <p:tgtEl>
                                              <p:spTgt spid="50"/>
                                            </p:tgtEl>
                                          </p:cBhvr>
                                        </p:animEffect>
                                      </p:childTnLst>
                                    </p:cTn>
                                  </p:par>
                                </p:childTnLst>
                              </p:cTn>
                            </p:par>
                            <p:par>
                              <p:cTn id="89" fill="hold">
                                <p:stCondLst>
                                  <p:cond delay="6000"/>
                                </p:stCondLst>
                                <p:childTnLst>
                                  <p:par>
                                    <p:cTn id="90" presetID="31" presetClass="entr" presetSubtype="0" fill="hold" nodeType="afterEffect">
                                      <p:stCondLst>
                                        <p:cond delay="0"/>
                                      </p:stCondLst>
                                      <p:childTnLst>
                                        <p:set>
                                          <p:cBhvr>
                                            <p:cTn id="91" dur="1" fill="hold">
                                              <p:stCondLst>
                                                <p:cond delay="0"/>
                                              </p:stCondLst>
                                            </p:cTn>
                                            <p:tgtEl>
                                              <p:spTgt spid="65"/>
                                            </p:tgtEl>
                                            <p:attrNameLst>
                                              <p:attrName>style.visibility</p:attrName>
                                            </p:attrNameLst>
                                          </p:cBhvr>
                                          <p:to>
                                            <p:strVal val="visible"/>
                                          </p:to>
                                        </p:set>
                                        <p:anim calcmode="lin" valueType="num">
                                          <p:cBhvr>
                                            <p:cTn id="92" dur="500" fill="hold"/>
                                            <p:tgtEl>
                                              <p:spTgt spid="65"/>
                                            </p:tgtEl>
                                            <p:attrNameLst>
                                              <p:attrName>ppt_w</p:attrName>
                                            </p:attrNameLst>
                                          </p:cBhvr>
                                          <p:tavLst>
                                            <p:tav tm="0">
                                              <p:val>
                                                <p:fltVal val="0"/>
                                              </p:val>
                                            </p:tav>
                                            <p:tav tm="100000">
                                              <p:val>
                                                <p:strVal val="#ppt_w"/>
                                              </p:val>
                                            </p:tav>
                                          </p:tavLst>
                                        </p:anim>
                                        <p:anim calcmode="lin" valueType="num">
                                          <p:cBhvr>
                                            <p:cTn id="93" dur="500" fill="hold"/>
                                            <p:tgtEl>
                                              <p:spTgt spid="65"/>
                                            </p:tgtEl>
                                            <p:attrNameLst>
                                              <p:attrName>ppt_h</p:attrName>
                                            </p:attrNameLst>
                                          </p:cBhvr>
                                          <p:tavLst>
                                            <p:tav tm="0">
                                              <p:val>
                                                <p:fltVal val="0"/>
                                              </p:val>
                                            </p:tav>
                                            <p:tav tm="100000">
                                              <p:val>
                                                <p:strVal val="#ppt_h"/>
                                              </p:val>
                                            </p:tav>
                                          </p:tavLst>
                                        </p:anim>
                                        <p:anim calcmode="lin" valueType="num">
                                          <p:cBhvr>
                                            <p:cTn id="94" dur="500" fill="hold"/>
                                            <p:tgtEl>
                                              <p:spTgt spid="65"/>
                                            </p:tgtEl>
                                            <p:attrNameLst>
                                              <p:attrName>style.rotation</p:attrName>
                                            </p:attrNameLst>
                                          </p:cBhvr>
                                          <p:tavLst>
                                            <p:tav tm="0">
                                              <p:val>
                                                <p:fltVal val="90"/>
                                              </p:val>
                                            </p:tav>
                                            <p:tav tm="100000">
                                              <p:val>
                                                <p:fltVal val="0"/>
                                              </p:val>
                                            </p:tav>
                                          </p:tavLst>
                                        </p:anim>
                                        <p:animEffect transition="in" filter="fade">
                                          <p:cBhvr>
                                            <p:cTn id="95" dur="500"/>
                                            <p:tgtEl>
                                              <p:spTgt spid="65"/>
                                            </p:tgtEl>
                                          </p:cBhvr>
                                        </p:animEffect>
                                      </p:childTnLst>
                                    </p:cTn>
                                  </p:par>
                                </p:childTnLst>
                              </p:cTn>
                            </p:par>
                            <p:par>
                              <p:cTn id="96" fill="hold">
                                <p:stCondLst>
                                  <p:cond delay="6500"/>
                                </p:stCondLst>
                                <p:childTnLst>
                                  <p:par>
                                    <p:cTn id="97" presetID="22" presetClass="entr" presetSubtype="8" fill="hold" grpId="0" nodeType="afterEffect">
                                      <p:stCondLst>
                                        <p:cond delay="0"/>
                                      </p:stCondLst>
                                      <p:childTnLst>
                                        <p:set>
                                          <p:cBhvr>
                                            <p:cTn id="98" dur="1" fill="hold">
                                              <p:stCondLst>
                                                <p:cond delay="0"/>
                                              </p:stCondLst>
                                            </p:cTn>
                                            <p:tgtEl>
                                              <p:spTgt spid="63"/>
                                            </p:tgtEl>
                                            <p:attrNameLst>
                                              <p:attrName>style.visibility</p:attrName>
                                            </p:attrNameLst>
                                          </p:cBhvr>
                                          <p:to>
                                            <p:strVal val="visible"/>
                                          </p:to>
                                        </p:set>
                                        <p:animEffect transition="in" filter="wipe(left)">
                                          <p:cBhvr>
                                            <p:cTn id="99" dur="500"/>
                                            <p:tgtEl>
                                              <p:spTgt spid="63"/>
                                            </p:tgtEl>
                                          </p:cBhvr>
                                        </p:animEffect>
                                      </p:childTnLst>
                                    </p:cTn>
                                  </p:par>
                                  <p:par>
                                    <p:cTn id="100" presetID="22" presetClass="entr" presetSubtype="2" fill="hold" grpId="0" nodeType="withEffect">
                                      <p:stCondLst>
                                        <p:cond delay="0"/>
                                      </p:stCondLst>
                                      <p:childTnLst>
                                        <p:set>
                                          <p:cBhvr>
                                            <p:cTn id="101" dur="1" fill="hold">
                                              <p:stCondLst>
                                                <p:cond delay="0"/>
                                              </p:stCondLst>
                                            </p:cTn>
                                            <p:tgtEl>
                                              <p:spTgt spid="64"/>
                                            </p:tgtEl>
                                            <p:attrNameLst>
                                              <p:attrName>style.visibility</p:attrName>
                                            </p:attrNameLst>
                                          </p:cBhvr>
                                          <p:to>
                                            <p:strVal val="visible"/>
                                          </p:to>
                                        </p:set>
                                        <p:animEffect transition="in" filter="wipe(right)">
                                          <p:cBhvr>
                                            <p:cTn id="102" dur="750"/>
                                            <p:tgtEl>
                                              <p:spTgt spid="64"/>
                                            </p:tgtEl>
                                          </p:cBhvr>
                                        </p:animEffect>
                                      </p:childTnLst>
                                    </p:cTn>
                                  </p:par>
                                </p:childTnLst>
                              </p:cTn>
                            </p:par>
                            <p:par>
                              <p:cTn id="103" fill="hold">
                                <p:stCondLst>
                                  <p:cond delay="7000"/>
                                </p:stCondLst>
                                <p:childTnLst>
                                  <p:par>
                                    <p:cTn id="104" presetID="31" presetClass="entr" presetSubtype="0" fill="hold" nodeType="afterEffect">
                                      <p:stCondLst>
                                        <p:cond delay="0"/>
                                      </p:stCondLst>
                                      <p:childTnLst>
                                        <p:set>
                                          <p:cBhvr>
                                            <p:cTn id="105" dur="1" fill="hold">
                                              <p:stCondLst>
                                                <p:cond delay="0"/>
                                              </p:stCondLst>
                                            </p:cTn>
                                            <p:tgtEl>
                                              <p:spTgt spid="79"/>
                                            </p:tgtEl>
                                            <p:attrNameLst>
                                              <p:attrName>style.visibility</p:attrName>
                                            </p:attrNameLst>
                                          </p:cBhvr>
                                          <p:to>
                                            <p:strVal val="visible"/>
                                          </p:to>
                                        </p:set>
                                        <p:anim calcmode="lin" valueType="num">
                                          <p:cBhvr>
                                            <p:cTn id="106" dur="500" fill="hold"/>
                                            <p:tgtEl>
                                              <p:spTgt spid="79"/>
                                            </p:tgtEl>
                                            <p:attrNameLst>
                                              <p:attrName>ppt_w</p:attrName>
                                            </p:attrNameLst>
                                          </p:cBhvr>
                                          <p:tavLst>
                                            <p:tav tm="0">
                                              <p:val>
                                                <p:fltVal val="0"/>
                                              </p:val>
                                            </p:tav>
                                            <p:tav tm="100000">
                                              <p:val>
                                                <p:strVal val="#ppt_w"/>
                                              </p:val>
                                            </p:tav>
                                          </p:tavLst>
                                        </p:anim>
                                        <p:anim calcmode="lin" valueType="num">
                                          <p:cBhvr>
                                            <p:cTn id="107" dur="500" fill="hold"/>
                                            <p:tgtEl>
                                              <p:spTgt spid="79"/>
                                            </p:tgtEl>
                                            <p:attrNameLst>
                                              <p:attrName>ppt_h</p:attrName>
                                            </p:attrNameLst>
                                          </p:cBhvr>
                                          <p:tavLst>
                                            <p:tav tm="0">
                                              <p:val>
                                                <p:fltVal val="0"/>
                                              </p:val>
                                            </p:tav>
                                            <p:tav tm="100000">
                                              <p:val>
                                                <p:strVal val="#ppt_h"/>
                                              </p:val>
                                            </p:tav>
                                          </p:tavLst>
                                        </p:anim>
                                        <p:anim calcmode="lin" valueType="num">
                                          <p:cBhvr>
                                            <p:cTn id="108" dur="500" fill="hold"/>
                                            <p:tgtEl>
                                              <p:spTgt spid="79"/>
                                            </p:tgtEl>
                                            <p:attrNameLst>
                                              <p:attrName>style.rotation</p:attrName>
                                            </p:attrNameLst>
                                          </p:cBhvr>
                                          <p:tavLst>
                                            <p:tav tm="0">
                                              <p:val>
                                                <p:fltVal val="90"/>
                                              </p:val>
                                            </p:tav>
                                            <p:tav tm="100000">
                                              <p:val>
                                                <p:fltVal val="0"/>
                                              </p:val>
                                            </p:tav>
                                          </p:tavLst>
                                        </p:anim>
                                        <p:animEffect transition="in" filter="fade">
                                          <p:cBhvr>
                                            <p:cTn id="109" dur="500"/>
                                            <p:tgtEl>
                                              <p:spTgt spid="79"/>
                                            </p:tgtEl>
                                          </p:cBhvr>
                                        </p:animEffect>
                                      </p:childTnLst>
                                    </p:cTn>
                                  </p:par>
                                </p:childTnLst>
                              </p:cTn>
                            </p:par>
                            <p:par>
                              <p:cTn id="110" fill="hold">
                                <p:stCondLst>
                                  <p:cond delay="7500"/>
                                </p:stCondLst>
                                <p:childTnLst>
                                  <p:par>
                                    <p:cTn id="111" presetID="22" presetClass="entr" presetSubtype="8" fill="hold" grpId="0" nodeType="afterEffect">
                                      <p:stCondLst>
                                        <p:cond delay="0"/>
                                      </p:stCondLst>
                                      <p:childTnLst>
                                        <p:set>
                                          <p:cBhvr>
                                            <p:cTn id="112" dur="1" fill="hold">
                                              <p:stCondLst>
                                                <p:cond delay="0"/>
                                              </p:stCondLst>
                                            </p:cTn>
                                            <p:tgtEl>
                                              <p:spTgt spid="77"/>
                                            </p:tgtEl>
                                            <p:attrNameLst>
                                              <p:attrName>style.visibility</p:attrName>
                                            </p:attrNameLst>
                                          </p:cBhvr>
                                          <p:to>
                                            <p:strVal val="visible"/>
                                          </p:to>
                                        </p:set>
                                        <p:animEffect transition="in" filter="wipe(left)">
                                          <p:cBhvr>
                                            <p:cTn id="113" dur="500"/>
                                            <p:tgtEl>
                                              <p:spTgt spid="77"/>
                                            </p:tgtEl>
                                          </p:cBhvr>
                                        </p:animEffect>
                                      </p:childTnLst>
                                    </p:cTn>
                                  </p:par>
                                  <p:par>
                                    <p:cTn id="114" presetID="22" presetClass="entr" presetSubtype="2" fill="hold" grpId="0" nodeType="withEffect">
                                      <p:stCondLst>
                                        <p:cond delay="0"/>
                                      </p:stCondLst>
                                      <p:childTnLst>
                                        <p:set>
                                          <p:cBhvr>
                                            <p:cTn id="115" dur="1" fill="hold">
                                              <p:stCondLst>
                                                <p:cond delay="0"/>
                                              </p:stCondLst>
                                            </p:cTn>
                                            <p:tgtEl>
                                              <p:spTgt spid="78"/>
                                            </p:tgtEl>
                                            <p:attrNameLst>
                                              <p:attrName>style.visibility</p:attrName>
                                            </p:attrNameLst>
                                          </p:cBhvr>
                                          <p:to>
                                            <p:strVal val="visible"/>
                                          </p:to>
                                        </p:set>
                                        <p:animEffect transition="in" filter="wipe(right)">
                                          <p:cBhvr>
                                            <p:cTn id="116" dur="75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2" grpId="0"/>
          <p:bldP spid="43" grpId="0" animBg="1"/>
          <p:bldP spid="44" grpId="0"/>
          <p:bldP spid="45" grpId="0"/>
          <p:bldP spid="50" grpId="0"/>
          <p:bldP spid="63" grpId="0"/>
          <p:bldP spid="64" grpId="0"/>
          <p:bldP spid="77" grpId="0"/>
          <p:bldP spid="78" grpId="0"/>
          <p:bldP spid="2" grpId="1"/>
          <p:bldP spid="2" grpId="3"/>
          <p:bldP spid="2" grpId="4"/>
          <p:bldP spid="85" grpId="0"/>
          <p:bldP spid="85" grpId="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 presetClass="entr" presetSubtype="12" accel="6100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400" fill="hold"/>
                                            <p:tgtEl>
                                              <p:spTgt spid="5"/>
                                            </p:tgtEl>
                                            <p:attrNameLst>
                                              <p:attrName>ppt_x</p:attrName>
                                            </p:attrNameLst>
                                          </p:cBhvr>
                                          <p:tavLst>
                                            <p:tav tm="0">
                                              <p:val>
                                                <p:strVal val="0-#ppt_w/2"/>
                                              </p:val>
                                            </p:tav>
                                            <p:tav tm="100000">
                                              <p:val>
                                                <p:strVal val="#ppt_x"/>
                                              </p:val>
                                            </p:tav>
                                          </p:tavLst>
                                        </p:anim>
                                        <p:anim calcmode="lin" valueType="num">
                                          <p:cBhvr additive="base">
                                            <p:cTn id="12" dur="14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3" accel="6100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400" fill="hold"/>
                                            <p:tgtEl>
                                              <p:spTgt spid="10"/>
                                            </p:tgtEl>
                                            <p:attrNameLst>
                                              <p:attrName>ppt_x</p:attrName>
                                            </p:attrNameLst>
                                          </p:cBhvr>
                                          <p:tavLst>
                                            <p:tav tm="0">
                                              <p:val>
                                                <p:strVal val="1+#ppt_w/2"/>
                                              </p:val>
                                            </p:tav>
                                            <p:tav tm="100000">
                                              <p:val>
                                                <p:strVal val="#ppt_x"/>
                                              </p:val>
                                            </p:tav>
                                          </p:tavLst>
                                        </p:anim>
                                        <p:anim calcmode="lin" valueType="num">
                                          <p:cBhvr additive="base">
                                            <p:cTn id="16" dur="14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3" accel="6100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1400" fill="hold"/>
                                            <p:tgtEl>
                                              <p:spTgt spid="20"/>
                                            </p:tgtEl>
                                            <p:attrNameLst>
                                              <p:attrName>ppt_x</p:attrName>
                                            </p:attrNameLst>
                                          </p:cBhvr>
                                          <p:tavLst>
                                            <p:tav tm="0">
                                              <p:val>
                                                <p:strVal val="1+#ppt_w/2"/>
                                              </p:val>
                                            </p:tav>
                                            <p:tav tm="100000">
                                              <p:val>
                                                <p:strVal val="#ppt_x"/>
                                              </p:val>
                                            </p:tav>
                                          </p:tavLst>
                                        </p:anim>
                                        <p:anim calcmode="lin" valueType="num">
                                          <p:cBhvr additive="base">
                                            <p:cTn id="20" dur="1400" fill="hold"/>
                                            <p:tgtEl>
                                              <p:spTgt spid="20"/>
                                            </p:tgtEl>
                                            <p:attrNameLst>
                                              <p:attrName>ppt_y</p:attrName>
                                            </p:attrNameLst>
                                          </p:cBhvr>
                                          <p:tavLst>
                                            <p:tav tm="0">
                                              <p:val>
                                                <p:strVal val="0-#ppt_h/2"/>
                                              </p:val>
                                            </p:tav>
                                            <p:tav tm="100000">
                                              <p:val>
                                                <p:strVal val="#ppt_y"/>
                                              </p:val>
                                            </p:tav>
                                          </p:tavLst>
                                        </p:anim>
                                      </p:childTnLst>
                                    </p:cTn>
                                  </p:par>
                                  <p:par>
                                    <p:cTn id="21" presetID="2" presetClass="entr" presetSubtype="12" accel="6100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400" fill="hold"/>
                                            <p:tgtEl>
                                              <p:spTgt spid="25"/>
                                            </p:tgtEl>
                                            <p:attrNameLst>
                                              <p:attrName>ppt_x</p:attrName>
                                            </p:attrNameLst>
                                          </p:cBhvr>
                                          <p:tavLst>
                                            <p:tav tm="0">
                                              <p:val>
                                                <p:strVal val="0-#ppt_w/2"/>
                                              </p:val>
                                            </p:tav>
                                            <p:tav tm="100000">
                                              <p:val>
                                                <p:strVal val="#ppt_x"/>
                                              </p:val>
                                            </p:tav>
                                          </p:tavLst>
                                        </p:anim>
                                        <p:anim calcmode="lin" valueType="num">
                                          <p:cBhvr additive="base">
                                            <p:cTn id="24" dur="14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3" accel="6100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1400" fill="hold"/>
                                            <p:tgtEl>
                                              <p:spTgt spid="30"/>
                                            </p:tgtEl>
                                            <p:attrNameLst>
                                              <p:attrName>ppt_x</p:attrName>
                                            </p:attrNameLst>
                                          </p:cBhvr>
                                          <p:tavLst>
                                            <p:tav tm="0">
                                              <p:val>
                                                <p:strVal val="1+#ppt_w/2"/>
                                              </p:val>
                                            </p:tav>
                                            <p:tav tm="100000">
                                              <p:val>
                                                <p:strVal val="#ppt_x"/>
                                              </p:val>
                                            </p:tav>
                                          </p:tavLst>
                                        </p:anim>
                                        <p:anim calcmode="lin" valueType="num">
                                          <p:cBhvr additive="base">
                                            <p:cTn id="28" dur="1400" fill="hold"/>
                                            <p:tgtEl>
                                              <p:spTgt spid="30"/>
                                            </p:tgtEl>
                                            <p:attrNameLst>
                                              <p:attrName>ppt_y</p:attrName>
                                            </p:attrNameLst>
                                          </p:cBhvr>
                                          <p:tavLst>
                                            <p:tav tm="0">
                                              <p:val>
                                                <p:strVal val="0-#ppt_h/2"/>
                                              </p:val>
                                            </p:tav>
                                            <p:tav tm="100000">
                                              <p:val>
                                                <p:strVal val="#ppt_y"/>
                                              </p:val>
                                            </p:tav>
                                          </p:tavLst>
                                        </p:anim>
                                      </p:childTnLst>
                                    </p:cTn>
                                  </p:par>
                                  <p:par>
                                    <p:cTn id="29" presetID="2" presetClass="entr" presetSubtype="12" accel="6100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1400" fill="hold"/>
                                            <p:tgtEl>
                                              <p:spTgt spid="15"/>
                                            </p:tgtEl>
                                            <p:attrNameLst>
                                              <p:attrName>ppt_x</p:attrName>
                                            </p:attrNameLst>
                                          </p:cBhvr>
                                          <p:tavLst>
                                            <p:tav tm="0">
                                              <p:val>
                                                <p:strVal val="0-#ppt_w/2"/>
                                              </p:val>
                                            </p:tav>
                                            <p:tav tm="100000">
                                              <p:val>
                                                <p:strVal val="#ppt_x"/>
                                              </p:val>
                                            </p:tav>
                                          </p:tavLst>
                                        </p:anim>
                                        <p:anim calcmode="lin" valueType="num">
                                          <p:cBhvr additive="base">
                                            <p:cTn id="32" dur="1400" fill="hold"/>
                                            <p:tgtEl>
                                              <p:spTgt spid="15"/>
                                            </p:tgtEl>
                                            <p:attrNameLst>
                                              <p:attrName>ppt_y</p:attrName>
                                            </p:attrNameLst>
                                          </p:cBhvr>
                                          <p:tavLst>
                                            <p:tav tm="0">
                                              <p:val>
                                                <p:strVal val="1+#ppt_h/2"/>
                                              </p:val>
                                            </p:tav>
                                            <p:tav tm="100000">
                                              <p:val>
                                                <p:strVal val="#ppt_y"/>
                                              </p:val>
                                            </p:tav>
                                          </p:tavLst>
                                        </p:anim>
                                      </p:childTnLst>
                                    </p:cTn>
                                  </p:par>
                                </p:childTnLst>
                              </p:cTn>
                            </p:par>
                            <p:par>
                              <p:cTn id="33" fill="hold">
                                <p:stCondLst>
                                  <p:cond delay="2000"/>
                                </p:stCondLst>
                                <p:childTnLst>
                                  <p:par>
                                    <p:cTn id="34" presetID="31" presetClass="entr" presetSubtype="0" fill="hold" nodeType="afterEffect">
                                      <p:stCondLst>
                                        <p:cond delay="0"/>
                                      </p:stCondLst>
                                      <p:childTnLst>
                                        <p:set>
                                          <p:cBhvr>
                                            <p:cTn id="35" dur="1" fill="hold">
                                              <p:stCondLst>
                                                <p:cond delay="0"/>
                                              </p:stCondLst>
                                            </p:cTn>
                                            <p:tgtEl>
                                              <p:spTgt spid="35"/>
                                            </p:tgtEl>
                                            <p:attrNameLst>
                                              <p:attrName>style.visibility</p:attrName>
                                            </p:attrNameLst>
                                          </p:cBhvr>
                                          <p:to>
                                            <p:strVal val="visible"/>
                                          </p:to>
                                        </p:set>
                                        <p:anim calcmode="lin" valueType="num">
                                          <p:cBhvr>
                                            <p:cTn id="36" dur="500" fill="hold"/>
                                            <p:tgtEl>
                                              <p:spTgt spid="35"/>
                                            </p:tgtEl>
                                            <p:attrNameLst>
                                              <p:attrName>ppt_w</p:attrName>
                                            </p:attrNameLst>
                                          </p:cBhvr>
                                          <p:tavLst>
                                            <p:tav tm="0">
                                              <p:val>
                                                <p:fltVal val="0"/>
                                              </p:val>
                                            </p:tav>
                                            <p:tav tm="100000">
                                              <p:val>
                                                <p:strVal val="#ppt_w"/>
                                              </p:val>
                                            </p:tav>
                                          </p:tavLst>
                                        </p:anim>
                                        <p:anim calcmode="lin" valueType="num">
                                          <p:cBhvr>
                                            <p:cTn id="37" dur="500" fill="hold"/>
                                            <p:tgtEl>
                                              <p:spTgt spid="35"/>
                                            </p:tgtEl>
                                            <p:attrNameLst>
                                              <p:attrName>ppt_h</p:attrName>
                                            </p:attrNameLst>
                                          </p:cBhvr>
                                          <p:tavLst>
                                            <p:tav tm="0">
                                              <p:val>
                                                <p:fltVal val="0"/>
                                              </p:val>
                                            </p:tav>
                                            <p:tav tm="100000">
                                              <p:val>
                                                <p:strVal val="#ppt_h"/>
                                              </p:val>
                                            </p:tav>
                                          </p:tavLst>
                                        </p:anim>
                                        <p:anim calcmode="lin" valueType="num">
                                          <p:cBhvr>
                                            <p:cTn id="38" dur="500" fill="hold"/>
                                            <p:tgtEl>
                                              <p:spTgt spid="35"/>
                                            </p:tgtEl>
                                            <p:attrNameLst>
                                              <p:attrName>style.rotation</p:attrName>
                                            </p:attrNameLst>
                                          </p:cBhvr>
                                          <p:tavLst>
                                            <p:tav tm="0">
                                              <p:val>
                                                <p:fltVal val="90"/>
                                              </p:val>
                                            </p:tav>
                                            <p:tav tm="100000">
                                              <p:val>
                                                <p:fltVal val="0"/>
                                              </p:val>
                                            </p:tav>
                                          </p:tavLst>
                                        </p:anim>
                                        <p:animEffect transition="in" filter="fade">
                                          <p:cBhvr>
                                            <p:cTn id="39" dur="500"/>
                                            <p:tgtEl>
                                              <p:spTgt spid="35"/>
                                            </p:tgtEl>
                                          </p:cBhvr>
                                        </p:animEffect>
                                      </p:childTnLst>
                                    </p:cTn>
                                  </p:par>
                                </p:childTnLst>
                              </p:cTn>
                            </p:par>
                            <p:par>
                              <p:cTn id="40" fill="hold">
                                <p:stCondLst>
                                  <p:cond delay="2500"/>
                                </p:stCondLst>
                                <p:childTnLst>
                                  <p:par>
                                    <p:cTn id="41" presetID="22" presetClass="entr" presetSubtype="8"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wipe(left)">
                                          <p:cBhvr>
                                            <p:cTn id="43" dur="500"/>
                                            <p:tgtEl>
                                              <p:spTgt spid="39"/>
                                            </p:tgtEl>
                                          </p:cBhvr>
                                        </p:animEffect>
                                      </p:childTnLst>
                                    </p:cTn>
                                  </p:par>
                                  <p:par>
                                    <p:cTn id="44" presetID="22" presetClass="entr" presetSubtype="2"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wipe(right)">
                                          <p:cBhvr>
                                            <p:cTn id="46" dur="750"/>
                                            <p:tgtEl>
                                              <p:spTgt spid="40"/>
                                            </p:tgtEl>
                                          </p:cBhvr>
                                        </p:animEffect>
                                      </p:childTnLst>
                                    </p:cTn>
                                  </p:par>
                                </p:childTnLst>
                              </p:cTn>
                            </p:par>
                            <p:par>
                              <p:cTn id="47" fill="hold">
                                <p:stCondLst>
                                  <p:cond delay="3000"/>
                                </p:stCondLst>
                                <p:childTnLst>
                                  <p:par>
                                    <p:cTn id="48" presetID="22" presetClass="entr" presetSubtype="4" fill="hold" grpId="4" nodeType="after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wipe(down)">
                                          <p:cBhvr>
                                            <p:cTn id="50" dur="500"/>
                                            <p:tgtEl>
                                              <p:spTgt spid="2"/>
                                            </p:tgtEl>
                                          </p:cBhvr>
                                        </p:animEffect>
                                      </p:childTnLst>
                                    </p:cTn>
                                  </p:par>
                                </p:childTnLst>
                              </p:cTn>
                            </p:par>
                            <p:par>
                              <p:cTn id="51" fill="hold">
                                <p:stCondLst>
                                  <p:cond delay="3500"/>
                                </p:stCondLst>
                                <p:childTnLst>
                                  <p:par>
                                    <p:cTn id="52" presetID="31" presetClass="entr" presetSubtype="0" fill="hold" grpId="0" nodeType="afterEffect">
                                      <p:stCondLst>
                                        <p:cond delay="0"/>
                                      </p:stCondLst>
                                      <p:childTnLst>
                                        <p:set>
                                          <p:cBhvr>
                                            <p:cTn id="53" dur="1" fill="hold">
                                              <p:stCondLst>
                                                <p:cond delay="0"/>
                                              </p:stCondLst>
                                            </p:cTn>
                                            <p:tgtEl>
                                              <p:spTgt spid="43"/>
                                            </p:tgtEl>
                                            <p:attrNameLst>
                                              <p:attrName>style.visibility</p:attrName>
                                            </p:attrNameLst>
                                          </p:cBhvr>
                                          <p:to>
                                            <p:strVal val="visible"/>
                                          </p:to>
                                        </p:set>
                                        <p:anim calcmode="lin" valueType="num">
                                          <p:cBhvr>
                                            <p:cTn id="54" dur="500" fill="hold"/>
                                            <p:tgtEl>
                                              <p:spTgt spid="43"/>
                                            </p:tgtEl>
                                            <p:attrNameLst>
                                              <p:attrName>ppt_w</p:attrName>
                                            </p:attrNameLst>
                                          </p:cBhvr>
                                          <p:tavLst>
                                            <p:tav tm="0">
                                              <p:val>
                                                <p:fltVal val="0"/>
                                              </p:val>
                                            </p:tav>
                                            <p:tav tm="100000">
                                              <p:val>
                                                <p:strVal val="#ppt_w"/>
                                              </p:val>
                                            </p:tav>
                                          </p:tavLst>
                                        </p:anim>
                                        <p:anim calcmode="lin" valueType="num">
                                          <p:cBhvr>
                                            <p:cTn id="55" dur="500" fill="hold"/>
                                            <p:tgtEl>
                                              <p:spTgt spid="43"/>
                                            </p:tgtEl>
                                            <p:attrNameLst>
                                              <p:attrName>ppt_h</p:attrName>
                                            </p:attrNameLst>
                                          </p:cBhvr>
                                          <p:tavLst>
                                            <p:tav tm="0">
                                              <p:val>
                                                <p:fltVal val="0"/>
                                              </p:val>
                                            </p:tav>
                                            <p:tav tm="100000">
                                              <p:val>
                                                <p:strVal val="#ppt_h"/>
                                              </p:val>
                                            </p:tav>
                                          </p:tavLst>
                                        </p:anim>
                                        <p:anim calcmode="lin" valueType="num">
                                          <p:cBhvr>
                                            <p:cTn id="56" dur="500" fill="hold"/>
                                            <p:tgtEl>
                                              <p:spTgt spid="43"/>
                                            </p:tgtEl>
                                            <p:attrNameLst>
                                              <p:attrName>style.rotation</p:attrName>
                                            </p:attrNameLst>
                                          </p:cBhvr>
                                          <p:tavLst>
                                            <p:tav tm="0">
                                              <p:val>
                                                <p:fltVal val="90"/>
                                              </p:val>
                                            </p:tav>
                                            <p:tav tm="100000">
                                              <p:val>
                                                <p:fltVal val="0"/>
                                              </p:val>
                                            </p:tav>
                                          </p:tavLst>
                                        </p:anim>
                                        <p:animEffect transition="in" filter="fade">
                                          <p:cBhvr>
                                            <p:cTn id="57" dur="500"/>
                                            <p:tgtEl>
                                              <p:spTgt spid="43"/>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wipe(right)">
                                          <p:cBhvr>
                                            <p:cTn id="60" dur="750"/>
                                            <p:tgtEl>
                                              <p:spTgt spid="42"/>
                                            </p:tgtEl>
                                          </p:cBhvr>
                                        </p:animEffect>
                                      </p:childTnLst>
                                    </p:cTn>
                                  </p:par>
                                </p:childTnLst>
                              </p:cTn>
                            </p:par>
                            <p:par>
                              <p:cTn id="61" fill="hold">
                                <p:stCondLst>
                                  <p:cond delay="4000"/>
                                </p:stCondLst>
                                <p:childTnLst>
                                  <p:par>
                                    <p:cTn id="62" presetID="31" presetClass="entr" presetSubtype="0" fill="hold" nodeType="afterEffect">
                                      <p:stCondLst>
                                        <p:cond delay="0"/>
                                      </p:stCondLst>
                                      <p:childTnLst>
                                        <p:set>
                                          <p:cBhvr>
                                            <p:cTn id="63" dur="1" fill="hold">
                                              <p:stCondLst>
                                                <p:cond delay="0"/>
                                              </p:stCondLst>
                                            </p:cTn>
                                            <p:tgtEl>
                                              <p:spTgt spid="46"/>
                                            </p:tgtEl>
                                            <p:attrNameLst>
                                              <p:attrName>style.visibility</p:attrName>
                                            </p:attrNameLst>
                                          </p:cBhvr>
                                          <p:to>
                                            <p:strVal val="visible"/>
                                          </p:to>
                                        </p:set>
                                        <p:anim calcmode="lin" valueType="num">
                                          <p:cBhvr>
                                            <p:cTn id="64" dur="500" fill="hold"/>
                                            <p:tgtEl>
                                              <p:spTgt spid="46"/>
                                            </p:tgtEl>
                                            <p:attrNameLst>
                                              <p:attrName>ppt_w</p:attrName>
                                            </p:attrNameLst>
                                          </p:cBhvr>
                                          <p:tavLst>
                                            <p:tav tm="0">
                                              <p:val>
                                                <p:fltVal val="0"/>
                                              </p:val>
                                            </p:tav>
                                            <p:tav tm="100000">
                                              <p:val>
                                                <p:strVal val="#ppt_w"/>
                                              </p:val>
                                            </p:tav>
                                          </p:tavLst>
                                        </p:anim>
                                        <p:anim calcmode="lin" valueType="num">
                                          <p:cBhvr>
                                            <p:cTn id="65" dur="500" fill="hold"/>
                                            <p:tgtEl>
                                              <p:spTgt spid="46"/>
                                            </p:tgtEl>
                                            <p:attrNameLst>
                                              <p:attrName>ppt_h</p:attrName>
                                            </p:attrNameLst>
                                          </p:cBhvr>
                                          <p:tavLst>
                                            <p:tav tm="0">
                                              <p:val>
                                                <p:fltVal val="0"/>
                                              </p:val>
                                            </p:tav>
                                            <p:tav tm="100000">
                                              <p:val>
                                                <p:strVal val="#ppt_h"/>
                                              </p:val>
                                            </p:tav>
                                          </p:tavLst>
                                        </p:anim>
                                        <p:anim calcmode="lin" valueType="num">
                                          <p:cBhvr>
                                            <p:cTn id="66" dur="500" fill="hold"/>
                                            <p:tgtEl>
                                              <p:spTgt spid="46"/>
                                            </p:tgtEl>
                                            <p:attrNameLst>
                                              <p:attrName>style.rotation</p:attrName>
                                            </p:attrNameLst>
                                          </p:cBhvr>
                                          <p:tavLst>
                                            <p:tav tm="0">
                                              <p:val>
                                                <p:fltVal val="90"/>
                                              </p:val>
                                            </p:tav>
                                            <p:tav tm="100000">
                                              <p:val>
                                                <p:fltVal val="0"/>
                                              </p:val>
                                            </p:tav>
                                          </p:tavLst>
                                        </p:anim>
                                        <p:animEffect transition="in" filter="fade">
                                          <p:cBhvr>
                                            <p:cTn id="67" dur="500"/>
                                            <p:tgtEl>
                                              <p:spTgt spid="46"/>
                                            </p:tgtEl>
                                          </p:cBhvr>
                                        </p:animEffect>
                                      </p:childTnLst>
                                    </p:cTn>
                                  </p:par>
                                </p:childTnLst>
                              </p:cTn>
                            </p:par>
                            <p:par>
                              <p:cTn id="68" fill="hold">
                                <p:stCondLst>
                                  <p:cond delay="4500"/>
                                </p:stCondLst>
                                <p:childTnLst>
                                  <p:par>
                                    <p:cTn id="69" presetID="22" presetClass="entr" presetSubtype="8" fill="hold" grpId="0" nodeType="after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wipe(left)">
                                          <p:cBhvr>
                                            <p:cTn id="71" dur="500"/>
                                            <p:tgtEl>
                                              <p:spTgt spid="44"/>
                                            </p:tgtEl>
                                          </p:cBhvr>
                                        </p:animEffect>
                                      </p:childTnLst>
                                    </p:cTn>
                                  </p:par>
                                  <p:par>
                                    <p:cTn id="72" presetID="22" presetClass="entr" presetSubtype="2" fill="hold" grpId="0" nodeType="withEffect">
                                      <p:stCondLst>
                                        <p:cond delay="0"/>
                                      </p:stCondLst>
                                      <p:childTnLst>
                                        <p:set>
                                          <p:cBhvr>
                                            <p:cTn id="73" dur="1" fill="hold">
                                              <p:stCondLst>
                                                <p:cond delay="0"/>
                                              </p:stCondLst>
                                            </p:cTn>
                                            <p:tgtEl>
                                              <p:spTgt spid="45"/>
                                            </p:tgtEl>
                                            <p:attrNameLst>
                                              <p:attrName>style.visibility</p:attrName>
                                            </p:attrNameLst>
                                          </p:cBhvr>
                                          <p:to>
                                            <p:strVal val="visible"/>
                                          </p:to>
                                        </p:set>
                                        <p:animEffect transition="in" filter="wipe(right)">
                                          <p:cBhvr>
                                            <p:cTn id="74" dur="750"/>
                                            <p:tgtEl>
                                              <p:spTgt spid="45"/>
                                            </p:tgtEl>
                                          </p:cBhvr>
                                        </p:animEffect>
                                      </p:childTnLst>
                                    </p:cTn>
                                  </p:par>
                                </p:childTnLst>
                              </p:cTn>
                            </p:par>
                            <p:par>
                              <p:cTn id="75" fill="hold">
                                <p:stCondLst>
                                  <p:cond delay="5000"/>
                                </p:stCondLst>
                                <p:childTnLst>
                                  <p:par>
                                    <p:cTn id="76" presetID="31" presetClass="entr" presetSubtype="0" fill="hold" nodeType="afterEffect">
                                      <p:stCondLst>
                                        <p:cond delay="0"/>
                                      </p:stCondLst>
                                      <p:childTnLst>
                                        <p:set>
                                          <p:cBhvr>
                                            <p:cTn id="77" dur="1" fill="hold">
                                              <p:stCondLst>
                                                <p:cond delay="0"/>
                                              </p:stCondLst>
                                            </p:cTn>
                                            <p:tgtEl>
                                              <p:spTgt spid="51"/>
                                            </p:tgtEl>
                                            <p:attrNameLst>
                                              <p:attrName>style.visibility</p:attrName>
                                            </p:attrNameLst>
                                          </p:cBhvr>
                                          <p:to>
                                            <p:strVal val="visible"/>
                                          </p:to>
                                        </p:set>
                                        <p:anim calcmode="lin" valueType="num">
                                          <p:cBhvr>
                                            <p:cTn id="78" dur="500" fill="hold"/>
                                            <p:tgtEl>
                                              <p:spTgt spid="51"/>
                                            </p:tgtEl>
                                            <p:attrNameLst>
                                              <p:attrName>ppt_w</p:attrName>
                                            </p:attrNameLst>
                                          </p:cBhvr>
                                          <p:tavLst>
                                            <p:tav tm="0">
                                              <p:val>
                                                <p:fltVal val="0"/>
                                              </p:val>
                                            </p:tav>
                                            <p:tav tm="100000">
                                              <p:val>
                                                <p:strVal val="#ppt_w"/>
                                              </p:val>
                                            </p:tav>
                                          </p:tavLst>
                                        </p:anim>
                                        <p:anim calcmode="lin" valueType="num">
                                          <p:cBhvr>
                                            <p:cTn id="79" dur="500" fill="hold"/>
                                            <p:tgtEl>
                                              <p:spTgt spid="51"/>
                                            </p:tgtEl>
                                            <p:attrNameLst>
                                              <p:attrName>ppt_h</p:attrName>
                                            </p:attrNameLst>
                                          </p:cBhvr>
                                          <p:tavLst>
                                            <p:tav tm="0">
                                              <p:val>
                                                <p:fltVal val="0"/>
                                              </p:val>
                                            </p:tav>
                                            <p:tav tm="100000">
                                              <p:val>
                                                <p:strVal val="#ppt_h"/>
                                              </p:val>
                                            </p:tav>
                                          </p:tavLst>
                                        </p:anim>
                                        <p:anim calcmode="lin" valueType="num">
                                          <p:cBhvr>
                                            <p:cTn id="80" dur="500" fill="hold"/>
                                            <p:tgtEl>
                                              <p:spTgt spid="51"/>
                                            </p:tgtEl>
                                            <p:attrNameLst>
                                              <p:attrName>style.rotation</p:attrName>
                                            </p:attrNameLst>
                                          </p:cBhvr>
                                          <p:tavLst>
                                            <p:tav tm="0">
                                              <p:val>
                                                <p:fltVal val="90"/>
                                              </p:val>
                                            </p:tav>
                                            <p:tav tm="100000">
                                              <p:val>
                                                <p:fltVal val="0"/>
                                              </p:val>
                                            </p:tav>
                                          </p:tavLst>
                                        </p:anim>
                                        <p:animEffect transition="in" filter="fade">
                                          <p:cBhvr>
                                            <p:cTn id="81" dur="500"/>
                                            <p:tgtEl>
                                              <p:spTgt spid="51"/>
                                            </p:tgtEl>
                                          </p:cBhvr>
                                        </p:animEffect>
                                      </p:childTnLst>
                                    </p:cTn>
                                  </p:par>
                                </p:childTnLst>
                              </p:cTn>
                            </p:par>
                            <p:par>
                              <p:cTn id="82" fill="hold">
                                <p:stCondLst>
                                  <p:cond delay="5500"/>
                                </p:stCondLst>
                                <p:childTnLst>
                                  <p:par>
                                    <p:cTn id="83" presetID="22" presetClass="entr" presetSubtype="4" fill="hold" grpId="1" nodeType="afterEffect">
                                      <p:stCondLst>
                                        <p:cond delay="0"/>
                                      </p:stCondLst>
                                      <p:childTnLst>
                                        <p:set>
                                          <p:cBhvr>
                                            <p:cTn id="84" dur="1" fill="hold">
                                              <p:stCondLst>
                                                <p:cond delay="0"/>
                                              </p:stCondLst>
                                            </p:cTn>
                                            <p:tgtEl>
                                              <p:spTgt spid="85"/>
                                            </p:tgtEl>
                                            <p:attrNameLst>
                                              <p:attrName>style.visibility</p:attrName>
                                            </p:attrNameLst>
                                          </p:cBhvr>
                                          <p:to>
                                            <p:strVal val="visible"/>
                                          </p:to>
                                        </p:set>
                                        <p:animEffect transition="in" filter="wipe(down)">
                                          <p:cBhvr>
                                            <p:cTn id="85" dur="500"/>
                                            <p:tgtEl>
                                              <p:spTgt spid="85"/>
                                            </p:tgtEl>
                                          </p:cBhvr>
                                        </p:animEffect>
                                      </p:childTnLst>
                                    </p:cTn>
                                  </p:par>
                                  <p:par>
                                    <p:cTn id="86" presetID="22" presetClass="entr" presetSubtype="2" fill="hold" grpId="0" nodeType="withEffect">
                                      <p:stCondLst>
                                        <p:cond delay="0"/>
                                      </p:stCondLst>
                                      <p:childTnLst>
                                        <p:set>
                                          <p:cBhvr>
                                            <p:cTn id="87" dur="1" fill="hold">
                                              <p:stCondLst>
                                                <p:cond delay="0"/>
                                              </p:stCondLst>
                                            </p:cTn>
                                            <p:tgtEl>
                                              <p:spTgt spid="50"/>
                                            </p:tgtEl>
                                            <p:attrNameLst>
                                              <p:attrName>style.visibility</p:attrName>
                                            </p:attrNameLst>
                                          </p:cBhvr>
                                          <p:to>
                                            <p:strVal val="visible"/>
                                          </p:to>
                                        </p:set>
                                        <p:animEffect transition="in" filter="wipe(right)">
                                          <p:cBhvr>
                                            <p:cTn id="88" dur="750"/>
                                            <p:tgtEl>
                                              <p:spTgt spid="50"/>
                                            </p:tgtEl>
                                          </p:cBhvr>
                                        </p:animEffect>
                                      </p:childTnLst>
                                    </p:cTn>
                                  </p:par>
                                </p:childTnLst>
                              </p:cTn>
                            </p:par>
                            <p:par>
                              <p:cTn id="89" fill="hold">
                                <p:stCondLst>
                                  <p:cond delay="6000"/>
                                </p:stCondLst>
                                <p:childTnLst>
                                  <p:par>
                                    <p:cTn id="90" presetID="31" presetClass="entr" presetSubtype="0" fill="hold" nodeType="afterEffect">
                                      <p:stCondLst>
                                        <p:cond delay="0"/>
                                      </p:stCondLst>
                                      <p:childTnLst>
                                        <p:set>
                                          <p:cBhvr>
                                            <p:cTn id="91" dur="1" fill="hold">
                                              <p:stCondLst>
                                                <p:cond delay="0"/>
                                              </p:stCondLst>
                                            </p:cTn>
                                            <p:tgtEl>
                                              <p:spTgt spid="65"/>
                                            </p:tgtEl>
                                            <p:attrNameLst>
                                              <p:attrName>style.visibility</p:attrName>
                                            </p:attrNameLst>
                                          </p:cBhvr>
                                          <p:to>
                                            <p:strVal val="visible"/>
                                          </p:to>
                                        </p:set>
                                        <p:anim calcmode="lin" valueType="num">
                                          <p:cBhvr>
                                            <p:cTn id="92" dur="500" fill="hold"/>
                                            <p:tgtEl>
                                              <p:spTgt spid="65"/>
                                            </p:tgtEl>
                                            <p:attrNameLst>
                                              <p:attrName>ppt_w</p:attrName>
                                            </p:attrNameLst>
                                          </p:cBhvr>
                                          <p:tavLst>
                                            <p:tav tm="0">
                                              <p:val>
                                                <p:fltVal val="0"/>
                                              </p:val>
                                            </p:tav>
                                            <p:tav tm="100000">
                                              <p:val>
                                                <p:strVal val="#ppt_w"/>
                                              </p:val>
                                            </p:tav>
                                          </p:tavLst>
                                        </p:anim>
                                        <p:anim calcmode="lin" valueType="num">
                                          <p:cBhvr>
                                            <p:cTn id="93" dur="500" fill="hold"/>
                                            <p:tgtEl>
                                              <p:spTgt spid="65"/>
                                            </p:tgtEl>
                                            <p:attrNameLst>
                                              <p:attrName>ppt_h</p:attrName>
                                            </p:attrNameLst>
                                          </p:cBhvr>
                                          <p:tavLst>
                                            <p:tav tm="0">
                                              <p:val>
                                                <p:fltVal val="0"/>
                                              </p:val>
                                            </p:tav>
                                            <p:tav tm="100000">
                                              <p:val>
                                                <p:strVal val="#ppt_h"/>
                                              </p:val>
                                            </p:tav>
                                          </p:tavLst>
                                        </p:anim>
                                        <p:anim calcmode="lin" valueType="num">
                                          <p:cBhvr>
                                            <p:cTn id="94" dur="500" fill="hold"/>
                                            <p:tgtEl>
                                              <p:spTgt spid="65"/>
                                            </p:tgtEl>
                                            <p:attrNameLst>
                                              <p:attrName>style.rotation</p:attrName>
                                            </p:attrNameLst>
                                          </p:cBhvr>
                                          <p:tavLst>
                                            <p:tav tm="0">
                                              <p:val>
                                                <p:fltVal val="90"/>
                                              </p:val>
                                            </p:tav>
                                            <p:tav tm="100000">
                                              <p:val>
                                                <p:fltVal val="0"/>
                                              </p:val>
                                            </p:tav>
                                          </p:tavLst>
                                        </p:anim>
                                        <p:animEffect transition="in" filter="fade">
                                          <p:cBhvr>
                                            <p:cTn id="95" dur="500"/>
                                            <p:tgtEl>
                                              <p:spTgt spid="65"/>
                                            </p:tgtEl>
                                          </p:cBhvr>
                                        </p:animEffect>
                                      </p:childTnLst>
                                    </p:cTn>
                                  </p:par>
                                </p:childTnLst>
                              </p:cTn>
                            </p:par>
                            <p:par>
                              <p:cTn id="96" fill="hold">
                                <p:stCondLst>
                                  <p:cond delay="6500"/>
                                </p:stCondLst>
                                <p:childTnLst>
                                  <p:par>
                                    <p:cTn id="97" presetID="22" presetClass="entr" presetSubtype="8" fill="hold" grpId="0" nodeType="afterEffect">
                                      <p:stCondLst>
                                        <p:cond delay="0"/>
                                      </p:stCondLst>
                                      <p:childTnLst>
                                        <p:set>
                                          <p:cBhvr>
                                            <p:cTn id="98" dur="1" fill="hold">
                                              <p:stCondLst>
                                                <p:cond delay="0"/>
                                              </p:stCondLst>
                                            </p:cTn>
                                            <p:tgtEl>
                                              <p:spTgt spid="63"/>
                                            </p:tgtEl>
                                            <p:attrNameLst>
                                              <p:attrName>style.visibility</p:attrName>
                                            </p:attrNameLst>
                                          </p:cBhvr>
                                          <p:to>
                                            <p:strVal val="visible"/>
                                          </p:to>
                                        </p:set>
                                        <p:animEffect transition="in" filter="wipe(left)">
                                          <p:cBhvr>
                                            <p:cTn id="99" dur="500"/>
                                            <p:tgtEl>
                                              <p:spTgt spid="63"/>
                                            </p:tgtEl>
                                          </p:cBhvr>
                                        </p:animEffect>
                                      </p:childTnLst>
                                    </p:cTn>
                                  </p:par>
                                  <p:par>
                                    <p:cTn id="100" presetID="22" presetClass="entr" presetSubtype="2" fill="hold" grpId="0" nodeType="withEffect">
                                      <p:stCondLst>
                                        <p:cond delay="0"/>
                                      </p:stCondLst>
                                      <p:childTnLst>
                                        <p:set>
                                          <p:cBhvr>
                                            <p:cTn id="101" dur="1" fill="hold">
                                              <p:stCondLst>
                                                <p:cond delay="0"/>
                                              </p:stCondLst>
                                            </p:cTn>
                                            <p:tgtEl>
                                              <p:spTgt spid="64"/>
                                            </p:tgtEl>
                                            <p:attrNameLst>
                                              <p:attrName>style.visibility</p:attrName>
                                            </p:attrNameLst>
                                          </p:cBhvr>
                                          <p:to>
                                            <p:strVal val="visible"/>
                                          </p:to>
                                        </p:set>
                                        <p:animEffect transition="in" filter="wipe(right)">
                                          <p:cBhvr>
                                            <p:cTn id="102" dur="750"/>
                                            <p:tgtEl>
                                              <p:spTgt spid="64"/>
                                            </p:tgtEl>
                                          </p:cBhvr>
                                        </p:animEffect>
                                      </p:childTnLst>
                                    </p:cTn>
                                  </p:par>
                                </p:childTnLst>
                              </p:cTn>
                            </p:par>
                            <p:par>
                              <p:cTn id="103" fill="hold">
                                <p:stCondLst>
                                  <p:cond delay="7000"/>
                                </p:stCondLst>
                                <p:childTnLst>
                                  <p:par>
                                    <p:cTn id="104" presetID="31" presetClass="entr" presetSubtype="0" fill="hold" nodeType="afterEffect">
                                      <p:stCondLst>
                                        <p:cond delay="0"/>
                                      </p:stCondLst>
                                      <p:childTnLst>
                                        <p:set>
                                          <p:cBhvr>
                                            <p:cTn id="105" dur="1" fill="hold">
                                              <p:stCondLst>
                                                <p:cond delay="0"/>
                                              </p:stCondLst>
                                            </p:cTn>
                                            <p:tgtEl>
                                              <p:spTgt spid="79"/>
                                            </p:tgtEl>
                                            <p:attrNameLst>
                                              <p:attrName>style.visibility</p:attrName>
                                            </p:attrNameLst>
                                          </p:cBhvr>
                                          <p:to>
                                            <p:strVal val="visible"/>
                                          </p:to>
                                        </p:set>
                                        <p:anim calcmode="lin" valueType="num">
                                          <p:cBhvr>
                                            <p:cTn id="106" dur="500" fill="hold"/>
                                            <p:tgtEl>
                                              <p:spTgt spid="79"/>
                                            </p:tgtEl>
                                            <p:attrNameLst>
                                              <p:attrName>ppt_w</p:attrName>
                                            </p:attrNameLst>
                                          </p:cBhvr>
                                          <p:tavLst>
                                            <p:tav tm="0">
                                              <p:val>
                                                <p:fltVal val="0"/>
                                              </p:val>
                                            </p:tav>
                                            <p:tav tm="100000">
                                              <p:val>
                                                <p:strVal val="#ppt_w"/>
                                              </p:val>
                                            </p:tav>
                                          </p:tavLst>
                                        </p:anim>
                                        <p:anim calcmode="lin" valueType="num">
                                          <p:cBhvr>
                                            <p:cTn id="107" dur="500" fill="hold"/>
                                            <p:tgtEl>
                                              <p:spTgt spid="79"/>
                                            </p:tgtEl>
                                            <p:attrNameLst>
                                              <p:attrName>ppt_h</p:attrName>
                                            </p:attrNameLst>
                                          </p:cBhvr>
                                          <p:tavLst>
                                            <p:tav tm="0">
                                              <p:val>
                                                <p:fltVal val="0"/>
                                              </p:val>
                                            </p:tav>
                                            <p:tav tm="100000">
                                              <p:val>
                                                <p:strVal val="#ppt_h"/>
                                              </p:val>
                                            </p:tav>
                                          </p:tavLst>
                                        </p:anim>
                                        <p:anim calcmode="lin" valueType="num">
                                          <p:cBhvr>
                                            <p:cTn id="108" dur="500" fill="hold"/>
                                            <p:tgtEl>
                                              <p:spTgt spid="79"/>
                                            </p:tgtEl>
                                            <p:attrNameLst>
                                              <p:attrName>style.rotation</p:attrName>
                                            </p:attrNameLst>
                                          </p:cBhvr>
                                          <p:tavLst>
                                            <p:tav tm="0">
                                              <p:val>
                                                <p:fltVal val="90"/>
                                              </p:val>
                                            </p:tav>
                                            <p:tav tm="100000">
                                              <p:val>
                                                <p:fltVal val="0"/>
                                              </p:val>
                                            </p:tav>
                                          </p:tavLst>
                                        </p:anim>
                                        <p:animEffect transition="in" filter="fade">
                                          <p:cBhvr>
                                            <p:cTn id="109" dur="500"/>
                                            <p:tgtEl>
                                              <p:spTgt spid="79"/>
                                            </p:tgtEl>
                                          </p:cBhvr>
                                        </p:animEffect>
                                      </p:childTnLst>
                                    </p:cTn>
                                  </p:par>
                                </p:childTnLst>
                              </p:cTn>
                            </p:par>
                            <p:par>
                              <p:cTn id="110" fill="hold">
                                <p:stCondLst>
                                  <p:cond delay="7500"/>
                                </p:stCondLst>
                                <p:childTnLst>
                                  <p:par>
                                    <p:cTn id="111" presetID="22" presetClass="entr" presetSubtype="8" fill="hold" grpId="0" nodeType="afterEffect">
                                      <p:stCondLst>
                                        <p:cond delay="0"/>
                                      </p:stCondLst>
                                      <p:childTnLst>
                                        <p:set>
                                          <p:cBhvr>
                                            <p:cTn id="112" dur="1" fill="hold">
                                              <p:stCondLst>
                                                <p:cond delay="0"/>
                                              </p:stCondLst>
                                            </p:cTn>
                                            <p:tgtEl>
                                              <p:spTgt spid="77"/>
                                            </p:tgtEl>
                                            <p:attrNameLst>
                                              <p:attrName>style.visibility</p:attrName>
                                            </p:attrNameLst>
                                          </p:cBhvr>
                                          <p:to>
                                            <p:strVal val="visible"/>
                                          </p:to>
                                        </p:set>
                                        <p:animEffect transition="in" filter="wipe(left)">
                                          <p:cBhvr>
                                            <p:cTn id="113" dur="500"/>
                                            <p:tgtEl>
                                              <p:spTgt spid="77"/>
                                            </p:tgtEl>
                                          </p:cBhvr>
                                        </p:animEffect>
                                      </p:childTnLst>
                                    </p:cTn>
                                  </p:par>
                                  <p:par>
                                    <p:cTn id="114" presetID="22" presetClass="entr" presetSubtype="2" fill="hold" grpId="0" nodeType="withEffect">
                                      <p:stCondLst>
                                        <p:cond delay="0"/>
                                      </p:stCondLst>
                                      <p:childTnLst>
                                        <p:set>
                                          <p:cBhvr>
                                            <p:cTn id="115" dur="1" fill="hold">
                                              <p:stCondLst>
                                                <p:cond delay="0"/>
                                              </p:stCondLst>
                                            </p:cTn>
                                            <p:tgtEl>
                                              <p:spTgt spid="78"/>
                                            </p:tgtEl>
                                            <p:attrNameLst>
                                              <p:attrName>style.visibility</p:attrName>
                                            </p:attrNameLst>
                                          </p:cBhvr>
                                          <p:to>
                                            <p:strVal val="visible"/>
                                          </p:to>
                                        </p:set>
                                        <p:animEffect transition="in" filter="wipe(right)">
                                          <p:cBhvr>
                                            <p:cTn id="116" dur="75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2" grpId="0"/>
          <p:bldP spid="43" grpId="0" animBg="1"/>
          <p:bldP spid="44" grpId="0"/>
          <p:bldP spid="45" grpId="0"/>
          <p:bldP spid="50" grpId="0"/>
          <p:bldP spid="63" grpId="0"/>
          <p:bldP spid="64" grpId="0"/>
          <p:bldP spid="77" grpId="0"/>
          <p:bldP spid="78" grpId="0"/>
          <p:bldP spid="2" grpId="1"/>
          <p:bldP spid="2" grpId="3"/>
          <p:bldP spid="2" grpId="4"/>
          <p:bldP spid="85" grpId="0"/>
          <p:bldP spid="85" grpId="1"/>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文本框 44033"/>
          <p:cNvSpPr txBox="1"/>
          <p:nvPr/>
        </p:nvSpPr>
        <p:spPr>
          <a:xfrm>
            <a:off x="2952750" y="1383506"/>
            <a:ext cx="4427935" cy="564515"/>
          </a:xfrm>
          <a:prstGeom prst="rect">
            <a:avLst/>
          </a:prstGeom>
          <a:noFill/>
          <a:ln w="9525">
            <a:noFill/>
          </a:ln>
        </p:spPr>
        <p:txBody>
          <a:bodyPr wrap="square" anchor="t">
            <a:spAutoFit/>
          </a:bodyPr>
          <a:p>
            <a:pPr lvl="0" indent="0" algn="ctr"/>
            <a:endParaRPr lang="zh-CN" altLang="en-US" sz="1500" i="1" dirty="0">
              <a:solidFill>
                <a:srgbClr val="003366"/>
              </a:solidFill>
              <a:latin typeface="微软雅黑" panose="020B0503020204020204" pitchFamily="34" charset="-122"/>
              <a:ea typeface="微软雅黑" panose="020B0503020204020204" pitchFamily="34" charset="-122"/>
              <a:sym typeface="宋体" panose="02010600030101010101" pitchFamily="2" charset="-122"/>
            </a:endParaRPr>
          </a:p>
          <a:p>
            <a:pPr lvl="0" indent="0" algn="ctr"/>
            <a:r>
              <a:rPr lang="zh-CN" altLang="en-US" sz="1500" i="1" dirty="0">
                <a:solidFill>
                  <a:srgbClr val="003366"/>
                </a:solidFill>
                <a:latin typeface="微软雅黑" panose="020B0503020204020204" pitchFamily="34" charset="-122"/>
                <a:ea typeface="微软雅黑" panose="020B0503020204020204" pitchFamily="34" charset="-122"/>
                <a:sym typeface="宋体" panose="02010600030101010101" pitchFamily="2" charset="-122"/>
              </a:rPr>
              <a:t>                                                      </a:t>
            </a:r>
            <a:r>
              <a:rPr lang="zh-CN" altLang="en-US" sz="1500" i="1" dirty="0">
                <a:solidFill>
                  <a:schemeClr val="tx1">
                    <a:lumMod val="75000"/>
                    <a:lumOff val="25000"/>
                  </a:schemeClr>
                </a:solidFill>
                <a:latin typeface="微软雅黑" panose="020B0503020204020204" pitchFamily="34" charset="-122"/>
                <a:ea typeface="微软雅黑" panose="020B0503020204020204" pitchFamily="34" charset="-122"/>
                <a:sym typeface="宋体" panose="02010600030101010101" pitchFamily="2" charset="-122"/>
              </a:rPr>
              <a:t>单位：万元</a:t>
            </a:r>
            <a:endParaRPr lang="zh-CN" altLang="en-US" sz="1500" i="1" dirty="0">
              <a:solidFill>
                <a:schemeClr val="tx1">
                  <a:lumMod val="75000"/>
                  <a:lumOff val="25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graphicFrame>
        <p:nvGraphicFramePr>
          <p:cNvPr id="44035" name="表格 44034"/>
          <p:cNvGraphicFramePr/>
          <p:nvPr/>
        </p:nvGraphicFramePr>
        <p:xfrm>
          <a:off x="1818085" y="1924050"/>
          <a:ext cx="5570855" cy="2535555"/>
        </p:xfrm>
        <a:graphic>
          <a:graphicData uri="http://schemas.openxmlformats.org/drawingml/2006/table">
            <a:tbl>
              <a:tblPr/>
              <a:tblGrid>
                <a:gridCol w="1452245"/>
                <a:gridCol w="815975"/>
                <a:gridCol w="821690"/>
                <a:gridCol w="775970"/>
                <a:gridCol w="752475"/>
                <a:gridCol w="952500"/>
              </a:tblGrid>
              <a:tr h="545465">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zh-CN" altLang="en-US" sz="1200" b="1" u="none">
                          <a:solidFill>
                            <a:schemeClr val="bg1"/>
                          </a:solidFill>
                          <a:latin typeface="宋体" panose="02010600030101010101" pitchFamily="2" charset="-122"/>
                          <a:ea typeface="微软雅黑" panose="020B0503020204020204" pitchFamily="34" charset="-122"/>
                          <a:sym typeface="宋体" panose="02010600030101010101" pitchFamily="2" charset="-122"/>
                        </a:rPr>
                        <a:t>　</a:t>
                      </a:r>
                      <a:endParaRPr lang="zh-CN" altLang="en-US" sz="1200" b="1" u="none">
                        <a:solidFill>
                          <a:schemeClr val="bg1"/>
                        </a:solidFill>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b">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chemeClr val="accent1"/>
                    </a:solid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zh-CN" altLang="en-US" sz="1200" b="1" u="none">
                          <a:solidFill>
                            <a:schemeClr val="bg1"/>
                          </a:solidFill>
                          <a:latin typeface="宋体" panose="02010600030101010101" pitchFamily="2" charset="-122"/>
                          <a:ea typeface="微软雅黑" panose="020B0503020204020204" pitchFamily="34" charset="-122"/>
                          <a:sym typeface="宋体" panose="02010600030101010101" pitchFamily="2" charset="-122"/>
                        </a:rPr>
                        <a:t>第一年</a:t>
                      </a:r>
                      <a:endParaRPr lang="zh-CN" altLang="en-US" sz="1200" b="1" u="none">
                        <a:solidFill>
                          <a:schemeClr val="bg1"/>
                        </a:solidFill>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chemeClr val="accent1"/>
                    </a:solid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zh-CN" altLang="en-US" sz="1200" b="1" u="none">
                          <a:solidFill>
                            <a:schemeClr val="bg1"/>
                          </a:solidFill>
                          <a:latin typeface="宋体" panose="02010600030101010101" pitchFamily="2" charset="-122"/>
                          <a:ea typeface="微软雅黑" panose="020B0503020204020204" pitchFamily="34" charset="-122"/>
                          <a:sym typeface="宋体" panose="02010600030101010101" pitchFamily="2" charset="-122"/>
                        </a:rPr>
                        <a:t>第二年</a:t>
                      </a:r>
                      <a:endParaRPr lang="zh-CN" altLang="en-US" sz="1200" b="1" u="none">
                        <a:solidFill>
                          <a:schemeClr val="bg1"/>
                        </a:solidFill>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chemeClr val="accent1"/>
                    </a:solid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zh-CN" altLang="en-US" sz="1200" b="1" u="none">
                          <a:solidFill>
                            <a:schemeClr val="bg1"/>
                          </a:solidFill>
                          <a:latin typeface="宋体" panose="02010600030101010101" pitchFamily="2" charset="-122"/>
                          <a:ea typeface="微软雅黑" panose="020B0503020204020204" pitchFamily="34" charset="-122"/>
                          <a:sym typeface="宋体" panose="02010600030101010101" pitchFamily="2" charset="-122"/>
                        </a:rPr>
                        <a:t>第三年</a:t>
                      </a:r>
                      <a:endParaRPr lang="zh-CN" altLang="en-US" sz="1200" b="1" u="none">
                        <a:solidFill>
                          <a:schemeClr val="bg1"/>
                        </a:solidFill>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chemeClr val="accent1"/>
                    </a:solid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zh-CN" altLang="en-US" sz="1200" b="1" u="none">
                          <a:solidFill>
                            <a:schemeClr val="bg1"/>
                          </a:solidFill>
                          <a:latin typeface="宋体" panose="02010600030101010101" pitchFamily="2" charset="-122"/>
                          <a:ea typeface="微软雅黑" panose="020B0503020204020204" pitchFamily="34" charset="-122"/>
                          <a:sym typeface="宋体" panose="02010600030101010101" pitchFamily="2" charset="-122"/>
                        </a:rPr>
                        <a:t>第四年</a:t>
                      </a:r>
                      <a:endParaRPr lang="zh-CN" altLang="en-US" sz="1200" b="1" u="none">
                        <a:solidFill>
                          <a:schemeClr val="bg1"/>
                        </a:solidFill>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chemeClr val="accent1"/>
                    </a:solid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zh-CN" altLang="en-US" sz="1200" b="1" u="none">
                          <a:solidFill>
                            <a:schemeClr val="bg1"/>
                          </a:solidFill>
                          <a:latin typeface="宋体" panose="02010600030101010101" pitchFamily="2" charset="-122"/>
                          <a:ea typeface="微软雅黑" panose="020B0503020204020204" pitchFamily="34" charset="-122"/>
                          <a:sym typeface="宋体" panose="02010600030101010101" pitchFamily="2" charset="-122"/>
                        </a:rPr>
                        <a:t>第五年</a:t>
                      </a:r>
                      <a:endParaRPr lang="zh-CN" altLang="en-US" sz="1200" b="1" u="none">
                        <a:solidFill>
                          <a:schemeClr val="bg1"/>
                        </a:solidFill>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chemeClr val="accent1"/>
                    </a:solidFill>
                  </a:tcPr>
                </a:tc>
              </a:tr>
              <a:tr h="379730">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zh-CN" altLang="en-US" sz="1200">
                          <a:solidFill>
                            <a:schemeClr val="tx1">
                              <a:lumMod val="75000"/>
                              <a:lumOff val="25000"/>
                            </a:schemeClr>
                          </a:solidFill>
                          <a:uFillTx/>
                          <a:latin typeface="宋体" panose="02010600030101010101" pitchFamily="2" charset="-122"/>
                          <a:ea typeface="微软雅黑" panose="020B0503020204020204" pitchFamily="34" charset="-122"/>
                          <a:sym typeface="宋体" panose="02010600030101010101" pitchFamily="2" charset="-122"/>
                        </a:rPr>
                        <a:t>专业技术销售</a:t>
                      </a:r>
                      <a:endParaRPr lang="zh-CN" altLang="en-US" sz="1200">
                        <a:solidFill>
                          <a:schemeClr val="tx1">
                            <a:lumMod val="75000"/>
                            <a:lumOff val="25000"/>
                          </a:schemeClr>
                        </a:solidFill>
                        <a:uFillTx/>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rPr>
                        <a:t>35</a:t>
                      </a:r>
                      <a:endPar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rPr>
                        <a:t>450</a:t>
                      </a:r>
                      <a:endPar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rPr>
                        <a:t>1280</a:t>
                      </a:r>
                      <a:endPar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rPr>
                        <a:t>14300</a:t>
                      </a:r>
                      <a:endPar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rPr>
                        <a:t>45900</a:t>
                      </a:r>
                      <a:endPar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r>
              <a:tr h="410210">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zh-CN" altLang="en-US" sz="1200">
                          <a:solidFill>
                            <a:schemeClr val="tx1">
                              <a:lumMod val="75000"/>
                              <a:lumOff val="25000"/>
                            </a:schemeClr>
                          </a:solidFill>
                          <a:uFillTx/>
                          <a:latin typeface="宋体" panose="02010600030101010101" pitchFamily="2" charset="-122"/>
                          <a:ea typeface="微软雅黑" panose="020B0503020204020204" pitchFamily="34" charset="-122"/>
                          <a:sym typeface="宋体" panose="02010600030101010101" pitchFamily="2" charset="-122"/>
                        </a:rPr>
                        <a:t>维护服务收入</a:t>
                      </a:r>
                      <a:endParaRPr lang="zh-CN" altLang="en-US" sz="1200">
                        <a:solidFill>
                          <a:schemeClr val="tx1">
                            <a:lumMod val="75000"/>
                            <a:lumOff val="25000"/>
                          </a:schemeClr>
                        </a:solidFill>
                        <a:uFillTx/>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rPr>
                        <a:t>8</a:t>
                      </a:r>
                      <a:endPar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rPr>
                        <a:t>110</a:t>
                      </a:r>
                      <a:endPar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rPr>
                        <a:t>302</a:t>
                      </a:r>
                      <a:endPar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rPr>
                        <a:t>5920</a:t>
                      </a:r>
                      <a:endPar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rPr>
                        <a:t>88060</a:t>
                      </a:r>
                      <a:endPar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r>
              <a:tr h="378460">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zh-CN" altLang="en-US" sz="1200">
                          <a:solidFill>
                            <a:schemeClr val="tx1">
                              <a:lumMod val="75000"/>
                              <a:lumOff val="25000"/>
                            </a:schemeClr>
                          </a:solidFill>
                          <a:uFillTx/>
                          <a:latin typeface="宋体" panose="02010600030101010101" pitchFamily="2" charset="-122"/>
                          <a:ea typeface="微软雅黑" panose="020B0503020204020204" pitchFamily="34" charset="-122"/>
                          <a:sym typeface="宋体" panose="02010600030101010101" pitchFamily="2" charset="-122"/>
                        </a:rPr>
                        <a:t>自主产品销售</a:t>
                      </a:r>
                      <a:endParaRPr lang="zh-CN" altLang="en-US" sz="1200">
                        <a:solidFill>
                          <a:schemeClr val="tx1">
                            <a:lumMod val="75000"/>
                            <a:lumOff val="25000"/>
                          </a:schemeClr>
                        </a:solidFill>
                        <a:uFillTx/>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rPr>
                        <a:t>0</a:t>
                      </a:r>
                      <a:endPar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rPr>
                        <a:t>0</a:t>
                      </a:r>
                      <a:endPar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rPr>
                        <a:t>0</a:t>
                      </a:r>
                      <a:endPar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rPr>
                        <a:t>12000</a:t>
                      </a:r>
                      <a:endPar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rPr>
                        <a:t>35000</a:t>
                      </a:r>
                      <a:endPar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r>
              <a:tr h="371475">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zh-CN" altLang="en-US" sz="1200">
                          <a:solidFill>
                            <a:schemeClr val="tx1">
                              <a:lumMod val="75000"/>
                              <a:lumOff val="25000"/>
                            </a:schemeClr>
                          </a:solidFill>
                          <a:uFillTx/>
                          <a:latin typeface="宋体" panose="02010600030101010101" pitchFamily="2" charset="-122"/>
                          <a:ea typeface="微软雅黑" panose="020B0503020204020204" pitchFamily="34" charset="-122"/>
                          <a:sym typeface="宋体" panose="02010600030101010101" pitchFamily="2" charset="-122"/>
                        </a:rPr>
                        <a:t>总收入</a:t>
                      </a:r>
                      <a:endParaRPr lang="zh-CN" altLang="en-US" sz="1200">
                        <a:solidFill>
                          <a:schemeClr val="tx1">
                            <a:lumMod val="75000"/>
                            <a:lumOff val="25000"/>
                          </a:schemeClr>
                        </a:solidFill>
                        <a:uFillTx/>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rPr>
                        <a:t>43</a:t>
                      </a:r>
                      <a:endPar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rPr>
                        <a:t>560</a:t>
                      </a:r>
                      <a:endPar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rPr>
                        <a:t>1582</a:t>
                      </a:r>
                      <a:endPar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rPr>
                        <a:t>32220</a:t>
                      </a:r>
                      <a:endPar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rPr>
                        <a:t>168960</a:t>
                      </a:r>
                      <a:endPar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r>
              <a:tr h="450215">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zh-CN" altLang="en-US" sz="1200">
                          <a:solidFill>
                            <a:schemeClr val="tx1">
                              <a:lumMod val="75000"/>
                              <a:lumOff val="25000"/>
                            </a:schemeClr>
                          </a:solidFill>
                          <a:uFillTx/>
                          <a:latin typeface="宋体" panose="02010600030101010101" pitchFamily="2" charset="-122"/>
                          <a:ea typeface="微软雅黑" panose="020B0503020204020204" pitchFamily="34" charset="-122"/>
                          <a:sym typeface="宋体" panose="02010600030101010101" pitchFamily="2" charset="-122"/>
                        </a:rPr>
                        <a:t>占全球市场份额</a:t>
                      </a:r>
                      <a:endParaRPr lang="zh-CN" altLang="en-US" sz="1200">
                        <a:solidFill>
                          <a:schemeClr val="tx1">
                            <a:lumMod val="75000"/>
                            <a:lumOff val="25000"/>
                          </a:schemeClr>
                        </a:solidFill>
                        <a:uFillTx/>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rPr>
                        <a:t>——</a:t>
                      </a:r>
                      <a:endPar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rPr>
                        <a:t>——</a:t>
                      </a:r>
                      <a:endPar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rPr>
                        <a:t>1.7%</a:t>
                      </a:r>
                      <a:endPar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rPr>
                        <a:t>30%</a:t>
                      </a:r>
                      <a:endPar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rPr>
                        <a:t>52%</a:t>
                      </a:r>
                      <a:endPar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r>
            </a:tbl>
          </a:graphicData>
        </a:graphic>
      </p:graphicFrame>
      <p:sp>
        <p:nvSpPr>
          <p:cNvPr id="29749" name="文本框 44155"/>
          <p:cNvSpPr txBox="1"/>
          <p:nvPr/>
        </p:nvSpPr>
        <p:spPr>
          <a:xfrm>
            <a:off x="1871663" y="844154"/>
            <a:ext cx="4968479" cy="433705"/>
          </a:xfrm>
          <a:prstGeom prst="rect">
            <a:avLst/>
          </a:prstGeom>
          <a:noFill/>
          <a:ln w="9525">
            <a:noFill/>
          </a:ln>
        </p:spPr>
        <p:txBody>
          <a:bodyPr wrap="square" anchor="t">
            <a:spAutoFit/>
          </a:bodyPr>
          <a:p>
            <a:pPr lvl="0" indent="0"/>
            <a:r>
              <a:rPr lang="zh-CN" altLang="en-US" sz="2100" b="1" dirty="0">
                <a:solidFill>
                  <a:srgbClr val="093988"/>
                </a:solidFill>
                <a:latin typeface="微软雅黑" panose="020B0503020204020204" pitchFamily="34" charset="-122"/>
                <a:ea typeface="微软雅黑" panose="020B0503020204020204" pitchFamily="34" charset="-122"/>
              </a:rPr>
              <a:t>项目</a:t>
            </a:r>
            <a:r>
              <a:rPr lang="zh-CN" altLang="en-US" sz="2100" b="1" dirty="0">
                <a:solidFill>
                  <a:srgbClr val="093988"/>
                </a:solidFill>
                <a:latin typeface="微软雅黑" panose="020B0503020204020204" pitchFamily="34" charset="-122"/>
                <a:ea typeface="微软雅黑" panose="020B0503020204020204" pitchFamily="34" charset="-122"/>
                <a:sym typeface="+mn-ea"/>
              </a:rPr>
              <a:t>未来五年收入预测</a:t>
            </a:r>
            <a:r>
              <a:rPr lang="zh-CN" altLang="en-US" sz="2100" b="1" dirty="0">
                <a:solidFill>
                  <a:srgbClr val="093988"/>
                </a:solidFill>
                <a:latin typeface="微软雅黑" panose="020B0503020204020204" pitchFamily="34" charset="-122"/>
                <a:ea typeface="微软雅黑" panose="020B0503020204020204" pitchFamily="34" charset="-122"/>
              </a:rPr>
              <a:t>表</a:t>
            </a:r>
            <a:endParaRPr lang="zh-CN" altLang="en-US" sz="2100" b="1" dirty="0">
              <a:solidFill>
                <a:srgbClr val="093988"/>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 name="矩形 1"/>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Box 18"/>
          <p:cNvSpPr txBox="1">
            <a:spLocks noChangeArrowheads="1"/>
          </p:cNvSpPr>
          <p:nvPr/>
        </p:nvSpPr>
        <p:spPr bwMode="gray">
          <a:xfrm>
            <a:off x="511810" y="63500"/>
            <a:ext cx="4904740"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sz="2000" dirty="0" smtClean="0">
                <a:solidFill>
                  <a:schemeClr val="bg1"/>
                </a:solidFill>
                <a:latin typeface="微软雅黑" panose="020B0503020204020204" pitchFamily="34" charset="-122"/>
                <a:ea typeface="微软雅黑" panose="020B0503020204020204" pitchFamily="34" charset="-122"/>
              </a:rPr>
              <a:t>盈利模式</a:t>
            </a:r>
            <a:r>
              <a:rPr lang="en-US" altLang="zh-CN" sz="2000" dirty="0" smtClean="0">
                <a:solidFill>
                  <a:schemeClr val="bg1"/>
                </a:solidFill>
                <a:latin typeface="微软雅黑" panose="020B0503020204020204" pitchFamily="34" charset="-122"/>
                <a:ea typeface="微软雅黑" panose="020B0503020204020204" pitchFamily="34" charset="-122"/>
              </a:rPr>
              <a:t>/05</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未来五年收入预测</a:t>
            </a:r>
            <a:endParaRPr lang="zh-CN" altLang="en-US" sz="2000" dirty="0" smtClean="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spTree>
    <p:custDataLst>
      <p:tags r:id="rId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9749"/>
                                        </p:tgtEl>
                                        <p:attrNameLst>
                                          <p:attrName>style.visibility</p:attrName>
                                        </p:attrNameLst>
                                      </p:cBhvr>
                                      <p:to>
                                        <p:strVal val="visible"/>
                                      </p:to>
                                    </p:set>
                                    <p:animEffect transition="in" filter="wipe(left)">
                                      <p:cBhvr>
                                        <p:cTn id="7" dur="1000"/>
                                        <p:tgtEl>
                                          <p:spTgt spid="29749"/>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29697"/>
                                        </p:tgtEl>
                                        <p:attrNameLst>
                                          <p:attrName>style.visibility</p:attrName>
                                        </p:attrNameLst>
                                      </p:cBhvr>
                                      <p:to>
                                        <p:strVal val="visible"/>
                                      </p:to>
                                    </p:set>
                                    <p:animEffect transition="in" filter="wipe(left)">
                                      <p:cBhvr>
                                        <p:cTn id="11" dur="500"/>
                                        <p:tgtEl>
                                          <p:spTgt spid="29697"/>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44035"/>
                                        </p:tgtEl>
                                        <p:attrNameLst>
                                          <p:attrName>style.visibility</p:attrName>
                                        </p:attrNameLst>
                                      </p:cBhvr>
                                      <p:to>
                                        <p:strVal val="visible"/>
                                      </p:to>
                                    </p:set>
                                    <p:animEffect transition="in" filter="wipe(left)">
                                      <p:cBhvr>
                                        <p:cTn id="15" dur="500"/>
                                        <p:tgtEl>
                                          <p:spTgt spid="440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49" grpId="0"/>
      <p:bldP spid="2969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652145" y="1379855"/>
            <a:ext cx="8070850" cy="30943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1271905" y="1659890"/>
            <a:ext cx="6653530" cy="2398395"/>
          </a:xfrm>
          <a:prstGeom prst="rect">
            <a:avLst/>
          </a:prstGeom>
          <a:noFill/>
        </p:spPr>
        <p:txBody>
          <a:bodyPr wrap="square" lIns="91386" tIns="45693" rIns="91386" bIns="45693" rtlCol="0">
            <a:spAutoFit/>
          </a:bodyPr>
          <a:lstStyle/>
          <a:p>
            <a:pPr marL="171450" indent="-171450">
              <a:lnSpc>
                <a:spcPct val="150000"/>
              </a:lnSpc>
              <a:buFont typeface="Arial" panose="020B0604020202020204" pitchFamily="34" charset="0"/>
              <a:buChar char="•"/>
            </a:pPr>
            <a:r>
              <a:rPr lang="zh-CN" altLang="en-US" sz="1000" dirty="0">
                <a:solidFill>
                  <a:schemeClr val="bg1"/>
                </a:solidFill>
                <a:latin typeface="微软雅黑" panose="020B0503020204020204" pitchFamily="34" charset="-122"/>
                <a:ea typeface="微软雅黑" panose="020B0503020204020204" pitchFamily="34" charset="-122"/>
              </a:rPr>
              <a:t>NvwaBot致力于打造人类历史上第一款真正意义上的人工智能理解系统。</a:t>
            </a:r>
            <a:endParaRPr lang="zh-CN" altLang="en-US" sz="1000" dirty="0">
              <a:solidFill>
                <a:schemeClr val="bg1"/>
              </a:solidFill>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000" dirty="0">
                <a:solidFill>
                  <a:schemeClr val="bg1"/>
                </a:solidFill>
                <a:latin typeface="微软雅黑" panose="020B0503020204020204" pitchFamily="34" charset="-122"/>
                <a:ea typeface="微软雅黑" panose="020B0503020204020204" pitchFamily="34" charset="-122"/>
                <a:sym typeface="+mn-ea"/>
              </a:rPr>
              <a:t>NvwaBot基于独创的AI理解模型，依托女娲大脑核心引擎，实现对外界感知信息（目前为文字）的充分理解、整理和运用，系统反思、联系学习到的知识，最终实现系统的自我学习，并运用学习到的知识与外界相互交流，将是真正实现了具有语义理解、情感性格、逻辑推理的智能系统。</a:t>
            </a:r>
            <a:endParaRPr lang="zh-CN" altLang="en-US" sz="1000" dirty="0">
              <a:solidFill>
                <a:schemeClr val="bg1"/>
              </a:solidFill>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000" dirty="0">
                <a:solidFill>
                  <a:schemeClr val="bg1"/>
                </a:solidFill>
                <a:latin typeface="微软雅黑" panose="020B0503020204020204" pitchFamily="34" charset="-122"/>
                <a:ea typeface="微软雅黑" panose="020B0503020204020204" pitchFamily="34" charset="-122"/>
              </a:rPr>
              <a:t>我们看到现有的理解系统做得太</a:t>
            </a:r>
            <a:r>
              <a:rPr lang="en-US" altLang="zh-CN" sz="1000" dirty="0">
                <a:solidFill>
                  <a:schemeClr val="bg1"/>
                </a:solidFill>
                <a:latin typeface="微软雅黑" panose="020B0503020204020204" pitchFamily="34" charset="-122"/>
                <a:ea typeface="微软雅黑" panose="020B0503020204020204" pitchFamily="34" charset="-122"/>
              </a:rPr>
              <a:t>low</a:t>
            </a:r>
            <a:r>
              <a:rPr lang="zh-CN" altLang="en-US" sz="1000" dirty="0">
                <a:solidFill>
                  <a:schemeClr val="bg1"/>
                </a:solidFill>
                <a:latin typeface="微软雅黑" panose="020B0503020204020204" pitchFamily="34" charset="-122"/>
                <a:ea typeface="微软雅黑" panose="020B0503020204020204" pitchFamily="34" charset="-122"/>
              </a:rPr>
              <a:t>，用户体验非常不好，让各种bot成为被调戏的对象，无法真正商业化！</a:t>
            </a:r>
            <a:endParaRPr lang="zh-CN" altLang="en-US" sz="1000" dirty="0">
              <a:solidFill>
                <a:schemeClr val="bg1"/>
              </a:solidFill>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000" dirty="0">
                <a:solidFill>
                  <a:schemeClr val="bg1"/>
                </a:solidFill>
                <a:latin typeface="微软雅黑" panose="020B0503020204020204" pitchFamily="34" charset="-122"/>
                <a:ea typeface="微软雅黑" panose="020B0503020204020204" pitchFamily="34" charset="-122"/>
              </a:rPr>
              <a:t>我们希望NvwaBot可以跟你无障碍的对话，同时，了解你的意图，帮你处理你的事项，从浩如烟海的信息中提取精准答案，完成你想让它帮你完成的工作。</a:t>
            </a:r>
            <a:endParaRPr lang="zh-CN" altLang="en-US" sz="1000" dirty="0">
              <a:solidFill>
                <a:schemeClr val="bg1"/>
              </a:solidFill>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000" dirty="0">
                <a:solidFill>
                  <a:schemeClr val="bg1"/>
                </a:solidFill>
                <a:latin typeface="微软雅黑" panose="020B0503020204020204" pitchFamily="34" charset="-122"/>
                <a:ea typeface="微软雅黑" panose="020B0503020204020204" pitchFamily="34" charset="-122"/>
              </a:rPr>
              <a:t>我们认为NvwaBot作为智能客服、专家问答、个人助理、精准搜索、市场营销以及各种服务、APP的统一入口及后台，</a:t>
            </a:r>
            <a:r>
              <a:rPr lang="zh-CN" altLang="en-US" sz="1000" dirty="0">
                <a:solidFill>
                  <a:schemeClr val="bg1"/>
                </a:solidFill>
                <a:latin typeface="微软雅黑" panose="020B0503020204020204" pitchFamily="34" charset="-122"/>
                <a:ea typeface="微软雅黑" panose="020B0503020204020204" pitchFamily="34" charset="-122"/>
                <a:sym typeface="+mn-ea"/>
              </a:rPr>
              <a:t>可以帮助增强用户体验，并最终以前所未有的方式搭建品牌与客户之间的桥梁，</a:t>
            </a:r>
            <a:r>
              <a:rPr lang="zh-CN" altLang="en-US" sz="1000" dirty="0">
                <a:solidFill>
                  <a:schemeClr val="bg1"/>
                </a:solidFill>
                <a:latin typeface="微软雅黑" panose="020B0503020204020204" pitchFamily="34" charset="-122"/>
                <a:ea typeface="微软雅黑" panose="020B0503020204020204" pitchFamily="34" charset="-122"/>
              </a:rPr>
              <a:t>将为您和您的企业带来巨大的商业价值！</a:t>
            </a:r>
            <a:r>
              <a:rPr lang="zh-CN" altLang="en-US" sz="1000" dirty="0">
                <a:solidFill>
                  <a:schemeClr val="bg1"/>
                </a:solidFill>
                <a:latin typeface="微软雅黑" panose="020B0503020204020204" pitchFamily="34" charset="-122"/>
                <a:ea typeface="微软雅黑" panose="020B0503020204020204" pitchFamily="34" charset="-122"/>
                <a:sym typeface="+mn-ea"/>
              </a:rPr>
              <a:t>初期以商业价值最高的企业智能客服系统切入。</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23" name="椭圆 22"/>
          <p:cNvSpPr/>
          <p:nvPr/>
        </p:nvSpPr>
        <p:spPr>
          <a:xfrm>
            <a:off x="7308304" y="4209604"/>
            <a:ext cx="500908" cy="500908"/>
          </a:xfrm>
          <a:prstGeom prst="ellipse">
            <a:avLst/>
          </a:prstGeom>
          <a:solidFill>
            <a:schemeClr val="accent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sp>
        <p:nvSpPr>
          <p:cNvPr id="24" name="椭圆 23"/>
          <p:cNvSpPr/>
          <p:nvPr/>
        </p:nvSpPr>
        <p:spPr>
          <a:xfrm>
            <a:off x="4795297" y="4254206"/>
            <a:ext cx="274777" cy="274777"/>
          </a:xfrm>
          <a:prstGeom prst="ellipse">
            <a:avLst/>
          </a:prstGeom>
          <a:solidFill>
            <a:schemeClr val="accent2"/>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grpSp>
        <p:nvGrpSpPr>
          <p:cNvPr id="25" name="组合 24"/>
          <p:cNvGrpSpPr/>
          <p:nvPr/>
        </p:nvGrpSpPr>
        <p:grpSpPr>
          <a:xfrm>
            <a:off x="6697667" y="4528983"/>
            <a:ext cx="219777" cy="219777"/>
            <a:chOff x="304800" y="673100"/>
            <a:chExt cx="4000500" cy="4000500"/>
          </a:xfrm>
          <a:effectLst>
            <a:outerShdw blurRad="381000" dist="152400" dir="8100000" algn="tr" rotWithShape="0">
              <a:prstClr val="black">
                <a:alpha val="70000"/>
              </a:prstClr>
            </a:outerShdw>
          </a:effectLst>
        </p:grpSpPr>
        <p:sp>
          <p:nvSpPr>
            <p:cNvPr id="26" name="同心圆 2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微软雅黑" panose="020B0503020204020204" pitchFamily="34" charset="-122"/>
              </a:endParaRPr>
            </a:p>
          </p:txBody>
        </p:sp>
        <p:sp>
          <p:nvSpPr>
            <p:cNvPr id="27" name="椭圆 26"/>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grpSp>
      <p:grpSp>
        <p:nvGrpSpPr>
          <p:cNvPr id="31" name="组合 30"/>
          <p:cNvGrpSpPr/>
          <p:nvPr/>
        </p:nvGrpSpPr>
        <p:grpSpPr>
          <a:xfrm>
            <a:off x="7925601" y="3917588"/>
            <a:ext cx="408377" cy="408377"/>
            <a:chOff x="304800" y="673100"/>
            <a:chExt cx="4000500" cy="4000500"/>
          </a:xfrm>
          <a:effectLst>
            <a:outerShdw blurRad="317500" dist="190500" dir="8100000" algn="tr" rotWithShape="0">
              <a:prstClr val="black">
                <a:alpha val="50000"/>
              </a:prstClr>
            </a:outerShdw>
          </a:effectLst>
        </p:grpSpPr>
        <p:sp>
          <p:nvSpPr>
            <p:cNvPr id="32" name="同心圆 3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微软雅黑" panose="020B0503020204020204" pitchFamily="34" charset="-122"/>
              </a:endParaRPr>
            </a:p>
          </p:txBody>
        </p:sp>
        <p:sp>
          <p:nvSpPr>
            <p:cNvPr id="33" name="椭圆 3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grpSp>
      <p:sp>
        <p:nvSpPr>
          <p:cNvPr id="34" name="椭圆 33"/>
          <p:cNvSpPr/>
          <p:nvPr/>
        </p:nvSpPr>
        <p:spPr>
          <a:xfrm>
            <a:off x="6143427" y="4473983"/>
            <a:ext cx="274777" cy="274777"/>
          </a:xfrm>
          <a:prstGeom prst="ellipse">
            <a:avLst/>
          </a:prstGeom>
          <a:solidFill>
            <a:schemeClr val="accent3"/>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sp>
        <p:nvSpPr>
          <p:cNvPr id="35" name="椭圆 34"/>
          <p:cNvSpPr/>
          <p:nvPr/>
        </p:nvSpPr>
        <p:spPr>
          <a:xfrm>
            <a:off x="8099194" y="4750546"/>
            <a:ext cx="137389" cy="137389"/>
          </a:xfrm>
          <a:prstGeom prst="ellipse">
            <a:avLst/>
          </a:prstGeom>
          <a:solidFill>
            <a:schemeClr val="accent4"/>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grpSp>
        <p:nvGrpSpPr>
          <p:cNvPr id="5" name="组合 4"/>
          <p:cNvGrpSpPr/>
          <p:nvPr/>
        </p:nvGrpSpPr>
        <p:grpSpPr>
          <a:xfrm>
            <a:off x="240218" y="264259"/>
            <a:ext cx="5137925" cy="1403671"/>
            <a:chOff x="800" y="1321"/>
            <a:chExt cx="8091" cy="2211"/>
          </a:xfrm>
        </p:grpSpPr>
        <p:grpSp>
          <p:nvGrpSpPr>
            <p:cNvPr id="17" name="组合 16"/>
            <p:cNvGrpSpPr/>
            <p:nvPr/>
          </p:nvGrpSpPr>
          <p:grpSpPr>
            <a:xfrm>
              <a:off x="8317" y="2026"/>
              <a:ext cx="246" cy="246"/>
              <a:chOff x="304800" y="673100"/>
              <a:chExt cx="4000500" cy="4000500"/>
            </a:xfrm>
            <a:effectLst>
              <a:outerShdw blurRad="444500" dist="254000" dir="684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latin typeface="微软雅黑" panose="020B0503020204020204" pitchFamily="34" charset="-122"/>
                </a:endParaRPr>
              </a:p>
            </p:txBody>
          </p:sp>
          <p:sp>
            <p:nvSpPr>
              <p:cNvPr id="19" name="椭圆 1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latin typeface="微软雅黑" panose="020B0503020204020204" pitchFamily="34" charset="-122"/>
                </a:endParaRPr>
              </a:p>
            </p:txBody>
          </p:sp>
        </p:grpSp>
        <p:grpSp>
          <p:nvGrpSpPr>
            <p:cNvPr id="20" name="组合 19"/>
            <p:cNvGrpSpPr/>
            <p:nvPr/>
          </p:nvGrpSpPr>
          <p:grpSpPr>
            <a:xfrm>
              <a:off x="8563" y="2285"/>
              <a:ext cx="328" cy="328"/>
              <a:chOff x="304800" y="673100"/>
              <a:chExt cx="4000500" cy="4000500"/>
            </a:xfrm>
            <a:effectLst>
              <a:outerShdw blurRad="444500" dist="254000" dir="6840000" algn="tr" rotWithShape="0">
                <a:prstClr val="black">
                  <a:alpha val="50000"/>
                </a:prstClr>
              </a:outerShdw>
            </a:effectLst>
          </p:grpSpPr>
          <p:sp>
            <p:nvSpPr>
              <p:cNvPr id="21" name="同心圆 2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latin typeface="微软雅黑" panose="020B0503020204020204" pitchFamily="34" charset="-122"/>
                </a:endParaRPr>
              </a:p>
            </p:txBody>
          </p:sp>
          <p:sp>
            <p:nvSpPr>
              <p:cNvPr id="22" name="椭圆 2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latin typeface="微软雅黑" panose="020B0503020204020204" pitchFamily="34" charset="-122"/>
                </a:endParaRPr>
              </a:p>
            </p:txBody>
          </p:sp>
        </p:grpSp>
        <p:grpSp>
          <p:nvGrpSpPr>
            <p:cNvPr id="28" name="组合 27"/>
            <p:cNvGrpSpPr/>
            <p:nvPr/>
          </p:nvGrpSpPr>
          <p:grpSpPr>
            <a:xfrm>
              <a:off x="1016" y="1321"/>
              <a:ext cx="453" cy="453"/>
              <a:chOff x="304800" y="673100"/>
              <a:chExt cx="4000500" cy="4000500"/>
            </a:xfrm>
            <a:effectLst>
              <a:outerShdw blurRad="381000" dist="152400" dir="8100000" algn="tr" rotWithShape="0">
                <a:prstClr val="black">
                  <a:alpha val="70000"/>
                </a:prstClr>
              </a:outerShdw>
            </a:effectLst>
          </p:grpSpPr>
          <p:sp>
            <p:nvSpPr>
              <p:cNvPr id="29" name="同心圆 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微软雅黑" panose="020B0503020204020204" pitchFamily="34" charset="-122"/>
                </a:endParaRPr>
              </a:p>
            </p:txBody>
          </p:sp>
          <p:sp>
            <p:nvSpPr>
              <p:cNvPr id="30" name="椭圆 2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grpSp>
        <p:grpSp>
          <p:nvGrpSpPr>
            <p:cNvPr id="2" name="组合 1"/>
            <p:cNvGrpSpPr/>
            <p:nvPr/>
          </p:nvGrpSpPr>
          <p:grpSpPr>
            <a:xfrm>
              <a:off x="1155" y="1322"/>
              <a:ext cx="2057" cy="1999"/>
              <a:chOff x="2132199" y="770251"/>
              <a:chExt cx="1306135" cy="1269327"/>
            </a:xfrm>
          </p:grpSpPr>
          <p:grpSp>
            <p:nvGrpSpPr>
              <p:cNvPr id="6" name="组合 5"/>
              <p:cNvGrpSpPr/>
              <p:nvPr/>
            </p:nvGrpSpPr>
            <p:grpSpPr>
              <a:xfrm>
                <a:off x="2132199" y="770251"/>
                <a:ext cx="1306135" cy="1269327"/>
                <a:chOff x="4345444" y="2542859"/>
                <a:chExt cx="1810550" cy="1811205"/>
              </a:xfrm>
            </p:grpSpPr>
            <p:grpSp>
              <p:nvGrpSpPr>
                <p:cNvPr id="7" name="组合 6"/>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9" name="同心圆 8"/>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微软雅黑" panose="020B0503020204020204" pitchFamily="34" charset="-122"/>
                    </a:endParaRPr>
                  </a:p>
                </p:txBody>
              </p:sp>
              <p:sp>
                <p:nvSpPr>
                  <p:cNvPr id="10" name="椭圆 9"/>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grpSp>
            <p:sp>
              <p:nvSpPr>
                <p:cNvPr id="8" name="椭圆 7"/>
                <p:cNvSpPr/>
                <p:nvPr/>
              </p:nvSpPr>
              <p:spPr>
                <a:xfrm>
                  <a:off x="4565570" y="2763062"/>
                  <a:ext cx="1370298" cy="137079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grpSp>
          <p:sp>
            <p:nvSpPr>
              <p:cNvPr id="12" name="TextBox 11"/>
              <p:cNvSpPr txBox="1"/>
              <p:nvPr/>
            </p:nvSpPr>
            <p:spPr>
              <a:xfrm>
                <a:off x="2431244" y="1068589"/>
                <a:ext cx="950693" cy="784830"/>
              </a:xfrm>
              <a:prstGeom prst="rect">
                <a:avLst/>
              </a:prstGeom>
              <a:noFill/>
            </p:spPr>
            <p:txBody>
              <a:bodyPr wrap="square" rtlCol="0">
                <a:spAutoFit/>
              </a:bodyPr>
              <a:lstStyle/>
              <a:p>
                <a:r>
                  <a:rPr lang="zh-CN" altLang="en-US" sz="4500" b="1" dirty="0" smtClean="0">
                    <a:solidFill>
                      <a:prstClr val="white"/>
                    </a:solidFill>
                    <a:latin typeface="微软雅黑" panose="020B0503020204020204" pitchFamily="34" charset="-122"/>
                    <a:ea typeface="微软雅黑" panose="020B0503020204020204" pitchFamily="34" charset="-122"/>
                  </a:rPr>
                  <a:t>项 </a:t>
                </a:r>
                <a:endParaRPr lang="zh-CN" altLang="en-US" sz="4500" b="1" dirty="0">
                  <a:solidFill>
                    <a:prstClr val="white"/>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800" y="2981"/>
              <a:ext cx="550" cy="550"/>
              <a:chOff x="304800" y="673100"/>
              <a:chExt cx="4000500" cy="4000500"/>
            </a:xfrm>
            <a:effectLst>
              <a:outerShdw blurRad="444500" dist="254000" dir="6840000" algn="tr" rotWithShape="0">
                <a:prstClr val="black">
                  <a:alpha val="50000"/>
                </a:prstClr>
              </a:outerShdw>
            </a:effectLst>
          </p:grpSpPr>
          <p:sp>
            <p:nvSpPr>
              <p:cNvPr id="15" name="同心圆 1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latin typeface="微软雅黑" panose="020B0503020204020204" pitchFamily="34" charset="-122"/>
                </a:endParaRPr>
              </a:p>
            </p:txBody>
          </p:sp>
          <p:sp>
            <p:nvSpPr>
              <p:cNvPr id="16" name="椭圆 1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latin typeface="微软雅黑" panose="020B0503020204020204" pitchFamily="34" charset="-122"/>
                </a:endParaRPr>
              </a:p>
            </p:txBody>
          </p:sp>
        </p:grpSp>
        <p:grpSp>
          <p:nvGrpSpPr>
            <p:cNvPr id="37" name="组合 36"/>
            <p:cNvGrpSpPr/>
            <p:nvPr/>
          </p:nvGrpSpPr>
          <p:grpSpPr>
            <a:xfrm>
              <a:off x="2796" y="1322"/>
              <a:ext cx="2057" cy="1999"/>
              <a:chOff x="2132199" y="770251"/>
              <a:chExt cx="1306135" cy="1269327"/>
            </a:xfrm>
          </p:grpSpPr>
          <p:grpSp>
            <p:nvGrpSpPr>
              <p:cNvPr id="38" name="组合 37"/>
              <p:cNvGrpSpPr/>
              <p:nvPr/>
            </p:nvGrpSpPr>
            <p:grpSpPr>
              <a:xfrm>
                <a:off x="2132199" y="770251"/>
                <a:ext cx="1306135" cy="1269327"/>
                <a:chOff x="4345444" y="2542859"/>
                <a:chExt cx="1810550" cy="1811205"/>
              </a:xfrm>
            </p:grpSpPr>
            <p:grpSp>
              <p:nvGrpSpPr>
                <p:cNvPr id="40" name="组合 39"/>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42" name="同心圆 41"/>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微软雅黑" panose="020B0503020204020204" pitchFamily="34" charset="-122"/>
                    </a:endParaRPr>
                  </a:p>
                </p:txBody>
              </p:sp>
              <p:sp>
                <p:nvSpPr>
                  <p:cNvPr id="43" name="椭圆 42"/>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grpSp>
            <p:sp>
              <p:nvSpPr>
                <p:cNvPr id="41" name="椭圆 40"/>
                <p:cNvSpPr/>
                <p:nvPr/>
              </p:nvSpPr>
              <p:spPr>
                <a:xfrm>
                  <a:off x="4565570" y="2763062"/>
                  <a:ext cx="1370298" cy="1370793"/>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grpSp>
          <p:sp>
            <p:nvSpPr>
              <p:cNvPr id="39" name="TextBox 11"/>
              <p:cNvSpPr txBox="1"/>
              <p:nvPr/>
            </p:nvSpPr>
            <p:spPr>
              <a:xfrm>
                <a:off x="2431244" y="1068589"/>
                <a:ext cx="950693" cy="784830"/>
              </a:xfrm>
              <a:prstGeom prst="rect">
                <a:avLst/>
              </a:prstGeom>
              <a:noFill/>
            </p:spPr>
            <p:txBody>
              <a:bodyPr wrap="square" rtlCol="0">
                <a:spAutoFit/>
              </a:bodyPr>
              <a:lstStyle/>
              <a:p>
                <a:r>
                  <a:rPr lang="zh-CN" altLang="en-US" sz="4500" b="1" dirty="0" smtClean="0">
                    <a:solidFill>
                      <a:prstClr val="white"/>
                    </a:solidFill>
                    <a:latin typeface="微软雅黑" panose="020B0503020204020204" pitchFamily="34" charset="-122"/>
                    <a:ea typeface="微软雅黑" panose="020B0503020204020204" pitchFamily="34" charset="-122"/>
                  </a:rPr>
                  <a:t>目</a:t>
                </a:r>
                <a:endParaRPr lang="zh-CN" altLang="en-US" sz="4500" b="1" dirty="0">
                  <a:solidFill>
                    <a:prstClr val="white"/>
                  </a:solidFill>
                  <a:latin typeface="微软雅黑" panose="020B0503020204020204" pitchFamily="34" charset="-122"/>
                  <a:ea typeface="微软雅黑" panose="020B0503020204020204" pitchFamily="34" charset="-122"/>
                </a:endParaRPr>
              </a:p>
            </p:txBody>
          </p:sp>
        </p:grpSp>
        <p:grpSp>
          <p:nvGrpSpPr>
            <p:cNvPr id="44" name="组合 43"/>
            <p:cNvGrpSpPr/>
            <p:nvPr/>
          </p:nvGrpSpPr>
          <p:grpSpPr>
            <a:xfrm>
              <a:off x="4353" y="1322"/>
              <a:ext cx="2057" cy="1999"/>
              <a:chOff x="2132199" y="770251"/>
              <a:chExt cx="1306135" cy="1269327"/>
            </a:xfrm>
          </p:grpSpPr>
          <p:grpSp>
            <p:nvGrpSpPr>
              <p:cNvPr id="45" name="组合 44"/>
              <p:cNvGrpSpPr/>
              <p:nvPr/>
            </p:nvGrpSpPr>
            <p:grpSpPr>
              <a:xfrm>
                <a:off x="2132199" y="770251"/>
                <a:ext cx="1306135" cy="1269327"/>
                <a:chOff x="4345444" y="2542859"/>
                <a:chExt cx="1810550" cy="1811205"/>
              </a:xfrm>
            </p:grpSpPr>
            <p:grpSp>
              <p:nvGrpSpPr>
                <p:cNvPr id="47" name="组合 46"/>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49" name="同心圆 48"/>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微软雅黑" panose="020B0503020204020204" pitchFamily="34" charset="-122"/>
                    </a:endParaRPr>
                  </a:p>
                </p:txBody>
              </p:sp>
              <p:sp>
                <p:nvSpPr>
                  <p:cNvPr id="50" name="椭圆 49"/>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grpSp>
            <p:sp>
              <p:nvSpPr>
                <p:cNvPr id="48" name="椭圆 47"/>
                <p:cNvSpPr/>
                <p:nvPr/>
              </p:nvSpPr>
              <p:spPr>
                <a:xfrm>
                  <a:off x="4565570" y="2763062"/>
                  <a:ext cx="1370298" cy="1370793"/>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grpSp>
          <p:sp>
            <p:nvSpPr>
              <p:cNvPr id="46" name="TextBox 11"/>
              <p:cNvSpPr txBox="1"/>
              <p:nvPr/>
            </p:nvSpPr>
            <p:spPr>
              <a:xfrm>
                <a:off x="2431244" y="1068589"/>
                <a:ext cx="950693" cy="825500"/>
              </a:xfrm>
              <a:prstGeom prst="rect">
                <a:avLst/>
              </a:prstGeom>
              <a:noFill/>
            </p:spPr>
            <p:txBody>
              <a:bodyPr wrap="square" rtlCol="0">
                <a:spAutoFit/>
              </a:bodyPr>
              <a:lstStyle/>
              <a:p>
                <a:r>
                  <a:rPr lang="zh-CN" altLang="en-US" sz="4500" b="1" dirty="0" smtClean="0">
                    <a:solidFill>
                      <a:prstClr val="white"/>
                    </a:solidFill>
                    <a:latin typeface="微软雅黑" panose="020B0503020204020204" pitchFamily="34" charset="-122"/>
                    <a:ea typeface="微软雅黑" panose="020B0503020204020204" pitchFamily="34" charset="-122"/>
                  </a:rPr>
                  <a:t>概</a:t>
                </a:r>
                <a:endParaRPr lang="zh-CN" altLang="en-US" sz="4500" b="1" dirty="0">
                  <a:solidFill>
                    <a:prstClr val="white"/>
                  </a:solidFill>
                  <a:latin typeface="微软雅黑" panose="020B0503020204020204" pitchFamily="34" charset="-122"/>
                  <a:ea typeface="微软雅黑" panose="020B0503020204020204" pitchFamily="34" charset="-122"/>
                </a:endParaRPr>
              </a:p>
            </p:txBody>
          </p:sp>
        </p:grpSp>
        <p:grpSp>
          <p:nvGrpSpPr>
            <p:cNvPr id="51" name="组合 50"/>
            <p:cNvGrpSpPr/>
            <p:nvPr/>
          </p:nvGrpSpPr>
          <p:grpSpPr>
            <a:xfrm>
              <a:off x="5930" y="1322"/>
              <a:ext cx="2057" cy="1999"/>
              <a:chOff x="2132199" y="770251"/>
              <a:chExt cx="1306135" cy="1269327"/>
            </a:xfrm>
          </p:grpSpPr>
          <p:grpSp>
            <p:nvGrpSpPr>
              <p:cNvPr id="52" name="组合 51"/>
              <p:cNvGrpSpPr/>
              <p:nvPr/>
            </p:nvGrpSpPr>
            <p:grpSpPr>
              <a:xfrm>
                <a:off x="2132199" y="770251"/>
                <a:ext cx="1306135" cy="1269327"/>
                <a:chOff x="4345444" y="2542859"/>
                <a:chExt cx="1810550" cy="1811205"/>
              </a:xfrm>
            </p:grpSpPr>
            <p:grpSp>
              <p:nvGrpSpPr>
                <p:cNvPr id="54" name="组合 53"/>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56" name="同心圆 55"/>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微软雅黑" panose="020B0503020204020204" pitchFamily="34" charset="-122"/>
                    </a:endParaRPr>
                  </a:p>
                </p:txBody>
              </p:sp>
              <p:sp>
                <p:nvSpPr>
                  <p:cNvPr id="57" name="椭圆 56"/>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grpSp>
            <p:sp>
              <p:nvSpPr>
                <p:cNvPr id="55" name="椭圆 54"/>
                <p:cNvSpPr/>
                <p:nvPr/>
              </p:nvSpPr>
              <p:spPr>
                <a:xfrm>
                  <a:off x="4565570" y="2763062"/>
                  <a:ext cx="1370298" cy="1370793"/>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grpSp>
          <p:sp>
            <p:nvSpPr>
              <p:cNvPr id="53" name="TextBox 11"/>
              <p:cNvSpPr txBox="1"/>
              <p:nvPr/>
            </p:nvSpPr>
            <p:spPr>
              <a:xfrm>
                <a:off x="2431244" y="1068589"/>
                <a:ext cx="950693" cy="825500"/>
              </a:xfrm>
              <a:prstGeom prst="rect">
                <a:avLst/>
              </a:prstGeom>
              <a:noFill/>
            </p:spPr>
            <p:txBody>
              <a:bodyPr wrap="square" rtlCol="0">
                <a:spAutoFit/>
              </a:bodyPr>
              <a:lstStyle/>
              <a:p>
                <a:r>
                  <a:rPr lang="zh-CN" altLang="en-US" sz="4500" b="1" dirty="0">
                    <a:solidFill>
                      <a:prstClr val="white"/>
                    </a:solidFill>
                    <a:latin typeface="微软雅黑" panose="020B0503020204020204" pitchFamily="34" charset="-122"/>
                    <a:ea typeface="微软雅黑" panose="020B0503020204020204" pitchFamily="34" charset="-122"/>
                  </a:rPr>
                  <a:t>要</a:t>
                </a:r>
                <a:endParaRPr lang="zh-CN" altLang="en-US" sz="4500" b="1" dirty="0">
                  <a:solidFill>
                    <a:prstClr val="white"/>
                  </a:solidFill>
                  <a:latin typeface="微软雅黑" panose="020B0503020204020204" pitchFamily="34" charset="-122"/>
                  <a:ea typeface="微软雅黑" panose="020B0503020204020204" pitchFamily="34" charset="-122"/>
                </a:endParaRPr>
              </a:p>
            </p:txBody>
          </p:sp>
        </p:grpSp>
      </p:grpSp>
    </p:spTree>
  </p:cSld>
  <p:clrMapOvr>
    <a:masterClrMapping/>
  </p:clrMapOvr>
  <mc:AlternateContent xmlns:mc="http://schemas.openxmlformats.org/markup-compatibility/2006">
    <mc:Choice xmlns:p14="http://schemas.microsoft.com/office/powerpoint/2010/main" Requires="p14">
      <p:transition spd="med" p14:dur="125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grpId="0" nodeType="withEffect">
                                  <p:stCondLst>
                                    <p:cond delay="40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par>
                                <p:cTn id="15" presetID="53" presetClass="entr" presetSubtype="16" fill="hold" nodeType="withEffect">
                                  <p:stCondLst>
                                    <p:cond delay="40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Effect transition="in" filter="fade">
                                      <p:cBhvr>
                                        <p:cTn id="19" dur="500"/>
                                        <p:tgtEl>
                                          <p:spTgt spid="25"/>
                                        </p:tgtEl>
                                      </p:cBhvr>
                                    </p:animEffect>
                                  </p:childTnLst>
                                </p:cTn>
                              </p:par>
                              <p:par>
                                <p:cTn id="20" presetID="53" presetClass="entr" presetSubtype="16" fill="hold" nodeType="withEffect">
                                  <p:stCondLst>
                                    <p:cond delay="400"/>
                                  </p:stCondLst>
                                  <p:childTnLst>
                                    <p:set>
                                      <p:cBhvr>
                                        <p:cTn id="21" dur="1" fill="hold">
                                          <p:stCondLst>
                                            <p:cond delay="0"/>
                                          </p:stCondLst>
                                        </p:cTn>
                                        <p:tgtEl>
                                          <p:spTgt spid="31"/>
                                        </p:tgtEl>
                                        <p:attrNameLst>
                                          <p:attrName>style.visibility</p:attrName>
                                        </p:attrNameLst>
                                      </p:cBhvr>
                                      <p:to>
                                        <p:strVal val="visible"/>
                                      </p:to>
                                    </p:set>
                                    <p:anim calcmode="lin" valueType="num">
                                      <p:cBhvr>
                                        <p:cTn id="22" dur="500" fill="hold"/>
                                        <p:tgtEl>
                                          <p:spTgt spid="31"/>
                                        </p:tgtEl>
                                        <p:attrNameLst>
                                          <p:attrName>ppt_w</p:attrName>
                                        </p:attrNameLst>
                                      </p:cBhvr>
                                      <p:tavLst>
                                        <p:tav tm="0">
                                          <p:val>
                                            <p:fltVal val="0"/>
                                          </p:val>
                                        </p:tav>
                                        <p:tav tm="100000">
                                          <p:val>
                                            <p:strVal val="#ppt_w"/>
                                          </p:val>
                                        </p:tav>
                                      </p:tavLst>
                                    </p:anim>
                                    <p:anim calcmode="lin" valueType="num">
                                      <p:cBhvr>
                                        <p:cTn id="23" dur="500" fill="hold"/>
                                        <p:tgtEl>
                                          <p:spTgt spid="31"/>
                                        </p:tgtEl>
                                        <p:attrNameLst>
                                          <p:attrName>ppt_h</p:attrName>
                                        </p:attrNameLst>
                                      </p:cBhvr>
                                      <p:tavLst>
                                        <p:tav tm="0">
                                          <p:val>
                                            <p:fltVal val="0"/>
                                          </p:val>
                                        </p:tav>
                                        <p:tav tm="100000">
                                          <p:val>
                                            <p:strVal val="#ppt_h"/>
                                          </p:val>
                                        </p:tav>
                                      </p:tavLst>
                                    </p:anim>
                                    <p:animEffect transition="in" filter="fade">
                                      <p:cBhvr>
                                        <p:cTn id="24" dur="500"/>
                                        <p:tgtEl>
                                          <p:spTgt spid="31"/>
                                        </p:tgtEl>
                                      </p:cBhvr>
                                    </p:animEffect>
                                  </p:childTnLst>
                                </p:cTn>
                              </p:par>
                              <p:par>
                                <p:cTn id="25" presetID="53" presetClass="entr" presetSubtype="16" fill="hold" grpId="0" nodeType="withEffect">
                                  <p:stCondLst>
                                    <p:cond delay="400"/>
                                  </p:stCondLst>
                                  <p:childTnLst>
                                    <p:set>
                                      <p:cBhvr>
                                        <p:cTn id="26" dur="1" fill="hold">
                                          <p:stCondLst>
                                            <p:cond delay="0"/>
                                          </p:stCondLst>
                                        </p:cTn>
                                        <p:tgtEl>
                                          <p:spTgt spid="34"/>
                                        </p:tgtEl>
                                        <p:attrNameLst>
                                          <p:attrName>style.visibility</p:attrName>
                                        </p:attrNameLst>
                                      </p:cBhvr>
                                      <p:to>
                                        <p:strVal val="visible"/>
                                      </p:to>
                                    </p:set>
                                    <p:anim calcmode="lin" valueType="num">
                                      <p:cBhvr>
                                        <p:cTn id="27" dur="500" fill="hold"/>
                                        <p:tgtEl>
                                          <p:spTgt spid="34"/>
                                        </p:tgtEl>
                                        <p:attrNameLst>
                                          <p:attrName>ppt_w</p:attrName>
                                        </p:attrNameLst>
                                      </p:cBhvr>
                                      <p:tavLst>
                                        <p:tav tm="0">
                                          <p:val>
                                            <p:fltVal val="0"/>
                                          </p:val>
                                        </p:tav>
                                        <p:tav tm="100000">
                                          <p:val>
                                            <p:strVal val="#ppt_w"/>
                                          </p:val>
                                        </p:tav>
                                      </p:tavLst>
                                    </p:anim>
                                    <p:anim calcmode="lin" valueType="num">
                                      <p:cBhvr>
                                        <p:cTn id="28" dur="500" fill="hold"/>
                                        <p:tgtEl>
                                          <p:spTgt spid="34"/>
                                        </p:tgtEl>
                                        <p:attrNameLst>
                                          <p:attrName>ppt_h</p:attrName>
                                        </p:attrNameLst>
                                      </p:cBhvr>
                                      <p:tavLst>
                                        <p:tav tm="0">
                                          <p:val>
                                            <p:fltVal val="0"/>
                                          </p:val>
                                        </p:tav>
                                        <p:tav tm="100000">
                                          <p:val>
                                            <p:strVal val="#ppt_h"/>
                                          </p:val>
                                        </p:tav>
                                      </p:tavLst>
                                    </p:anim>
                                    <p:animEffect transition="in" filter="fade">
                                      <p:cBhvr>
                                        <p:cTn id="29" dur="500"/>
                                        <p:tgtEl>
                                          <p:spTgt spid="34"/>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35"/>
                                        </p:tgtEl>
                                        <p:attrNameLst>
                                          <p:attrName>style.visibility</p:attrName>
                                        </p:attrNameLst>
                                      </p:cBhvr>
                                      <p:to>
                                        <p:strVal val="visible"/>
                                      </p:to>
                                    </p:set>
                                    <p:anim calcmode="lin" valueType="num">
                                      <p:cBhvr>
                                        <p:cTn id="32" dur="500" fill="hold"/>
                                        <p:tgtEl>
                                          <p:spTgt spid="35"/>
                                        </p:tgtEl>
                                        <p:attrNameLst>
                                          <p:attrName>ppt_w</p:attrName>
                                        </p:attrNameLst>
                                      </p:cBhvr>
                                      <p:tavLst>
                                        <p:tav tm="0">
                                          <p:val>
                                            <p:fltVal val="0"/>
                                          </p:val>
                                        </p:tav>
                                        <p:tav tm="100000">
                                          <p:val>
                                            <p:strVal val="#ppt_w"/>
                                          </p:val>
                                        </p:tav>
                                      </p:tavLst>
                                    </p:anim>
                                    <p:anim calcmode="lin" valueType="num">
                                      <p:cBhvr>
                                        <p:cTn id="33" dur="500" fill="hold"/>
                                        <p:tgtEl>
                                          <p:spTgt spid="35"/>
                                        </p:tgtEl>
                                        <p:attrNameLst>
                                          <p:attrName>ppt_h</p:attrName>
                                        </p:attrNameLst>
                                      </p:cBhvr>
                                      <p:tavLst>
                                        <p:tav tm="0">
                                          <p:val>
                                            <p:fltVal val="0"/>
                                          </p:val>
                                        </p:tav>
                                        <p:tav tm="100000">
                                          <p:val>
                                            <p:strVal val="#ppt_h"/>
                                          </p:val>
                                        </p:tav>
                                      </p:tavLst>
                                    </p:anim>
                                    <p:animEffect transition="in" filter="fade">
                                      <p:cBhvr>
                                        <p:cTn id="34" dur="500"/>
                                        <p:tgtEl>
                                          <p:spTgt spid="35"/>
                                        </p:tgtEl>
                                      </p:cBhvr>
                                    </p:animEffect>
                                  </p:childTnLst>
                                </p:cTn>
                              </p:par>
                              <p:par>
                                <p:cTn id="35" presetID="22" presetClass="entr" presetSubtype="4" fill="hold" grpId="0" nodeType="withEffect">
                                  <p:stCondLst>
                                    <p:cond delay="0"/>
                                  </p:stCondLst>
                                  <p:iterate type="lt">
                                    <p:tmPct val="10000"/>
                                  </p:iterate>
                                  <p:childTnLst>
                                    <p:set>
                                      <p:cBhvr>
                                        <p:cTn id="36" dur="1" fill="hold">
                                          <p:stCondLst>
                                            <p:cond delay="0"/>
                                          </p:stCondLst>
                                        </p:cTn>
                                        <p:tgtEl>
                                          <p:spTgt spid="3"/>
                                        </p:tgtEl>
                                        <p:attrNameLst>
                                          <p:attrName>style.visibility</p:attrName>
                                        </p:attrNameLst>
                                      </p:cBhvr>
                                      <p:to>
                                        <p:strVal val="visible"/>
                                      </p:to>
                                    </p:set>
                                    <p:animEffect transition="in" filter="wipe(down)">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3" grpId="0" animBg="1"/>
      <p:bldP spid="24" grpId="0" animBg="1"/>
      <p:bldP spid="34" grpId="0" animBg="1"/>
      <p:bldP spid="3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椭圆 14"/>
          <p:cNvSpPr/>
          <p:nvPr/>
        </p:nvSpPr>
        <p:spPr>
          <a:xfrm>
            <a:off x="80531" y="3780901"/>
            <a:ext cx="677676" cy="677676"/>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2628235" y="3613169"/>
            <a:ext cx="824609" cy="824609"/>
            <a:chOff x="304800" y="673100"/>
            <a:chExt cx="4000500" cy="4000500"/>
          </a:xfrm>
          <a:effectLst>
            <a:outerShdw blurRad="317500" dist="190500" dir="8100000" algn="tr" rotWithShape="0">
              <a:prstClr val="black">
                <a:alpha val="50000"/>
              </a:prstClr>
            </a:outerShdw>
          </a:effectLst>
        </p:grpSpPr>
        <p:sp>
          <p:nvSpPr>
            <p:cNvPr id="20" name="同心圆 1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椭圆 2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圆角矩形 21"/>
          <p:cNvSpPr/>
          <p:nvPr/>
        </p:nvSpPr>
        <p:spPr>
          <a:xfrm flipV="1">
            <a:off x="0" y="2239382"/>
            <a:ext cx="9144000" cy="4571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96563" y="743582"/>
            <a:ext cx="465036" cy="1261318"/>
          </a:xfrm>
          <a:prstGeom prst="rect">
            <a:avLst/>
          </a:prstGeom>
        </p:spPr>
      </p:pic>
      <p:grpSp>
        <p:nvGrpSpPr>
          <p:cNvPr id="24" name="组合 23"/>
          <p:cNvGrpSpPr/>
          <p:nvPr/>
        </p:nvGrpSpPr>
        <p:grpSpPr>
          <a:xfrm>
            <a:off x="1259632" y="1989230"/>
            <a:ext cx="500304" cy="500304"/>
            <a:chOff x="1259632" y="1989230"/>
            <a:chExt cx="500304" cy="500304"/>
          </a:xfrm>
        </p:grpSpPr>
        <p:grpSp>
          <p:nvGrpSpPr>
            <p:cNvPr id="31" name="组合 30"/>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34" name="同心圆 3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椭圆 31"/>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01</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2272869" y="1989230"/>
            <a:ext cx="500304" cy="500304"/>
            <a:chOff x="1259632" y="1989230"/>
            <a:chExt cx="500304" cy="500304"/>
          </a:xfrm>
        </p:grpSpPr>
        <p:grpSp>
          <p:nvGrpSpPr>
            <p:cNvPr id="37" name="组合 36"/>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40" name="同心圆 3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椭圆 37"/>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文本框 38"/>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02</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42" name="组合 41"/>
          <p:cNvGrpSpPr/>
          <p:nvPr/>
        </p:nvGrpSpPr>
        <p:grpSpPr>
          <a:xfrm>
            <a:off x="3286106" y="1989230"/>
            <a:ext cx="500304" cy="500304"/>
            <a:chOff x="1259632" y="1989230"/>
            <a:chExt cx="500304" cy="500304"/>
          </a:xfrm>
        </p:grpSpPr>
        <p:grpSp>
          <p:nvGrpSpPr>
            <p:cNvPr id="43" name="组合 42"/>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46" name="同心圆 4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椭圆 43"/>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文本框 44"/>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03</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48" name="组合 47"/>
          <p:cNvGrpSpPr/>
          <p:nvPr/>
        </p:nvGrpSpPr>
        <p:grpSpPr>
          <a:xfrm>
            <a:off x="4299343" y="1989230"/>
            <a:ext cx="500304" cy="500304"/>
            <a:chOff x="1259632" y="1989230"/>
            <a:chExt cx="500304" cy="500304"/>
          </a:xfrm>
        </p:grpSpPr>
        <p:grpSp>
          <p:nvGrpSpPr>
            <p:cNvPr id="49" name="组合 48"/>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52" name="同心圆 5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椭圆 49"/>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文本框 50"/>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04</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54" name="组合 53"/>
          <p:cNvGrpSpPr/>
          <p:nvPr/>
        </p:nvGrpSpPr>
        <p:grpSpPr>
          <a:xfrm>
            <a:off x="5312580" y="1989230"/>
            <a:ext cx="500304" cy="500304"/>
            <a:chOff x="1259632" y="1989230"/>
            <a:chExt cx="500304" cy="500304"/>
          </a:xfrm>
        </p:grpSpPr>
        <p:grpSp>
          <p:nvGrpSpPr>
            <p:cNvPr id="55" name="组合 54"/>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58" name="同心圆 5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椭圆 55"/>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文本框 56"/>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05</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60" name="组合 59"/>
          <p:cNvGrpSpPr/>
          <p:nvPr/>
        </p:nvGrpSpPr>
        <p:grpSpPr>
          <a:xfrm>
            <a:off x="6325817" y="1989230"/>
            <a:ext cx="500304" cy="500304"/>
            <a:chOff x="1259632" y="1989230"/>
            <a:chExt cx="500304" cy="500304"/>
          </a:xfrm>
        </p:grpSpPr>
        <p:grpSp>
          <p:nvGrpSpPr>
            <p:cNvPr id="61" name="组合 60"/>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64" name="同心圆 6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2" name="椭圆 61"/>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文本框 62"/>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06</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66" name="组合 65"/>
          <p:cNvGrpSpPr/>
          <p:nvPr/>
        </p:nvGrpSpPr>
        <p:grpSpPr>
          <a:xfrm>
            <a:off x="7339053" y="1989230"/>
            <a:ext cx="500304" cy="500304"/>
            <a:chOff x="1259632" y="1989230"/>
            <a:chExt cx="500304" cy="500304"/>
          </a:xfrm>
        </p:grpSpPr>
        <p:grpSp>
          <p:nvGrpSpPr>
            <p:cNvPr id="67" name="组合 66"/>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70" name="同心圆 6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8" name="椭圆 67"/>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文本框 68"/>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07</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80" name="组合 79"/>
          <p:cNvGrpSpPr/>
          <p:nvPr/>
        </p:nvGrpSpPr>
        <p:grpSpPr>
          <a:xfrm>
            <a:off x="8170557" y="86705"/>
            <a:ext cx="824609" cy="824609"/>
            <a:chOff x="304800" y="673100"/>
            <a:chExt cx="4000500" cy="4000500"/>
          </a:xfrm>
          <a:effectLst>
            <a:outerShdw blurRad="317500" dist="190500" dir="8100000" algn="tr" rotWithShape="0">
              <a:prstClr val="black">
                <a:alpha val="50000"/>
              </a:prstClr>
            </a:outerShdw>
          </a:effectLst>
        </p:grpSpPr>
        <p:sp>
          <p:nvSpPr>
            <p:cNvPr id="81" name="同心圆 8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2" name="椭圆 8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3" name="椭圆 82"/>
          <p:cNvSpPr/>
          <p:nvPr/>
        </p:nvSpPr>
        <p:spPr>
          <a:xfrm>
            <a:off x="4572445" y="435088"/>
            <a:ext cx="387027" cy="387027"/>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6237129" y="4626522"/>
            <a:ext cx="351095" cy="351095"/>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5" name="组合 84"/>
          <p:cNvGrpSpPr/>
          <p:nvPr/>
        </p:nvGrpSpPr>
        <p:grpSpPr>
          <a:xfrm>
            <a:off x="129431" y="98485"/>
            <a:ext cx="1067578" cy="275000"/>
            <a:chOff x="129431" y="98485"/>
            <a:chExt cx="1067578" cy="275000"/>
          </a:xfrm>
        </p:grpSpPr>
        <p:sp>
          <p:nvSpPr>
            <p:cNvPr id="86" name="TextBox 24"/>
            <p:cNvSpPr txBox="1"/>
            <p:nvPr/>
          </p:nvSpPr>
          <p:spPr>
            <a:xfrm>
              <a:off x="451519" y="110595"/>
              <a:ext cx="745490" cy="262890"/>
            </a:xfrm>
            <a:prstGeom prst="rect">
              <a:avLst/>
            </a:prstGeom>
            <a:noFill/>
          </p:spPr>
          <p:txBody>
            <a:bodyPr wrap="none" lIns="68571" tIns="34285" rIns="68571" bIns="34285" rtlCol="0">
              <a:spAutoFit/>
            </a:bodyPr>
            <a:lstStyle/>
            <a:p>
              <a:r>
                <a:rPr lang="zh-CN" sz="1200" b="1" dirty="0" smtClean="0">
                  <a:solidFill>
                    <a:schemeClr val="bg2">
                      <a:lumMod val="75000"/>
                    </a:schemeClr>
                  </a:solidFill>
                  <a:latin typeface="微软雅黑" panose="020B0503020204020204" pitchFamily="34" charset="-122"/>
                  <a:ea typeface="微软雅黑" panose="020B0503020204020204" pitchFamily="34" charset="-122"/>
                </a:rPr>
                <a:t>女娲智能</a:t>
              </a:r>
              <a:endParaRPr lang="zh-CN" sz="1200" b="1" dirty="0">
                <a:solidFill>
                  <a:schemeClr val="bg2">
                    <a:lumMod val="75000"/>
                  </a:schemeClr>
                </a:solidFill>
                <a:latin typeface="微软雅黑" panose="020B0503020204020204" pitchFamily="34" charset="-122"/>
                <a:ea typeface="微软雅黑" panose="020B0503020204020204" pitchFamily="34" charset="-122"/>
              </a:endParaRPr>
            </a:p>
          </p:txBody>
        </p:sp>
        <p:grpSp>
          <p:nvGrpSpPr>
            <p:cNvPr id="87" name="组合 86"/>
            <p:cNvGrpSpPr/>
            <p:nvPr/>
          </p:nvGrpSpPr>
          <p:grpSpPr>
            <a:xfrm>
              <a:off x="129431" y="98485"/>
              <a:ext cx="324354" cy="235357"/>
              <a:chOff x="41046" y="32137"/>
              <a:chExt cx="651590" cy="472805"/>
            </a:xfrm>
          </p:grpSpPr>
          <p:sp>
            <p:nvSpPr>
              <p:cNvPr id="88" name="椭圆 87"/>
              <p:cNvSpPr/>
              <p:nvPr/>
            </p:nvSpPr>
            <p:spPr>
              <a:xfrm>
                <a:off x="41046" y="32137"/>
                <a:ext cx="651590" cy="472805"/>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9" name="图片 88"/>
              <p:cNvPicPr>
                <a:picLocks noChangeAspect="1"/>
              </p:cNvPicPr>
              <p:nvPr/>
            </p:nvPicPr>
            <p:blipFill rotWithShape="1">
              <a:blip r:embed="rId2" cstate="print">
                <a:extLst>
                  <a:ext uri="{28A0092B-C50C-407E-A947-70E740481C1C}">
                    <a14:useLocalDpi xmlns:a14="http://schemas.microsoft.com/office/drawing/2010/main" val="0"/>
                  </a:ext>
                </a:extLst>
              </a:blip>
              <a:srcRect l="-137" t="-1125" r="137" b="77334"/>
              <a:stretch>
                <a:fillRect/>
              </a:stretch>
            </p:blipFill>
            <p:spPr>
              <a:xfrm>
                <a:off x="96374" y="61372"/>
                <a:ext cx="536380" cy="414682"/>
              </a:xfrm>
              <a:prstGeom prst="rect">
                <a:avLst/>
              </a:prstGeom>
            </p:spPr>
          </p:pic>
        </p:grpSp>
      </p:grpSp>
      <p:sp>
        <p:nvSpPr>
          <p:cNvPr id="2" name="TextBox 24"/>
          <p:cNvSpPr txBox="1"/>
          <p:nvPr/>
        </p:nvSpPr>
        <p:spPr>
          <a:xfrm>
            <a:off x="1081469" y="2570754"/>
            <a:ext cx="847090" cy="295275"/>
          </a:xfrm>
          <a:prstGeom prst="rect">
            <a:avLst/>
          </a:prstGeom>
          <a:noFill/>
        </p:spPr>
        <p:txBody>
          <a:bodyPr wrap="none" lIns="68571" tIns="34285" rIns="68571" bIns="34285" rtlCol="0">
            <a:spAutoFit/>
          </a:bodyPr>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项目概要</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3" name="TextBox 24"/>
          <p:cNvSpPr txBox="1"/>
          <p:nvPr/>
        </p:nvSpPr>
        <p:spPr>
          <a:xfrm>
            <a:off x="2094706" y="2570754"/>
            <a:ext cx="847090" cy="295275"/>
          </a:xfrm>
          <a:prstGeom prst="rect">
            <a:avLst/>
          </a:prstGeom>
          <a:noFill/>
        </p:spPr>
        <p:txBody>
          <a:bodyPr wrap="none" lIns="68571" tIns="34285" rIns="68571" bIns="34285" rtlCol="0">
            <a:spAutoFit/>
          </a:bodyPr>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市场价值</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4" name="TextBox 24"/>
          <p:cNvSpPr txBox="1"/>
          <p:nvPr/>
        </p:nvSpPr>
        <p:spPr>
          <a:xfrm>
            <a:off x="3107943" y="2570754"/>
            <a:ext cx="847090" cy="295275"/>
          </a:xfrm>
          <a:prstGeom prst="rect">
            <a:avLst/>
          </a:prstGeom>
          <a:noFill/>
        </p:spPr>
        <p:txBody>
          <a:bodyPr wrap="none" lIns="68571" tIns="34285" rIns="68571" bIns="34285" rtlCol="0">
            <a:spAutoFit/>
          </a:bodyPr>
          <a:p>
            <a:r>
              <a:rPr lang="zh-CN" altLang="en-US" sz="1400" b="1" dirty="0" smtClean="0">
                <a:solidFill>
                  <a:srgbClr val="C00000"/>
                </a:solidFill>
                <a:latin typeface="微软雅黑" panose="020B0503020204020204" pitchFamily="34" charset="-122"/>
                <a:ea typeface="微软雅黑" panose="020B0503020204020204" pitchFamily="34" charset="-122"/>
              </a:rPr>
              <a:t>技术优势</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 name="TextBox 24"/>
          <p:cNvSpPr txBox="1"/>
          <p:nvPr/>
        </p:nvSpPr>
        <p:spPr>
          <a:xfrm>
            <a:off x="4102845" y="2570754"/>
            <a:ext cx="847090" cy="295275"/>
          </a:xfrm>
          <a:prstGeom prst="rect">
            <a:avLst/>
          </a:prstGeom>
          <a:noFill/>
        </p:spPr>
        <p:txBody>
          <a:bodyPr wrap="none" lIns="68571" tIns="34285" rIns="68571" bIns="34285" rtlCol="0">
            <a:spAutoFit/>
          </a:bodyPr>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团队介绍</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6" name="TextBox 24"/>
          <p:cNvSpPr txBox="1"/>
          <p:nvPr/>
        </p:nvSpPr>
        <p:spPr>
          <a:xfrm>
            <a:off x="5097747" y="2570754"/>
            <a:ext cx="847090" cy="295275"/>
          </a:xfrm>
          <a:prstGeom prst="rect">
            <a:avLst/>
          </a:prstGeom>
          <a:noFill/>
        </p:spPr>
        <p:txBody>
          <a:bodyPr wrap="none" lIns="68571" tIns="34285" rIns="68571" bIns="34285" rtlCol="0">
            <a:spAutoFit/>
          </a:bodyPr>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盈利模式</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7" name="TextBox 24"/>
          <p:cNvSpPr txBox="1"/>
          <p:nvPr/>
        </p:nvSpPr>
        <p:spPr>
          <a:xfrm>
            <a:off x="6147654" y="2570754"/>
            <a:ext cx="856627" cy="284683"/>
          </a:xfrm>
          <a:prstGeom prst="rect">
            <a:avLst/>
          </a:prstGeom>
          <a:noFill/>
        </p:spPr>
        <p:txBody>
          <a:bodyPr wrap="none" lIns="68571" tIns="34285" rIns="68571" bIns="34285" rtlCol="0">
            <a:spAutoFit/>
          </a:bodyPr>
          <a:p>
            <a:r>
              <a:rPr lang="zh-CN" altLang="en-US" sz="1400" b="1" dirty="0" smtClean="0">
                <a:solidFill>
                  <a:srgbClr val="C00000"/>
                </a:solidFill>
                <a:latin typeface="微软雅黑" panose="020B0503020204020204" pitchFamily="34" charset="-122"/>
                <a:ea typeface="微软雅黑" panose="020B0503020204020204" pitchFamily="34" charset="-122"/>
              </a:rPr>
              <a:t>发展规划</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8" name="TextBox 24"/>
          <p:cNvSpPr txBox="1"/>
          <p:nvPr/>
        </p:nvSpPr>
        <p:spPr>
          <a:xfrm>
            <a:off x="7020272" y="2570754"/>
            <a:ext cx="1215699" cy="284683"/>
          </a:xfrm>
          <a:prstGeom prst="rect">
            <a:avLst/>
          </a:prstGeom>
          <a:noFill/>
        </p:spPr>
        <p:txBody>
          <a:bodyPr wrap="none" lIns="68571" tIns="34285" rIns="68571" bIns="34285" rtlCol="0">
            <a:spAutoFit/>
          </a:bodyPr>
          <a:p>
            <a:r>
              <a:rPr lang="zh-CN" altLang="en-US" sz="1400" b="1" dirty="0" smtClean="0">
                <a:solidFill>
                  <a:srgbClr val="C00000"/>
                </a:solidFill>
                <a:latin typeface="微软雅黑" panose="020B0503020204020204" pitchFamily="34" charset="-122"/>
                <a:ea typeface="微软雅黑" panose="020B0503020204020204" pitchFamily="34" charset="-122"/>
              </a:rPr>
              <a:t>融资上市规划</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16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0"/>
                                  </p:stCondLst>
                                  <p:childTnLst>
                                    <p:animMotion origin="layout" path="M 3.61111E-6 4.69136E-6 L 0.10868 4.69136E-6 " pathEditMode="relative" rAng="0" ptsTypes="AA">
                                      <p:cBhvr>
                                        <p:cTn id="6" dur="2000" fill="hold"/>
                                        <p:tgtEl>
                                          <p:spTgt spid="23"/>
                                        </p:tgtEl>
                                        <p:attrNameLst>
                                          <p:attrName>ppt_x</p:attrName>
                                          <p:attrName>ppt_y</p:attrName>
                                        </p:attrNameLst>
                                      </p:cBhvr>
                                      <p:rCtr x="543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 Box 18"/>
          <p:cNvSpPr txBox="1">
            <a:spLocks noChangeArrowheads="1"/>
          </p:cNvSpPr>
          <p:nvPr/>
        </p:nvSpPr>
        <p:spPr bwMode="gray">
          <a:xfrm>
            <a:off x="511612" y="63373"/>
            <a:ext cx="802082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dirty="0" smtClean="0">
                <a:solidFill>
                  <a:schemeClr val="bg1"/>
                </a:solidFill>
                <a:latin typeface="微软雅黑" panose="020B0503020204020204" pitchFamily="34" charset="-122"/>
                <a:ea typeface="微软雅黑" panose="020B0503020204020204" pitchFamily="34" charset="-122"/>
              </a:rPr>
              <a:t>融资及上市计划</a:t>
            </a:r>
            <a:r>
              <a:rPr lang="en-US" altLang="zh-CN" sz="1600" dirty="0" smtClean="0">
                <a:solidFill>
                  <a:schemeClr val="bg1"/>
                </a:solidFill>
                <a:latin typeface="微软雅黑" panose="020B0503020204020204" pitchFamily="34" charset="-122"/>
                <a:ea typeface="微软雅黑" panose="020B0503020204020204" pitchFamily="34" charset="-122"/>
              </a:rPr>
              <a:t>/01</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融资需求及资金用途</a:t>
            </a:r>
            <a:endParaRPr lang="zh-CN" altLang="en-US" sz="1600" dirty="0" smtClean="0">
              <a:solidFill>
                <a:schemeClr val="bg1"/>
              </a:solidFill>
              <a:latin typeface="微软雅黑" panose="020B0503020204020204" pitchFamily="34" charset="-122"/>
              <a:ea typeface="微软雅黑" panose="020B0503020204020204" pitchFamily="34" charset="-122"/>
            </a:endParaRPr>
          </a:p>
        </p:txBody>
      </p:sp>
      <p:pic>
        <p:nvPicPr>
          <p:cNvPr id="34" name="图片 33"/>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cxnSp>
        <p:nvCxnSpPr>
          <p:cNvPr id="35" name="直接连接符 34"/>
          <p:cNvCxnSpPr/>
          <p:nvPr/>
        </p:nvCxnSpPr>
        <p:spPr>
          <a:xfrm flipH="1" flipV="1">
            <a:off x="2700020" y="2427605"/>
            <a:ext cx="3897630" cy="15557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endCxn id="50" idx="0"/>
          </p:cNvCxnSpPr>
          <p:nvPr/>
        </p:nvCxnSpPr>
        <p:spPr>
          <a:xfrm flipV="1">
            <a:off x="1754505" y="2306320"/>
            <a:ext cx="4947920" cy="17767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1605716" y="2004936"/>
            <a:ext cx="1414632" cy="636545"/>
            <a:chOff x="1591195" y="3531392"/>
            <a:chExt cx="1721136" cy="774463"/>
          </a:xfrm>
          <a:effectLst>
            <a:outerShdw blurRad="444500" dist="254000" dir="8100000" algn="tr" rotWithShape="0">
              <a:prstClr val="black">
                <a:alpha val="50000"/>
              </a:prstClr>
            </a:outerShdw>
          </a:effectLst>
        </p:grpSpPr>
        <p:sp>
          <p:nvSpPr>
            <p:cNvPr id="38" name="圆角矩形 104"/>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sp>
          <p:nvSpPr>
            <p:cNvPr id="39"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grpSp>
        <p:nvGrpSpPr>
          <p:cNvPr id="40" name="组合 39"/>
          <p:cNvGrpSpPr/>
          <p:nvPr/>
        </p:nvGrpSpPr>
        <p:grpSpPr>
          <a:xfrm>
            <a:off x="1444736" y="3726806"/>
            <a:ext cx="1414632" cy="636545"/>
            <a:chOff x="1591195" y="3531391"/>
            <a:chExt cx="1721136" cy="774463"/>
          </a:xfrm>
          <a:effectLst>
            <a:outerShdw blurRad="444500" dist="254000" dir="8100000" algn="tr" rotWithShape="0">
              <a:prstClr val="black">
                <a:alpha val="50000"/>
              </a:prstClr>
            </a:outerShdw>
          </a:effectLst>
        </p:grpSpPr>
        <p:sp>
          <p:nvSpPr>
            <p:cNvPr id="41" name="圆角矩形 104"/>
            <p:cNvSpPr/>
            <p:nvPr/>
          </p:nvSpPr>
          <p:spPr>
            <a:xfrm>
              <a:off x="1591195" y="3531391"/>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sp>
          <p:nvSpPr>
            <p:cNvPr id="42"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grpSp>
        <p:nvGrpSpPr>
          <p:cNvPr id="43" name="组合 42"/>
          <p:cNvGrpSpPr/>
          <p:nvPr/>
        </p:nvGrpSpPr>
        <p:grpSpPr>
          <a:xfrm>
            <a:off x="6210923" y="2030299"/>
            <a:ext cx="1414632" cy="636545"/>
            <a:chOff x="1591195" y="3531392"/>
            <a:chExt cx="1721136" cy="774463"/>
          </a:xfrm>
          <a:effectLst>
            <a:outerShdw blurRad="444500" dist="254000" dir="8100000" algn="tr" rotWithShape="0">
              <a:prstClr val="black">
                <a:alpha val="50000"/>
              </a:prstClr>
            </a:outerShdw>
          </a:effectLst>
        </p:grpSpPr>
        <p:sp>
          <p:nvSpPr>
            <p:cNvPr id="44" name="圆角矩形 104"/>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sp>
          <p:nvSpPr>
            <p:cNvPr id="45"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grpSp>
        <p:nvGrpSpPr>
          <p:cNvPr id="46" name="组合 45"/>
          <p:cNvGrpSpPr/>
          <p:nvPr/>
        </p:nvGrpSpPr>
        <p:grpSpPr>
          <a:xfrm>
            <a:off x="5853297" y="3743943"/>
            <a:ext cx="1414632" cy="636545"/>
            <a:chOff x="1591195" y="3531392"/>
            <a:chExt cx="1721136" cy="774463"/>
          </a:xfrm>
          <a:effectLst>
            <a:outerShdw blurRad="444500" dist="254000" dir="8100000" algn="tr" rotWithShape="0">
              <a:prstClr val="black">
                <a:alpha val="50000"/>
              </a:prstClr>
            </a:outerShdw>
          </a:effectLst>
        </p:grpSpPr>
        <p:sp>
          <p:nvSpPr>
            <p:cNvPr id="47" name="圆角矩形 104"/>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sp>
          <p:nvSpPr>
            <p:cNvPr id="48"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sp>
        <p:nvSpPr>
          <p:cNvPr id="49" name="TextBox 24"/>
          <p:cNvSpPr txBox="1"/>
          <p:nvPr/>
        </p:nvSpPr>
        <p:spPr>
          <a:xfrm>
            <a:off x="1620431" y="2281441"/>
            <a:ext cx="944880" cy="335915"/>
          </a:xfrm>
          <a:prstGeom prst="rect">
            <a:avLst/>
          </a:prstGeom>
          <a:noFill/>
        </p:spPr>
        <p:txBody>
          <a:bodyPr wrap="none" rtlCol="0">
            <a:spAutoFit/>
          </a:bodyPr>
          <a:lstStyle/>
          <a:p>
            <a:pPr algn="l"/>
            <a:r>
              <a:rPr lang="zh-CN" altLang="en-US" sz="1500" b="1" dirty="0" smtClean="0">
                <a:solidFill>
                  <a:prstClr val="black"/>
                </a:solidFill>
                <a:latin typeface="+mj-ea"/>
                <a:ea typeface="+mj-ea"/>
                <a:sym typeface="+mn-ea"/>
              </a:rPr>
              <a:t>团队组建</a:t>
            </a:r>
            <a:endParaRPr lang="zh-CN" altLang="en-US" sz="1500" b="1" dirty="0" smtClean="0">
              <a:solidFill>
                <a:prstClr val="black"/>
              </a:solidFill>
              <a:latin typeface="+mj-ea"/>
              <a:ea typeface="+mj-ea"/>
              <a:sym typeface="+mn-ea"/>
            </a:endParaRPr>
          </a:p>
        </p:txBody>
      </p:sp>
      <p:sp>
        <p:nvSpPr>
          <p:cNvPr id="50" name="TextBox 25"/>
          <p:cNvSpPr txBox="1"/>
          <p:nvPr/>
        </p:nvSpPr>
        <p:spPr>
          <a:xfrm>
            <a:off x="6229702" y="2306040"/>
            <a:ext cx="944880" cy="335915"/>
          </a:xfrm>
          <a:prstGeom prst="rect">
            <a:avLst/>
          </a:prstGeom>
          <a:noFill/>
        </p:spPr>
        <p:txBody>
          <a:bodyPr wrap="none" rtlCol="0">
            <a:spAutoFit/>
          </a:bodyPr>
          <a:lstStyle/>
          <a:p>
            <a:pPr algn="l"/>
            <a:r>
              <a:rPr lang="zh-CN" altLang="en-US" sz="1500" b="1" dirty="0" smtClean="0">
                <a:solidFill>
                  <a:prstClr val="black"/>
                </a:solidFill>
                <a:latin typeface="+mj-ea"/>
                <a:ea typeface="+mj-ea"/>
                <a:sym typeface="+mn-ea"/>
              </a:rPr>
              <a:t>办公费用</a:t>
            </a:r>
            <a:endParaRPr lang="zh-CN" altLang="en-US" sz="1500" b="1" dirty="0" smtClean="0">
              <a:solidFill>
                <a:prstClr val="black"/>
              </a:solidFill>
              <a:latin typeface="+mj-ea"/>
              <a:ea typeface="+mj-ea"/>
              <a:sym typeface="+mn-ea"/>
            </a:endParaRPr>
          </a:p>
        </p:txBody>
      </p:sp>
      <p:sp>
        <p:nvSpPr>
          <p:cNvPr id="51" name="TextBox 26"/>
          <p:cNvSpPr txBox="1"/>
          <p:nvPr/>
        </p:nvSpPr>
        <p:spPr>
          <a:xfrm>
            <a:off x="1475656" y="3986033"/>
            <a:ext cx="944880" cy="335915"/>
          </a:xfrm>
          <a:prstGeom prst="rect">
            <a:avLst/>
          </a:prstGeom>
          <a:noFill/>
        </p:spPr>
        <p:txBody>
          <a:bodyPr wrap="none" rtlCol="0">
            <a:spAutoFit/>
          </a:bodyPr>
          <a:lstStyle/>
          <a:p>
            <a:pPr algn="l"/>
            <a:r>
              <a:rPr lang="zh-CN" altLang="en-US" sz="1500" b="1" dirty="0">
                <a:solidFill>
                  <a:prstClr val="black"/>
                </a:solidFill>
                <a:latin typeface="+mj-ea"/>
                <a:ea typeface="+mj-ea"/>
                <a:sym typeface="+mn-ea"/>
              </a:rPr>
              <a:t>产品开发</a:t>
            </a:r>
            <a:endParaRPr lang="zh-CN" altLang="en-US" sz="1500" b="1" dirty="0">
              <a:solidFill>
                <a:prstClr val="black"/>
              </a:solidFill>
              <a:latin typeface="+mj-ea"/>
              <a:ea typeface="+mj-ea"/>
              <a:sym typeface="+mn-ea"/>
            </a:endParaRPr>
          </a:p>
        </p:txBody>
      </p:sp>
      <p:sp>
        <p:nvSpPr>
          <p:cNvPr id="52" name="TextBox 27"/>
          <p:cNvSpPr txBox="1"/>
          <p:nvPr/>
        </p:nvSpPr>
        <p:spPr>
          <a:xfrm>
            <a:off x="5939899" y="4017083"/>
            <a:ext cx="944880" cy="335915"/>
          </a:xfrm>
          <a:prstGeom prst="rect">
            <a:avLst/>
          </a:prstGeom>
          <a:noFill/>
        </p:spPr>
        <p:txBody>
          <a:bodyPr wrap="none" rtlCol="0">
            <a:spAutoFit/>
          </a:bodyPr>
          <a:lstStyle/>
          <a:p>
            <a:pPr algn="l"/>
            <a:r>
              <a:rPr lang="zh-CN" altLang="en-US" sz="1500" dirty="0">
                <a:solidFill>
                  <a:prstClr val="black"/>
                </a:solidFill>
                <a:latin typeface="+mj-ea"/>
                <a:ea typeface="+mj-ea"/>
              </a:rPr>
              <a:t>运营推广</a:t>
            </a:r>
            <a:endParaRPr lang="zh-CN" altLang="en-US" sz="1500" dirty="0">
              <a:solidFill>
                <a:prstClr val="black"/>
              </a:solidFill>
              <a:latin typeface="+mj-ea"/>
              <a:ea typeface="+mj-ea"/>
            </a:endParaRPr>
          </a:p>
        </p:txBody>
      </p:sp>
      <p:grpSp>
        <p:nvGrpSpPr>
          <p:cNvPr id="53" name="组合 52"/>
          <p:cNvGrpSpPr/>
          <p:nvPr/>
        </p:nvGrpSpPr>
        <p:grpSpPr>
          <a:xfrm>
            <a:off x="3896493" y="2354225"/>
            <a:ext cx="1382075" cy="1382075"/>
            <a:chOff x="3746633" y="1810030"/>
            <a:chExt cx="1382075" cy="1382075"/>
          </a:xfrm>
        </p:grpSpPr>
        <p:grpSp>
          <p:nvGrpSpPr>
            <p:cNvPr id="54" name="组合 53"/>
            <p:cNvGrpSpPr/>
            <p:nvPr/>
          </p:nvGrpSpPr>
          <p:grpSpPr>
            <a:xfrm>
              <a:off x="3746633" y="1810030"/>
              <a:ext cx="1382075" cy="1382075"/>
              <a:chOff x="304800" y="673100"/>
              <a:chExt cx="4000500" cy="4000500"/>
            </a:xfrm>
            <a:effectLst>
              <a:outerShdw blurRad="444500" dist="254000" dir="8100000" algn="tr" rotWithShape="0">
                <a:prstClr val="black">
                  <a:alpha val="50000"/>
                </a:prstClr>
              </a:outerShdw>
            </a:effectLst>
          </p:grpSpPr>
          <p:sp>
            <p:nvSpPr>
              <p:cNvPr id="56" name="同心圆 5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j-ea"/>
                  <a:ea typeface="+mj-ea"/>
                </a:endParaRPr>
              </a:p>
            </p:txBody>
          </p:sp>
          <p:sp>
            <p:nvSpPr>
              <p:cNvPr id="57" name="椭圆 56"/>
              <p:cNvSpPr/>
              <p:nvPr/>
            </p:nvSpPr>
            <p:spPr>
              <a:xfrm>
                <a:off x="392112" y="760412"/>
                <a:ext cx="3825877" cy="3825877"/>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sp>
          <p:nvSpPr>
            <p:cNvPr id="55" name="TextBox 30"/>
            <p:cNvSpPr txBox="1"/>
            <p:nvPr/>
          </p:nvSpPr>
          <p:spPr>
            <a:xfrm>
              <a:off x="3978122" y="2316812"/>
              <a:ext cx="926418" cy="504825"/>
            </a:xfrm>
            <a:prstGeom prst="rect">
              <a:avLst/>
            </a:prstGeom>
            <a:noFill/>
          </p:spPr>
          <p:txBody>
            <a:bodyPr wrap="square" lIns="0" tIns="0" rIns="0" bIns="0" rtlCol="0">
              <a:spAutoFit/>
            </a:bodyPr>
            <a:lstStyle/>
            <a:p>
              <a:pPr algn="ctr"/>
              <a:r>
                <a:rPr lang="zh-CN" altLang="en-US" sz="1600" b="1" dirty="0" smtClean="0">
                  <a:solidFill>
                    <a:schemeClr val="accent1"/>
                  </a:solidFill>
                  <a:latin typeface="+mj-ea"/>
                  <a:ea typeface="+mj-ea"/>
                </a:rPr>
                <a:t>资金</a:t>
              </a:r>
              <a:endParaRPr lang="en-US" altLang="zh-CN" sz="1600" b="1" dirty="0" smtClean="0">
                <a:solidFill>
                  <a:schemeClr val="accent1"/>
                </a:solidFill>
                <a:latin typeface="+mj-ea"/>
                <a:ea typeface="+mj-ea"/>
              </a:endParaRPr>
            </a:p>
            <a:p>
              <a:pPr algn="ctr"/>
              <a:r>
                <a:rPr lang="zh-CN" altLang="en-US" sz="1600" b="1" dirty="0" smtClean="0">
                  <a:solidFill>
                    <a:schemeClr val="accent1"/>
                  </a:solidFill>
                  <a:latin typeface="+mj-ea"/>
                  <a:ea typeface="+mj-ea"/>
                </a:rPr>
                <a:t>用途</a:t>
              </a:r>
              <a:endParaRPr lang="zh-CN" altLang="en-US" sz="1600" b="1" dirty="0" smtClean="0">
                <a:solidFill>
                  <a:schemeClr val="accent1"/>
                </a:solidFill>
                <a:latin typeface="+mj-ea"/>
                <a:ea typeface="+mj-ea"/>
              </a:endParaRPr>
            </a:p>
          </p:txBody>
        </p:sp>
      </p:grpSp>
      <p:sp>
        <p:nvSpPr>
          <p:cNvPr id="58" name="TextBox 31"/>
          <p:cNvSpPr txBox="1"/>
          <p:nvPr/>
        </p:nvSpPr>
        <p:spPr>
          <a:xfrm>
            <a:off x="592781" y="2760817"/>
            <a:ext cx="2448272" cy="744855"/>
          </a:xfrm>
          <a:prstGeom prst="rect">
            <a:avLst/>
          </a:prstGeom>
          <a:noFill/>
        </p:spPr>
        <p:txBody>
          <a:bodyPr wrap="square" rtlCol="0">
            <a:spAutoFit/>
          </a:bodyPr>
          <a:lstStyle/>
          <a:p>
            <a:pPr algn="l">
              <a:lnSpc>
                <a:spcPct val="130000"/>
              </a:lnSpc>
            </a:pPr>
            <a:r>
              <a:rPr lang="zh-CN" altLang="en-US" sz="1100" dirty="0">
                <a:solidFill>
                  <a:srgbClr val="4D4D4D"/>
                </a:solidFill>
                <a:latin typeface="微软雅黑" panose="020B0503020204020204" pitchFamily="34" charset="-122"/>
                <a:ea typeface="微软雅黑" panose="020B0503020204020204" pitchFamily="34" charset="-122"/>
                <a:cs typeface="+mn-ea"/>
                <a:sym typeface="+mn-ea"/>
              </a:rPr>
              <a:t>主要是技术研发部的扩建与运营</a:t>
            </a:r>
            <a:r>
              <a:rPr lang="zh-CN" altLang="en-US" sz="1100" dirty="0">
                <a:solidFill>
                  <a:srgbClr val="4D4D4D"/>
                </a:solidFill>
                <a:latin typeface="微软雅黑" panose="020B0503020204020204" pitchFamily="34" charset="-122"/>
                <a:ea typeface="微软雅黑" panose="020B0503020204020204" pitchFamily="34" charset="-122"/>
                <a:cs typeface="+mn-ea"/>
              </a:rPr>
              <a:t>。扩建研发人员至10人左右，数据、管理人员</a:t>
            </a:r>
            <a:r>
              <a:rPr lang="en-US" altLang="zh-CN" sz="1100" dirty="0">
                <a:solidFill>
                  <a:srgbClr val="4D4D4D"/>
                </a:solidFill>
                <a:latin typeface="微软雅黑" panose="020B0503020204020204" pitchFamily="34" charset="-122"/>
                <a:ea typeface="微软雅黑" panose="020B0503020204020204" pitchFamily="34" charset="-122"/>
                <a:cs typeface="+mn-ea"/>
              </a:rPr>
              <a:t>10</a:t>
            </a:r>
            <a:r>
              <a:rPr lang="zh-CN" altLang="en-US" sz="1100" dirty="0">
                <a:solidFill>
                  <a:srgbClr val="4D4D4D"/>
                </a:solidFill>
                <a:latin typeface="微软雅黑" panose="020B0503020204020204" pitchFamily="34" charset="-122"/>
                <a:ea typeface="微软雅黑" panose="020B0503020204020204" pitchFamily="34" charset="-122"/>
                <a:cs typeface="+mn-ea"/>
              </a:rPr>
              <a:t>人左右。</a:t>
            </a:r>
            <a:endParaRPr lang="zh-CN" altLang="en-US" sz="1100" dirty="0">
              <a:solidFill>
                <a:srgbClr val="4D4D4D"/>
              </a:solidFill>
              <a:latin typeface="微软雅黑" panose="020B0503020204020204" pitchFamily="34" charset="-122"/>
              <a:ea typeface="微软雅黑" panose="020B0503020204020204" pitchFamily="34" charset="-122"/>
              <a:cs typeface="+mn-ea"/>
            </a:endParaRPr>
          </a:p>
        </p:txBody>
      </p:sp>
      <p:sp>
        <p:nvSpPr>
          <p:cNvPr id="59" name="TextBox 32"/>
          <p:cNvSpPr txBox="1"/>
          <p:nvPr/>
        </p:nvSpPr>
        <p:spPr>
          <a:xfrm>
            <a:off x="745181" y="4442440"/>
            <a:ext cx="2448272" cy="527050"/>
          </a:xfrm>
          <a:prstGeom prst="rect">
            <a:avLst/>
          </a:prstGeom>
          <a:noFill/>
        </p:spPr>
        <p:txBody>
          <a:bodyPr wrap="square" rtlCol="0">
            <a:spAutoFit/>
          </a:bodyPr>
          <a:lstStyle/>
          <a:p>
            <a:pPr lvl="0" algn="l">
              <a:lnSpc>
                <a:spcPct val="130000"/>
              </a:lnSpc>
            </a:pPr>
            <a:r>
              <a:rPr lang="zh-CN" altLang="en-US" sz="1100" dirty="0">
                <a:solidFill>
                  <a:srgbClr val="4D4D4D"/>
                </a:solidFill>
                <a:latin typeface="微软雅黑" panose="020B0503020204020204" pitchFamily="34" charset="-122"/>
                <a:ea typeface="微软雅黑" panose="020B0503020204020204" pitchFamily="34" charset="-122"/>
                <a:cs typeface="+mn-ea"/>
                <a:sym typeface="+mn-ea"/>
              </a:rPr>
              <a:t>完成项目1.0版本基础产品的开发与完善、数据收集整理、填充等工作。</a:t>
            </a:r>
            <a:endParaRPr lang="zh-CN" altLang="en-US" sz="1100" dirty="0">
              <a:solidFill>
                <a:srgbClr val="4D4D4D"/>
              </a:solidFill>
              <a:latin typeface="微软雅黑" panose="020B0503020204020204" pitchFamily="34" charset="-122"/>
              <a:ea typeface="微软雅黑" panose="020B0503020204020204" pitchFamily="34" charset="-122"/>
              <a:cs typeface="+mn-ea"/>
              <a:sym typeface="+mn-ea"/>
            </a:endParaRPr>
          </a:p>
        </p:txBody>
      </p:sp>
      <p:sp>
        <p:nvSpPr>
          <p:cNvPr id="60" name="TextBox 33"/>
          <p:cNvSpPr txBox="1"/>
          <p:nvPr/>
        </p:nvSpPr>
        <p:spPr>
          <a:xfrm>
            <a:off x="5849365" y="4489515"/>
            <a:ext cx="2448272" cy="527050"/>
          </a:xfrm>
          <a:prstGeom prst="rect">
            <a:avLst/>
          </a:prstGeom>
          <a:noFill/>
        </p:spPr>
        <p:txBody>
          <a:bodyPr wrap="square" rtlCol="0">
            <a:spAutoFit/>
          </a:bodyPr>
          <a:lstStyle/>
          <a:p>
            <a:pPr lvl="0" algn="l">
              <a:lnSpc>
                <a:spcPct val="130000"/>
              </a:lnSpc>
            </a:pPr>
            <a:r>
              <a:rPr lang="zh-CN" altLang="en-US" sz="1100" dirty="0">
                <a:solidFill>
                  <a:srgbClr val="4D4D4D"/>
                </a:solidFill>
                <a:latin typeface="微软雅黑" panose="020B0503020204020204" pitchFamily="34" charset="-122"/>
                <a:ea typeface="微软雅黑" panose="020B0503020204020204" pitchFamily="34" charset="-122"/>
                <a:cs typeface="+mn-ea"/>
                <a:sym typeface="+mn-ea"/>
              </a:rPr>
              <a:t>项目的商品化、升级开发及市场营销、市场拓展等工作。</a:t>
            </a:r>
            <a:endParaRPr lang="zh-CN" altLang="en-US" sz="1100" dirty="0">
              <a:solidFill>
                <a:srgbClr val="4D4D4D"/>
              </a:solidFill>
              <a:latin typeface="微软雅黑" panose="020B0503020204020204" pitchFamily="34" charset="-122"/>
              <a:ea typeface="微软雅黑" panose="020B0503020204020204" pitchFamily="34" charset="-122"/>
              <a:cs typeface="+mn-ea"/>
              <a:sym typeface="+mn-ea"/>
            </a:endParaRPr>
          </a:p>
        </p:txBody>
      </p:sp>
      <p:sp>
        <p:nvSpPr>
          <p:cNvPr id="61" name="TextBox 34"/>
          <p:cNvSpPr txBox="1"/>
          <p:nvPr/>
        </p:nvSpPr>
        <p:spPr>
          <a:xfrm>
            <a:off x="6012160" y="2834048"/>
            <a:ext cx="2448272" cy="309245"/>
          </a:xfrm>
          <a:prstGeom prst="rect">
            <a:avLst/>
          </a:prstGeom>
          <a:noFill/>
        </p:spPr>
        <p:txBody>
          <a:bodyPr wrap="square" rtlCol="0">
            <a:spAutoFit/>
          </a:bodyPr>
          <a:lstStyle/>
          <a:p>
            <a:pPr lvl="0" algn="l">
              <a:lnSpc>
                <a:spcPct val="130000"/>
              </a:lnSpc>
            </a:pPr>
            <a:r>
              <a:rPr lang="zh-CN" altLang="en-US" sz="1100" dirty="0">
                <a:solidFill>
                  <a:srgbClr val="4D4D4D"/>
                </a:solidFill>
                <a:latin typeface="微软雅黑" panose="020B0503020204020204" pitchFamily="34" charset="-122"/>
                <a:ea typeface="微软雅黑" panose="020B0503020204020204" pitchFamily="34" charset="-122"/>
                <a:cs typeface="+mn-ea"/>
                <a:sym typeface="+mn-ea"/>
              </a:rPr>
              <a:t>场地租赁、办公设备等。</a:t>
            </a:r>
            <a:endParaRPr lang="zh-CN" altLang="en-US" sz="1100" dirty="0">
              <a:solidFill>
                <a:srgbClr val="4D4D4D"/>
              </a:solidFill>
              <a:latin typeface="微软雅黑" panose="020B0503020204020204" pitchFamily="34" charset="-122"/>
              <a:ea typeface="微软雅黑" panose="020B0503020204020204" pitchFamily="34" charset="-122"/>
              <a:cs typeface="+mn-ea"/>
              <a:sym typeface="+mn-ea"/>
            </a:endParaRPr>
          </a:p>
        </p:txBody>
      </p:sp>
      <p:sp>
        <p:nvSpPr>
          <p:cNvPr id="62" name="椭圆 61"/>
          <p:cNvSpPr/>
          <p:nvPr/>
        </p:nvSpPr>
        <p:spPr>
          <a:xfrm>
            <a:off x="2668502" y="1949898"/>
            <a:ext cx="373310" cy="373310"/>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latin typeface="+mj-ea"/>
                <a:ea typeface="+mj-ea"/>
              </a:rPr>
              <a:t>1</a:t>
            </a:r>
            <a:endParaRPr lang="zh-CN" altLang="en-US" dirty="0">
              <a:solidFill>
                <a:prstClr val="white"/>
              </a:solidFill>
              <a:latin typeface="+mj-ea"/>
              <a:ea typeface="+mj-ea"/>
            </a:endParaRPr>
          </a:p>
        </p:txBody>
      </p:sp>
      <p:sp>
        <p:nvSpPr>
          <p:cNvPr id="63" name="椭圆 62"/>
          <p:cNvSpPr/>
          <p:nvPr/>
        </p:nvSpPr>
        <p:spPr>
          <a:xfrm>
            <a:off x="2523727" y="3638017"/>
            <a:ext cx="373310" cy="373310"/>
          </a:xfrm>
          <a:prstGeom prst="ellipse">
            <a:avLst/>
          </a:prstGeom>
          <a:solidFill>
            <a:schemeClr val="accent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latin typeface="+mj-ea"/>
                <a:ea typeface="+mj-ea"/>
              </a:rPr>
              <a:t>2</a:t>
            </a:r>
            <a:endParaRPr lang="zh-CN" altLang="en-US" dirty="0">
              <a:solidFill>
                <a:prstClr val="white"/>
              </a:solidFill>
              <a:latin typeface="+mj-ea"/>
              <a:ea typeface="+mj-ea"/>
            </a:endParaRPr>
          </a:p>
        </p:txBody>
      </p:sp>
      <p:sp>
        <p:nvSpPr>
          <p:cNvPr id="64" name="椭圆 63"/>
          <p:cNvSpPr/>
          <p:nvPr/>
        </p:nvSpPr>
        <p:spPr>
          <a:xfrm>
            <a:off x="6911328" y="3705797"/>
            <a:ext cx="373310" cy="373310"/>
          </a:xfrm>
          <a:prstGeom prst="ellipse">
            <a:avLst/>
          </a:prstGeom>
          <a:solidFill>
            <a:schemeClr val="accent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latin typeface="+mj-ea"/>
                <a:ea typeface="+mj-ea"/>
              </a:rPr>
              <a:t>3</a:t>
            </a:r>
            <a:endParaRPr lang="zh-CN" altLang="en-US" dirty="0">
              <a:solidFill>
                <a:prstClr val="white"/>
              </a:solidFill>
              <a:latin typeface="+mj-ea"/>
              <a:ea typeface="+mj-ea"/>
            </a:endParaRPr>
          </a:p>
        </p:txBody>
      </p:sp>
      <p:sp>
        <p:nvSpPr>
          <p:cNvPr id="65" name="椭圆 64"/>
          <p:cNvSpPr/>
          <p:nvPr/>
        </p:nvSpPr>
        <p:spPr>
          <a:xfrm>
            <a:off x="7294622" y="1992397"/>
            <a:ext cx="373310" cy="373310"/>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latin typeface="+mj-ea"/>
                <a:ea typeface="+mj-ea"/>
              </a:rPr>
              <a:t>4</a:t>
            </a:r>
            <a:endParaRPr lang="zh-CN" altLang="en-US" dirty="0">
              <a:solidFill>
                <a:prstClr val="white"/>
              </a:solidFill>
              <a:latin typeface="+mj-ea"/>
              <a:ea typeface="+mj-ea"/>
            </a:endParaRPr>
          </a:p>
        </p:txBody>
      </p:sp>
      <p:sp>
        <p:nvSpPr>
          <p:cNvPr id="50178" name="文本框 50177"/>
          <p:cNvSpPr txBox="1"/>
          <p:nvPr/>
        </p:nvSpPr>
        <p:spPr>
          <a:xfrm>
            <a:off x="1115695" y="924560"/>
            <a:ext cx="6552565" cy="737235"/>
          </a:xfrm>
          <a:prstGeom prst="rect">
            <a:avLst/>
          </a:prstGeom>
          <a:noFill/>
          <a:ln w="19050" cap="flat" cmpd="sng">
            <a:solidFill>
              <a:srgbClr val="C00000"/>
            </a:solidFill>
            <a:prstDash val="dashDot"/>
            <a:miter/>
            <a:headEnd type="none" w="med" len="med"/>
            <a:tailEnd type="none" w="med" len="med"/>
          </a:ln>
        </p:spPr>
        <p:txBody>
          <a:bodyPr vert="horz" wrap="square" anchor="t">
            <a:spAutoFit/>
          </a:bodyPr>
          <a:p>
            <a:pPr marL="1905" lvl="0" indent="-1905" algn="l" eaLnBrk="1" fontAlgn="base" latinLnBrk="0" hangingPunct="1">
              <a:lnSpc>
                <a:spcPct val="150000"/>
              </a:lnSpc>
            </a:pPr>
            <a:r>
              <a:rPr lang="zh-CN" altLang="en-US" sz="1400" strike="noStrike" noProof="1" dirty="0">
                <a:solidFill>
                  <a:srgbClr val="073ABD"/>
                </a:solidFill>
                <a:effectLst>
                  <a:outerShdw blurRad="38100" dist="38100" dir="2700000">
                    <a:srgbClr val="C0C0C0"/>
                  </a:outerShdw>
                </a:effectLst>
                <a:latin typeface="华文楷体" panose="02010600040101010101" charset="-122"/>
                <a:ea typeface="华文楷体" panose="02010600040101010101" charset="-122"/>
                <a:cs typeface="+mn-ea"/>
              </a:rPr>
              <a:t>      </a:t>
            </a:r>
            <a:r>
              <a:rPr lang="zh-CN" altLang="en-US" sz="1400" strike="noStrike" noProof="1" dirty="0">
                <a:solidFill>
                  <a:srgbClr val="073ABD"/>
                </a:solidFill>
                <a:effectLst>
                  <a:outerShdw blurRad="38100" dist="38100" dir="2700000">
                    <a:srgbClr val="C0C0C0"/>
                  </a:outerShdw>
                </a:effectLst>
                <a:latin typeface="微软雅黑" panose="020B0503020204020204" pitchFamily="34" charset="-122"/>
                <a:ea typeface="微软雅黑" panose="020B0503020204020204" pitchFamily="34" charset="-122"/>
                <a:cs typeface="+mn-ea"/>
              </a:rPr>
              <a:t> </a:t>
            </a:r>
            <a:r>
              <a:rPr lang="zh-CN" altLang="en-US" sz="1400" strike="noStrike" noProof="1" dirty="0">
                <a:solidFill>
                  <a:srgbClr val="073ABD"/>
                </a:solidFill>
                <a:latin typeface="微软雅黑" panose="020B0503020204020204" pitchFamily="34" charset="-122"/>
                <a:ea typeface="微软雅黑" panose="020B0503020204020204" pitchFamily="34" charset="-122"/>
                <a:cs typeface="+mn-ea"/>
              </a:rPr>
              <a:t>我们正在寻求</a:t>
            </a:r>
            <a:r>
              <a:rPr lang="en-US" altLang="zh-CN" sz="1400" strike="noStrike" noProof="1" dirty="0">
                <a:solidFill>
                  <a:srgbClr val="073ABD"/>
                </a:solidFill>
                <a:latin typeface="微软雅黑" panose="020B0503020204020204" pitchFamily="34" charset="-122"/>
                <a:ea typeface="微软雅黑" panose="020B0503020204020204" pitchFamily="34" charset="-122"/>
                <a:cs typeface="+mn-ea"/>
              </a:rPr>
              <a:t>2000-5000</a:t>
            </a:r>
            <a:r>
              <a:rPr lang="zh-CN" altLang="en-US" sz="1400" strike="noStrike" noProof="1" dirty="0">
                <a:solidFill>
                  <a:srgbClr val="073ABD"/>
                </a:solidFill>
                <a:latin typeface="微软雅黑" panose="020B0503020204020204" pitchFamily="34" charset="-122"/>
                <a:ea typeface="微软雅黑" panose="020B0503020204020204" pitchFamily="34" charset="-122"/>
                <a:cs typeface="+mn-ea"/>
              </a:rPr>
              <a:t>万元人民币的资金。出让</a:t>
            </a:r>
            <a:r>
              <a:rPr lang="en-US" altLang="zh-CN" sz="1400" strike="noStrike" noProof="1" dirty="0">
                <a:solidFill>
                  <a:srgbClr val="073ABD"/>
                </a:solidFill>
                <a:latin typeface="微软雅黑" panose="020B0503020204020204" pitchFamily="34" charset="-122"/>
                <a:ea typeface="微软雅黑" panose="020B0503020204020204" pitchFamily="34" charset="-122"/>
                <a:cs typeface="+mn-ea"/>
              </a:rPr>
              <a:t>20%</a:t>
            </a:r>
            <a:r>
              <a:rPr lang="zh-CN" altLang="en-US" sz="1400" strike="noStrike" noProof="1" dirty="0">
                <a:solidFill>
                  <a:srgbClr val="073ABD"/>
                </a:solidFill>
                <a:latin typeface="微软雅黑" panose="020B0503020204020204" pitchFamily="34" charset="-122"/>
                <a:ea typeface="微软雅黑" panose="020B0503020204020204" pitchFamily="34" charset="-122"/>
                <a:cs typeface="+mn-ea"/>
              </a:rPr>
              <a:t>的股权，融资完成后，项目估值</a:t>
            </a:r>
            <a:r>
              <a:rPr lang="en-US" altLang="zh-CN" sz="1400" strike="noStrike" noProof="1" dirty="0">
                <a:solidFill>
                  <a:srgbClr val="073ABD"/>
                </a:solidFill>
                <a:latin typeface="微软雅黑" panose="020B0503020204020204" pitchFamily="34" charset="-122"/>
                <a:ea typeface="微软雅黑" panose="020B0503020204020204" pitchFamily="34" charset="-122"/>
                <a:cs typeface="+mn-ea"/>
              </a:rPr>
              <a:t>10000-25000</a:t>
            </a:r>
            <a:r>
              <a:rPr lang="zh-CN" altLang="en-US" sz="1400" strike="noStrike" noProof="1" dirty="0">
                <a:solidFill>
                  <a:srgbClr val="073ABD"/>
                </a:solidFill>
                <a:latin typeface="微软雅黑" panose="020B0503020204020204" pitchFamily="34" charset="-122"/>
                <a:ea typeface="微软雅黑" panose="020B0503020204020204" pitchFamily="34" charset="-122"/>
                <a:cs typeface="+mn-ea"/>
              </a:rPr>
              <a:t>万元。</a:t>
            </a:r>
            <a:endParaRPr lang="zh-CN" altLang="en-US" sz="1400" strike="noStrike" noProof="1" dirty="0">
              <a:solidFill>
                <a:srgbClr val="4D4D4D"/>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afterEffect">
                                  <p:stCondLst>
                                    <p:cond delay="0"/>
                                  </p:stCondLst>
                                  <p:childTnLst>
                                    <p:set>
                                      <p:cBhvr>
                                        <p:cTn id="6" dur="1" fill="hold">
                                          <p:stCondLst>
                                            <p:cond delay="0"/>
                                          </p:stCondLst>
                                        </p:cTn>
                                        <p:tgtEl>
                                          <p:spTgt spid="50178"/>
                                        </p:tgtEl>
                                        <p:attrNameLst>
                                          <p:attrName>style.visibility</p:attrName>
                                        </p:attrNameLst>
                                      </p:cBhvr>
                                      <p:to>
                                        <p:strVal val="visible"/>
                                      </p:to>
                                    </p:set>
                                    <p:anim calcmode="lin" valueType="num">
                                      <p:cBhvr additive="base">
                                        <p:cTn id="7" dur="1000" fill="hold"/>
                                        <p:tgtEl>
                                          <p:spTgt spid="50178"/>
                                        </p:tgtEl>
                                        <p:attrNameLst>
                                          <p:attrName>ppt_x</p:attrName>
                                        </p:attrNameLst>
                                      </p:cBhvr>
                                      <p:tavLst>
                                        <p:tav tm="0">
                                          <p:val>
                                            <p:strVal val="0-#ppt_w/2"/>
                                          </p:val>
                                        </p:tav>
                                        <p:tav tm="100000">
                                          <p:val>
                                            <p:strVal val="#ppt_x"/>
                                          </p:val>
                                        </p:tav>
                                      </p:tavLst>
                                    </p:anim>
                                    <p:anim calcmode="lin" valueType="num">
                                      <p:cBhvr additive="base">
                                        <p:cTn id="8" dur="1000" fill="hold"/>
                                        <p:tgtEl>
                                          <p:spTgt spid="50178"/>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42" presetClass="entr" presetSubtype="0" fill="hold" nodeType="after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1000"/>
                                        <p:tgtEl>
                                          <p:spTgt spid="53"/>
                                        </p:tgtEl>
                                      </p:cBhvr>
                                    </p:animEffect>
                                    <p:anim calcmode="lin" valueType="num">
                                      <p:cBhvr>
                                        <p:cTn id="13" dur="1000" fill="hold"/>
                                        <p:tgtEl>
                                          <p:spTgt spid="53"/>
                                        </p:tgtEl>
                                        <p:attrNameLst>
                                          <p:attrName>ppt_x</p:attrName>
                                        </p:attrNameLst>
                                      </p:cBhvr>
                                      <p:tavLst>
                                        <p:tav tm="0">
                                          <p:val>
                                            <p:strVal val="#ppt_x"/>
                                          </p:val>
                                        </p:tav>
                                        <p:tav tm="100000">
                                          <p:val>
                                            <p:strVal val="#ppt_x"/>
                                          </p:val>
                                        </p:tav>
                                      </p:tavLst>
                                    </p:anim>
                                    <p:anim calcmode="lin" valueType="num">
                                      <p:cBhvr>
                                        <p:cTn id="14" dur="1000" fill="hold"/>
                                        <p:tgtEl>
                                          <p:spTgt spid="53"/>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16" presetClass="entr" presetSubtype="37" fill="hold" nodeType="after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barn(outVertical)">
                                      <p:cBhvr>
                                        <p:cTn id="18" dur="500"/>
                                        <p:tgtEl>
                                          <p:spTgt spid="35"/>
                                        </p:tgtEl>
                                      </p:cBhvr>
                                    </p:animEffect>
                                  </p:childTnLst>
                                </p:cTn>
                              </p:par>
                              <p:par>
                                <p:cTn id="19" presetID="53" presetClass="entr" presetSubtype="16" fill="hold" nodeType="withEffect">
                                  <p:stCondLst>
                                    <p:cond delay="300"/>
                                  </p:stCondLst>
                                  <p:childTnLst>
                                    <p:set>
                                      <p:cBhvr>
                                        <p:cTn id="20" dur="1" fill="hold">
                                          <p:stCondLst>
                                            <p:cond delay="0"/>
                                          </p:stCondLst>
                                        </p:cTn>
                                        <p:tgtEl>
                                          <p:spTgt spid="37"/>
                                        </p:tgtEl>
                                        <p:attrNameLst>
                                          <p:attrName>style.visibility</p:attrName>
                                        </p:attrNameLst>
                                      </p:cBhvr>
                                      <p:to>
                                        <p:strVal val="visible"/>
                                      </p:to>
                                    </p:set>
                                    <p:anim calcmode="lin" valueType="num">
                                      <p:cBhvr>
                                        <p:cTn id="21" dur="500" fill="hold"/>
                                        <p:tgtEl>
                                          <p:spTgt spid="37"/>
                                        </p:tgtEl>
                                        <p:attrNameLst>
                                          <p:attrName>ppt_w</p:attrName>
                                        </p:attrNameLst>
                                      </p:cBhvr>
                                      <p:tavLst>
                                        <p:tav tm="0">
                                          <p:val>
                                            <p:fltVal val="0"/>
                                          </p:val>
                                        </p:tav>
                                        <p:tav tm="100000">
                                          <p:val>
                                            <p:strVal val="#ppt_w"/>
                                          </p:val>
                                        </p:tav>
                                      </p:tavLst>
                                    </p:anim>
                                    <p:anim calcmode="lin" valueType="num">
                                      <p:cBhvr>
                                        <p:cTn id="22" dur="500" fill="hold"/>
                                        <p:tgtEl>
                                          <p:spTgt spid="37"/>
                                        </p:tgtEl>
                                        <p:attrNameLst>
                                          <p:attrName>ppt_h</p:attrName>
                                        </p:attrNameLst>
                                      </p:cBhvr>
                                      <p:tavLst>
                                        <p:tav tm="0">
                                          <p:val>
                                            <p:fltVal val="0"/>
                                          </p:val>
                                        </p:tav>
                                        <p:tav tm="100000">
                                          <p:val>
                                            <p:strVal val="#ppt_h"/>
                                          </p:val>
                                        </p:tav>
                                      </p:tavLst>
                                    </p:anim>
                                    <p:animEffect transition="in" filter="fade">
                                      <p:cBhvr>
                                        <p:cTn id="23" dur="500"/>
                                        <p:tgtEl>
                                          <p:spTgt spid="37"/>
                                        </p:tgtEl>
                                      </p:cBhvr>
                                    </p:animEffect>
                                  </p:childTnLst>
                                </p:cTn>
                              </p:par>
                              <p:par>
                                <p:cTn id="24" presetID="53" presetClass="entr" presetSubtype="16" fill="hold" nodeType="withEffect">
                                  <p:stCondLst>
                                    <p:cond delay="300"/>
                                  </p:stCondLst>
                                  <p:childTnLst>
                                    <p:set>
                                      <p:cBhvr>
                                        <p:cTn id="25" dur="1" fill="hold">
                                          <p:stCondLst>
                                            <p:cond delay="0"/>
                                          </p:stCondLst>
                                        </p:cTn>
                                        <p:tgtEl>
                                          <p:spTgt spid="46"/>
                                        </p:tgtEl>
                                        <p:attrNameLst>
                                          <p:attrName>style.visibility</p:attrName>
                                        </p:attrNameLst>
                                      </p:cBhvr>
                                      <p:to>
                                        <p:strVal val="visible"/>
                                      </p:to>
                                    </p:set>
                                    <p:anim calcmode="lin" valueType="num">
                                      <p:cBhvr>
                                        <p:cTn id="26" dur="500" fill="hold"/>
                                        <p:tgtEl>
                                          <p:spTgt spid="46"/>
                                        </p:tgtEl>
                                        <p:attrNameLst>
                                          <p:attrName>ppt_w</p:attrName>
                                        </p:attrNameLst>
                                      </p:cBhvr>
                                      <p:tavLst>
                                        <p:tav tm="0">
                                          <p:val>
                                            <p:fltVal val="0"/>
                                          </p:val>
                                        </p:tav>
                                        <p:tav tm="100000">
                                          <p:val>
                                            <p:strVal val="#ppt_w"/>
                                          </p:val>
                                        </p:tav>
                                      </p:tavLst>
                                    </p:anim>
                                    <p:anim calcmode="lin" valueType="num">
                                      <p:cBhvr>
                                        <p:cTn id="27" dur="500" fill="hold"/>
                                        <p:tgtEl>
                                          <p:spTgt spid="46"/>
                                        </p:tgtEl>
                                        <p:attrNameLst>
                                          <p:attrName>ppt_h</p:attrName>
                                        </p:attrNameLst>
                                      </p:cBhvr>
                                      <p:tavLst>
                                        <p:tav tm="0">
                                          <p:val>
                                            <p:fltVal val="0"/>
                                          </p:val>
                                        </p:tav>
                                        <p:tav tm="100000">
                                          <p:val>
                                            <p:strVal val="#ppt_h"/>
                                          </p:val>
                                        </p:tav>
                                      </p:tavLst>
                                    </p:anim>
                                    <p:animEffect transition="in" filter="fade">
                                      <p:cBhvr>
                                        <p:cTn id="28" dur="500"/>
                                        <p:tgtEl>
                                          <p:spTgt spid="46"/>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500"/>
                                        <p:tgtEl>
                                          <p:spTgt spid="52"/>
                                        </p:tgtEl>
                                        <p:attrNameLst>
                                          <p:attrName>ppt_y</p:attrName>
                                        </p:attrNameLst>
                                      </p:cBhvr>
                                      <p:tavLst>
                                        <p:tav tm="0">
                                          <p:val>
                                            <p:strVal val="#ppt_y+#ppt_h*1.125000"/>
                                          </p:val>
                                        </p:tav>
                                        <p:tav tm="100000">
                                          <p:val>
                                            <p:strVal val="#ppt_y"/>
                                          </p:val>
                                        </p:tav>
                                      </p:tavLst>
                                    </p:anim>
                                    <p:animEffect transition="in" filter="wipe(up)">
                                      <p:cBhvr>
                                        <p:cTn id="32" dur="500"/>
                                        <p:tgtEl>
                                          <p:spTgt spid="52"/>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49"/>
                                        </p:tgtEl>
                                        <p:attrNameLst>
                                          <p:attrName>style.visibility</p:attrName>
                                        </p:attrNameLst>
                                      </p:cBhvr>
                                      <p:to>
                                        <p:strVal val="visible"/>
                                      </p:to>
                                    </p:set>
                                    <p:anim calcmode="lin" valueType="num">
                                      <p:cBhvr additive="base">
                                        <p:cTn id="35" dur="500"/>
                                        <p:tgtEl>
                                          <p:spTgt spid="49"/>
                                        </p:tgtEl>
                                        <p:attrNameLst>
                                          <p:attrName>ppt_y</p:attrName>
                                        </p:attrNameLst>
                                      </p:cBhvr>
                                      <p:tavLst>
                                        <p:tav tm="0">
                                          <p:val>
                                            <p:strVal val="#ppt_y+#ppt_h*1.125000"/>
                                          </p:val>
                                        </p:tav>
                                        <p:tav tm="100000">
                                          <p:val>
                                            <p:strVal val="#ppt_y"/>
                                          </p:val>
                                        </p:tav>
                                      </p:tavLst>
                                    </p:anim>
                                    <p:animEffect transition="in" filter="wipe(up)">
                                      <p:cBhvr>
                                        <p:cTn id="36" dur="500"/>
                                        <p:tgtEl>
                                          <p:spTgt spid="49"/>
                                        </p:tgtEl>
                                      </p:cBhvr>
                                    </p:animEffect>
                                  </p:childTnLst>
                                </p:cTn>
                              </p:par>
                            </p:childTnLst>
                          </p:cTn>
                        </p:par>
                        <p:par>
                          <p:cTn id="37" fill="hold">
                            <p:stCondLst>
                              <p:cond delay="2500"/>
                            </p:stCondLst>
                            <p:childTnLst>
                              <p:par>
                                <p:cTn id="38" presetID="16" presetClass="entr" presetSubtype="37" fill="hold" nodeType="after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barn(outVertical)">
                                      <p:cBhvr>
                                        <p:cTn id="40" dur="500"/>
                                        <p:tgtEl>
                                          <p:spTgt spid="36"/>
                                        </p:tgtEl>
                                      </p:cBhvr>
                                    </p:animEffect>
                                  </p:childTnLst>
                                </p:cTn>
                              </p:par>
                              <p:par>
                                <p:cTn id="41" presetID="53" presetClass="entr" presetSubtype="16" fill="hold" nodeType="withEffect">
                                  <p:stCondLst>
                                    <p:cond delay="300"/>
                                  </p:stCondLst>
                                  <p:childTnLst>
                                    <p:set>
                                      <p:cBhvr>
                                        <p:cTn id="42" dur="1" fill="hold">
                                          <p:stCondLst>
                                            <p:cond delay="0"/>
                                          </p:stCondLst>
                                        </p:cTn>
                                        <p:tgtEl>
                                          <p:spTgt spid="40"/>
                                        </p:tgtEl>
                                        <p:attrNameLst>
                                          <p:attrName>style.visibility</p:attrName>
                                        </p:attrNameLst>
                                      </p:cBhvr>
                                      <p:to>
                                        <p:strVal val="visible"/>
                                      </p:to>
                                    </p:set>
                                    <p:anim calcmode="lin" valueType="num">
                                      <p:cBhvr>
                                        <p:cTn id="43" dur="500" fill="hold"/>
                                        <p:tgtEl>
                                          <p:spTgt spid="40"/>
                                        </p:tgtEl>
                                        <p:attrNameLst>
                                          <p:attrName>ppt_w</p:attrName>
                                        </p:attrNameLst>
                                      </p:cBhvr>
                                      <p:tavLst>
                                        <p:tav tm="0">
                                          <p:val>
                                            <p:fltVal val="0"/>
                                          </p:val>
                                        </p:tav>
                                        <p:tav tm="100000">
                                          <p:val>
                                            <p:strVal val="#ppt_w"/>
                                          </p:val>
                                        </p:tav>
                                      </p:tavLst>
                                    </p:anim>
                                    <p:anim calcmode="lin" valueType="num">
                                      <p:cBhvr>
                                        <p:cTn id="44" dur="500" fill="hold"/>
                                        <p:tgtEl>
                                          <p:spTgt spid="40"/>
                                        </p:tgtEl>
                                        <p:attrNameLst>
                                          <p:attrName>ppt_h</p:attrName>
                                        </p:attrNameLst>
                                      </p:cBhvr>
                                      <p:tavLst>
                                        <p:tav tm="0">
                                          <p:val>
                                            <p:fltVal val="0"/>
                                          </p:val>
                                        </p:tav>
                                        <p:tav tm="100000">
                                          <p:val>
                                            <p:strVal val="#ppt_h"/>
                                          </p:val>
                                        </p:tav>
                                      </p:tavLst>
                                    </p:anim>
                                    <p:animEffect transition="in" filter="fade">
                                      <p:cBhvr>
                                        <p:cTn id="45" dur="500"/>
                                        <p:tgtEl>
                                          <p:spTgt spid="40"/>
                                        </p:tgtEl>
                                      </p:cBhvr>
                                    </p:animEffect>
                                  </p:childTnLst>
                                </p:cTn>
                              </p:par>
                              <p:par>
                                <p:cTn id="46" presetID="53" presetClass="entr" presetSubtype="16" fill="hold" nodeType="withEffect">
                                  <p:stCondLst>
                                    <p:cond delay="300"/>
                                  </p:stCondLst>
                                  <p:childTnLst>
                                    <p:set>
                                      <p:cBhvr>
                                        <p:cTn id="47" dur="1" fill="hold">
                                          <p:stCondLst>
                                            <p:cond delay="0"/>
                                          </p:stCondLst>
                                        </p:cTn>
                                        <p:tgtEl>
                                          <p:spTgt spid="43"/>
                                        </p:tgtEl>
                                        <p:attrNameLst>
                                          <p:attrName>style.visibility</p:attrName>
                                        </p:attrNameLst>
                                      </p:cBhvr>
                                      <p:to>
                                        <p:strVal val="visible"/>
                                      </p:to>
                                    </p:set>
                                    <p:anim calcmode="lin" valueType="num">
                                      <p:cBhvr>
                                        <p:cTn id="48" dur="500" fill="hold"/>
                                        <p:tgtEl>
                                          <p:spTgt spid="43"/>
                                        </p:tgtEl>
                                        <p:attrNameLst>
                                          <p:attrName>ppt_w</p:attrName>
                                        </p:attrNameLst>
                                      </p:cBhvr>
                                      <p:tavLst>
                                        <p:tav tm="0">
                                          <p:val>
                                            <p:fltVal val="0"/>
                                          </p:val>
                                        </p:tav>
                                        <p:tav tm="100000">
                                          <p:val>
                                            <p:strVal val="#ppt_w"/>
                                          </p:val>
                                        </p:tav>
                                      </p:tavLst>
                                    </p:anim>
                                    <p:anim calcmode="lin" valueType="num">
                                      <p:cBhvr>
                                        <p:cTn id="49" dur="500" fill="hold"/>
                                        <p:tgtEl>
                                          <p:spTgt spid="43"/>
                                        </p:tgtEl>
                                        <p:attrNameLst>
                                          <p:attrName>ppt_h</p:attrName>
                                        </p:attrNameLst>
                                      </p:cBhvr>
                                      <p:tavLst>
                                        <p:tav tm="0">
                                          <p:val>
                                            <p:fltVal val="0"/>
                                          </p:val>
                                        </p:tav>
                                        <p:tav tm="100000">
                                          <p:val>
                                            <p:strVal val="#ppt_h"/>
                                          </p:val>
                                        </p:tav>
                                      </p:tavLst>
                                    </p:anim>
                                    <p:animEffect transition="in" filter="fade">
                                      <p:cBhvr>
                                        <p:cTn id="50" dur="500"/>
                                        <p:tgtEl>
                                          <p:spTgt spid="43"/>
                                        </p:tgtEl>
                                      </p:cBhvr>
                                    </p:animEffect>
                                  </p:childTnLst>
                                </p:cTn>
                              </p:par>
                            </p:childTnLst>
                          </p:cTn>
                        </p:par>
                        <p:par>
                          <p:cTn id="51" fill="hold">
                            <p:stCondLst>
                              <p:cond delay="3000"/>
                            </p:stCondLst>
                            <p:childTnLst>
                              <p:par>
                                <p:cTn id="52" presetID="12" presetClass="entr" presetSubtype="4" fill="hold" grpId="0" nodeType="afterEffect">
                                  <p:stCondLst>
                                    <p:cond delay="0"/>
                                  </p:stCondLst>
                                  <p:childTnLst>
                                    <p:set>
                                      <p:cBhvr>
                                        <p:cTn id="53" dur="1" fill="hold">
                                          <p:stCondLst>
                                            <p:cond delay="0"/>
                                          </p:stCondLst>
                                        </p:cTn>
                                        <p:tgtEl>
                                          <p:spTgt spid="51"/>
                                        </p:tgtEl>
                                        <p:attrNameLst>
                                          <p:attrName>style.visibility</p:attrName>
                                        </p:attrNameLst>
                                      </p:cBhvr>
                                      <p:to>
                                        <p:strVal val="visible"/>
                                      </p:to>
                                    </p:set>
                                    <p:anim calcmode="lin" valueType="num">
                                      <p:cBhvr additive="base">
                                        <p:cTn id="54" dur="500"/>
                                        <p:tgtEl>
                                          <p:spTgt spid="51"/>
                                        </p:tgtEl>
                                        <p:attrNameLst>
                                          <p:attrName>ppt_y</p:attrName>
                                        </p:attrNameLst>
                                      </p:cBhvr>
                                      <p:tavLst>
                                        <p:tav tm="0">
                                          <p:val>
                                            <p:strVal val="#ppt_y+#ppt_h*1.125000"/>
                                          </p:val>
                                        </p:tav>
                                        <p:tav tm="100000">
                                          <p:val>
                                            <p:strVal val="#ppt_y"/>
                                          </p:val>
                                        </p:tav>
                                      </p:tavLst>
                                    </p:anim>
                                    <p:animEffect transition="in" filter="wipe(up)">
                                      <p:cBhvr>
                                        <p:cTn id="55" dur="500"/>
                                        <p:tgtEl>
                                          <p:spTgt spid="51"/>
                                        </p:tgtEl>
                                      </p:cBhvr>
                                    </p:animEffect>
                                  </p:childTnLst>
                                </p:cTn>
                              </p:par>
                              <p:par>
                                <p:cTn id="56" presetID="12" presetClass="entr" presetSubtype="4" fill="hold" grpId="0" nodeType="withEffect">
                                  <p:stCondLst>
                                    <p:cond delay="0"/>
                                  </p:stCondLst>
                                  <p:childTnLst>
                                    <p:set>
                                      <p:cBhvr>
                                        <p:cTn id="57" dur="1" fill="hold">
                                          <p:stCondLst>
                                            <p:cond delay="0"/>
                                          </p:stCondLst>
                                        </p:cTn>
                                        <p:tgtEl>
                                          <p:spTgt spid="50"/>
                                        </p:tgtEl>
                                        <p:attrNameLst>
                                          <p:attrName>style.visibility</p:attrName>
                                        </p:attrNameLst>
                                      </p:cBhvr>
                                      <p:to>
                                        <p:strVal val="visible"/>
                                      </p:to>
                                    </p:set>
                                    <p:anim calcmode="lin" valueType="num">
                                      <p:cBhvr additive="base">
                                        <p:cTn id="58" dur="500"/>
                                        <p:tgtEl>
                                          <p:spTgt spid="50"/>
                                        </p:tgtEl>
                                        <p:attrNameLst>
                                          <p:attrName>ppt_y</p:attrName>
                                        </p:attrNameLst>
                                      </p:cBhvr>
                                      <p:tavLst>
                                        <p:tav tm="0">
                                          <p:val>
                                            <p:strVal val="#ppt_y+#ppt_h*1.125000"/>
                                          </p:val>
                                        </p:tav>
                                        <p:tav tm="100000">
                                          <p:val>
                                            <p:strVal val="#ppt_y"/>
                                          </p:val>
                                        </p:tav>
                                      </p:tavLst>
                                    </p:anim>
                                    <p:animEffect transition="in" filter="wipe(up)">
                                      <p:cBhvr>
                                        <p:cTn id="59" dur="500"/>
                                        <p:tgtEl>
                                          <p:spTgt spid="50"/>
                                        </p:tgtEl>
                                      </p:cBhvr>
                                    </p:animEffect>
                                  </p:childTnLst>
                                </p:cTn>
                              </p:par>
                            </p:childTnLst>
                          </p:cTn>
                        </p:par>
                        <p:par>
                          <p:cTn id="60" fill="hold">
                            <p:stCondLst>
                              <p:cond delay="3500"/>
                            </p:stCondLst>
                            <p:childTnLst>
                              <p:par>
                                <p:cTn id="61" presetID="53" presetClass="entr" presetSubtype="16" fill="hold" grpId="0" nodeType="afterEffect">
                                  <p:stCondLst>
                                    <p:cond delay="0"/>
                                  </p:stCondLst>
                                  <p:childTnLst>
                                    <p:set>
                                      <p:cBhvr>
                                        <p:cTn id="62" dur="1" fill="hold">
                                          <p:stCondLst>
                                            <p:cond delay="0"/>
                                          </p:stCondLst>
                                        </p:cTn>
                                        <p:tgtEl>
                                          <p:spTgt spid="62"/>
                                        </p:tgtEl>
                                        <p:attrNameLst>
                                          <p:attrName>style.visibility</p:attrName>
                                        </p:attrNameLst>
                                      </p:cBhvr>
                                      <p:to>
                                        <p:strVal val="visible"/>
                                      </p:to>
                                    </p:set>
                                    <p:anim calcmode="lin" valueType="num">
                                      <p:cBhvr>
                                        <p:cTn id="63" dur="500" fill="hold"/>
                                        <p:tgtEl>
                                          <p:spTgt spid="62"/>
                                        </p:tgtEl>
                                        <p:attrNameLst>
                                          <p:attrName>ppt_w</p:attrName>
                                        </p:attrNameLst>
                                      </p:cBhvr>
                                      <p:tavLst>
                                        <p:tav tm="0">
                                          <p:val>
                                            <p:fltVal val="0"/>
                                          </p:val>
                                        </p:tav>
                                        <p:tav tm="100000">
                                          <p:val>
                                            <p:strVal val="#ppt_w"/>
                                          </p:val>
                                        </p:tav>
                                      </p:tavLst>
                                    </p:anim>
                                    <p:anim calcmode="lin" valueType="num">
                                      <p:cBhvr>
                                        <p:cTn id="64" dur="500" fill="hold"/>
                                        <p:tgtEl>
                                          <p:spTgt spid="62"/>
                                        </p:tgtEl>
                                        <p:attrNameLst>
                                          <p:attrName>ppt_h</p:attrName>
                                        </p:attrNameLst>
                                      </p:cBhvr>
                                      <p:tavLst>
                                        <p:tav tm="0">
                                          <p:val>
                                            <p:fltVal val="0"/>
                                          </p:val>
                                        </p:tav>
                                        <p:tav tm="100000">
                                          <p:val>
                                            <p:strVal val="#ppt_h"/>
                                          </p:val>
                                        </p:tav>
                                      </p:tavLst>
                                    </p:anim>
                                    <p:animEffect transition="in" filter="fade">
                                      <p:cBhvr>
                                        <p:cTn id="65" dur="500"/>
                                        <p:tgtEl>
                                          <p:spTgt spid="62"/>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63"/>
                                        </p:tgtEl>
                                        <p:attrNameLst>
                                          <p:attrName>style.visibility</p:attrName>
                                        </p:attrNameLst>
                                      </p:cBhvr>
                                      <p:to>
                                        <p:strVal val="visible"/>
                                      </p:to>
                                    </p:set>
                                    <p:anim calcmode="lin" valueType="num">
                                      <p:cBhvr>
                                        <p:cTn id="68" dur="500" fill="hold"/>
                                        <p:tgtEl>
                                          <p:spTgt spid="63"/>
                                        </p:tgtEl>
                                        <p:attrNameLst>
                                          <p:attrName>ppt_w</p:attrName>
                                        </p:attrNameLst>
                                      </p:cBhvr>
                                      <p:tavLst>
                                        <p:tav tm="0">
                                          <p:val>
                                            <p:fltVal val="0"/>
                                          </p:val>
                                        </p:tav>
                                        <p:tav tm="100000">
                                          <p:val>
                                            <p:strVal val="#ppt_w"/>
                                          </p:val>
                                        </p:tav>
                                      </p:tavLst>
                                    </p:anim>
                                    <p:anim calcmode="lin" valueType="num">
                                      <p:cBhvr>
                                        <p:cTn id="69" dur="500" fill="hold"/>
                                        <p:tgtEl>
                                          <p:spTgt spid="63"/>
                                        </p:tgtEl>
                                        <p:attrNameLst>
                                          <p:attrName>ppt_h</p:attrName>
                                        </p:attrNameLst>
                                      </p:cBhvr>
                                      <p:tavLst>
                                        <p:tav tm="0">
                                          <p:val>
                                            <p:fltVal val="0"/>
                                          </p:val>
                                        </p:tav>
                                        <p:tav tm="100000">
                                          <p:val>
                                            <p:strVal val="#ppt_h"/>
                                          </p:val>
                                        </p:tav>
                                      </p:tavLst>
                                    </p:anim>
                                    <p:animEffect transition="in" filter="fade">
                                      <p:cBhvr>
                                        <p:cTn id="70" dur="500"/>
                                        <p:tgtEl>
                                          <p:spTgt spid="63"/>
                                        </p:tgtEl>
                                      </p:cBhvr>
                                    </p:animEffect>
                                  </p:childTnLst>
                                </p:cTn>
                              </p:par>
                              <p:par>
                                <p:cTn id="71" presetID="53" presetClass="entr" presetSubtype="16" fill="hold" grpId="0" nodeType="withEffect">
                                  <p:stCondLst>
                                    <p:cond delay="0"/>
                                  </p:stCondLst>
                                  <p:childTnLst>
                                    <p:set>
                                      <p:cBhvr>
                                        <p:cTn id="72" dur="1" fill="hold">
                                          <p:stCondLst>
                                            <p:cond delay="0"/>
                                          </p:stCondLst>
                                        </p:cTn>
                                        <p:tgtEl>
                                          <p:spTgt spid="64"/>
                                        </p:tgtEl>
                                        <p:attrNameLst>
                                          <p:attrName>style.visibility</p:attrName>
                                        </p:attrNameLst>
                                      </p:cBhvr>
                                      <p:to>
                                        <p:strVal val="visible"/>
                                      </p:to>
                                    </p:set>
                                    <p:anim calcmode="lin" valueType="num">
                                      <p:cBhvr>
                                        <p:cTn id="73" dur="500" fill="hold"/>
                                        <p:tgtEl>
                                          <p:spTgt spid="64"/>
                                        </p:tgtEl>
                                        <p:attrNameLst>
                                          <p:attrName>ppt_w</p:attrName>
                                        </p:attrNameLst>
                                      </p:cBhvr>
                                      <p:tavLst>
                                        <p:tav tm="0">
                                          <p:val>
                                            <p:fltVal val="0"/>
                                          </p:val>
                                        </p:tav>
                                        <p:tav tm="100000">
                                          <p:val>
                                            <p:strVal val="#ppt_w"/>
                                          </p:val>
                                        </p:tav>
                                      </p:tavLst>
                                    </p:anim>
                                    <p:anim calcmode="lin" valueType="num">
                                      <p:cBhvr>
                                        <p:cTn id="74" dur="500" fill="hold"/>
                                        <p:tgtEl>
                                          <p:spTgt spid="64"/>
                                        </p:tgtEl>
                                        <p:attrNameLst>
                                          <p:attrName>ppt_h</p:attrName>
                                        </p:attrNameLst>
                                      </p:cBhvr>
                                      <p:tavLst>
                                        <p:tav tm="0">
                                          <p:val>
                                            <p:fltVal val="0"/>
                                          </p:val>
                                        </p:tav>
                                        <p:tav tm="100000">
                                          <p:val>
                                            <p:strVal val="#ppt_h"/>
                                          </p:val>
                                        </p:tav>
                                      </p:tavLst>
                                    </p:anim>
                                    <p:animEffect transition="in" filter="fade">
                                      <p:cBhvr>
                                        <p:cTn id="75" dur="500"/>
                                        <p:tgtEl>
                                          <p:spTgt spid="64"/>
                                        </p:tgtEl>
                                      </p:cBhvr>
                                    </p:animEffect>
                                  </p:childTnLst>
                                </p:cTn>
                              </p:par>
                              <p:par>
                                <p:cTn id="76" presetID="53" presetClass="entr" presetSubtype="16" fill="hold" grpId="0" nodeType="withEffect">
                                  <p:stCondLst>
                                    <p:cond delay="0"/>
                                  </p:stCondLst>
                                  <p:childTnLst>
                                    <p:set>
                                      <p:cBhvr>
                                        <p:cTn id="77" dur="1" fill="hold">
                                          <p:stCondLst>
                                            <p:cond delay="0"/>
                                          </p:stCondLst>
                                        </p:cTn>
                                        <p:tgtEl>
                                          <p:spTgt spid="65"/>
                                        </p:tgtEl>
                                        <p:attrNameLst>
                                          <p:attrName>style.visibility</p:attrName>
                                        </p:attrNameLst>
                                      </p:cBhvr>
                                      <p:to>
                                        <p:strVal val="visible"/>
                                      </p:to>
                                    </p:set>
                                    <p:anim calcmode="lin" valueType="num">
                                      <p:cBhvr>
                                        <p:cTn id="78" dur="500" fill="hold"/>
                                        <p:tgtEl>
                                          <p:spTgt spid="65"/>
                                        </p:tgtEl>
                                        <p:attrNameLst>
                                          <p:attrName>ppt_w</p:attrName>
                                        </p:attrNameLst>
                                      </p:cBhvr>
                                      <p:tavLst>
                                        <p:tav tm="0">
                                          <p:val>
                                            <p:fltVal val="0"/>
                                          </p:val>
                                        </p:tav>
                                        <p:tav tm="100000">
                                          <p:val>
                                            <p:strVal val="#ppt_w"/>
                                          </p:val>
                                        </p:tav>
                                      </p:tavLst>
                                    </p:anim>
                                    <p:anim calcmode="lin" valueType="num">
                                      <p:cBhvr>
                                        <p:cTn id="79" dur="500" fill="hold"/>
                                        <p:tgtEl>
                                          <p:spTgt spid="65"/>
                                        </p:tgtEl>
                                        <p:attrNameLst>
                                          <p:attrName>ppt_h</p:attrName>
                                        </p:attrNameLst>
                                      </p:cBhvr>
                                      <p:tavLst>
                                        <p:tav tm="0">
                                          <p:val>
                                            <p:fltVal val="0"/>
                                          </p:val>
                                        </p:tav>
                                        <p:tav tm="100000">
                                          <p:val>
                                            <p:strVal val="#ppt_h"/>
                                          </p:val>
                                        </p:tav>
                                      </p:tavLst>
                                    </p:anim>
                                    <p:animEffect transition="in" filter="fade">
                                      <p:cBhvr>
                                        <p:cTn id="80" dur="500"/>
                                        <p:tgtEl>
                                          <p:spTgt spid="65"/>
                                        </p:tgtEl>
                                      </p:cBhvr>
                                    </p:animEffect>
                                  </p:childTnLst>
                                </p:cTn>
                              </p:par>
                            </p:childTnLst>
                          </p:cTn>
                        </p:par>
                        <p:par>
                          <p:cTn id="81" fill="hold">
                            <p:stCondLst>
                              <p:cond delay="4000"/>
                            </p:stCondLst>
                            <p:childTnLst>
                              <p:par>
                                <p:cTn id="82" presetID="22" presetClass="entr" presetSubtype="1" fill="hold" grpId="0" nodeType="afterEffect">
                                  <p:stCondLst>
                                    <p:cond delay="0"/>
                                  </p:stCondLst>
                                  <p:childTnLst>
                                    <p:set>
                                      <p:cBhvr>
                                        <p:cTn id="83" dur="1" fill="hold">
                                          <p:stCondLst>
                                            <p:cond delay="0"/>
                                          </p:stCondLst>
                                        </p:cTn>
                                        <p:tgtEl>
                                          <p:spTgt spid="58"/>
                                        </p:tgtEl>
                                        <p:attrNameLst>
                                          <p:attrName>style.visibility</p:attrName>
                                        </p:attrNameLst>
                                      </p:cBhvr>
                                      <p:to>
                                        <p:strVal val="visible"/>
                                      </p:to>
                                    </p:set>
                                    <p:animEffect transition="in" filter="wipe(up)">
                                      <p:cBhvr>
                                        <p:cTn id="84" dur="500"/>
                                        <p:tgtEl>
                                          <p:spTgt spid="58"/>
                                        </p:tgtEl>
                                      </p:cBhvr>
                                    </p:animEffect>
                                  </p:childTnLst>
                                </p:cTn>
                              </p:par>
                            </p:childTnLst>
                          </p:cTn>
                        </p:par>
                        <p:par>
                          <p:cTn id="85" fill="hold">
                            <p:stCondLst>
                              <p:cond delay="4500"/>
                            </p:stCondLst>
                            <p:childTnLst>
                              <p:par>
                                <p:cTn id="86" presetID="22" presetClass="entr" presetSubtype="1" fill="hold" grpId="0" nodeType="afterEffect">
                                  <p:stCondLst>
                                    <p:cond delay="0"/>
                                  </p:stCondLst>
                                  <p:childTnLst>
                                    <p:set>
                                      <p:cBhvr>
                                        <p:cTn id="87" dur="1" fill="hold">
                                          <p:stCondLst>
                                            <p:cond delay="0"/>
                                          </p:stCondLst>
                                        </p:cTn>
                                        <p:tgtEl>
                                          <p:spTgt spid="59"/>
                                        </p:tgtEl>
                                        <p:attrNameLst>
                                          <p:attrName>style.visibility</p:attrName>
                                        </p:attrNameLst>
                                      </p:cBhvr>
                                      <p:to>
                                        <p:strVal val="visible"/>
                                      </p:to>
                                    </p:set>
                                    <p:animEffect transition="in" filter="wipe(up)">
                                      <p:cBhvr>
                                        <p:cTn id="88" dur="500"/>
                                        <p:tgtEl>
                                          <p:spTgt spid="59"/>
                                        </p:tgtEl>
                                      </p:cBhvr>
                                    </p:animEffect>
                                  </p:childTnLst>
                                </p:cTn>
                              </p:par>
                            </p:childTnLst>
                          </p:cTn>
                        </p:par>
                        <p:par>
                          <p:cTn id="89" fill="hold">
                            <p:stCondLst>
                              <p:cond delay="5000"/>
                            </p:stCondLst>
                            <p:childTnLst>
                              <p:par>
                                <p:cTn id="90" presetID="22" presetClass="entr" presetSubtype="1" fill="hold" grpId="0" nodeType="afterEffect">
                                  <p:stCondLst>
                                    <p:cond delay="0"/>
                                  </p:stCondLst>
                                  <p:childTnLst>
                                    <p:set>
                                      <p:cBhvr>
                                        <p:cTn id="91" dur="1" fill="hold">
                                          <p:stCondLst>
                                            <p:cond delay="0"/>
                                          </p:stCondLst>
                                        </p:cTn>
                                        <p:tgtEl>
                                          <p:spTgt spid="60"/>
                                        </p:tgtEl>
                                        <p:attrNameLst>
                                          <p:attrName>style.visibility</p:attrName>
                                        </p:attrNameLst>
                                      </p:cBhvr>
                                      <p:to>
                                        <p:strVal val="visible"/>
                                      </p:to>
                                    </p:set>
                                    <p:animEffect transition="in" filter="wipe(up)">
                                      <p:cBhvr>
                                        <p:cTn id="92" dur="500"/>
                                        <p:tgtEl>
                                          <p:spTgt spid="60"/>
                                        </p:tgtEl>
                                      </p:cBhvr>
                                    </p:animEffect>
                                  </p:childTnLst>
                                </p:cTn>
                              </p:par>
                            </p:childTnLst>
                          </p:cTn>
                        </p:par>
                        <p:par>
                          <p:cTn id="93" fill="hold">
                            <p:stCondLst>
                              <p:cond delay="5500"/>
                            </p:stCondLst>
                            <p:childTnLst>
                              <p:par>
                                <p:cTn id="94" presetID="22" presetClass="entr" presetSubtype="1" fill="hold" grpId="0" nodeType="afterEffect">
                                  <p:stCondLst>
                                    <p:cond delay="0"/>
                                  </p:stCondLst>
                                  <p:childTnLst>
                                    <p:set>
                                      <p:cBhvr>
                                        <p:cTn id="95" dur="1" fill="hold">
                                          <p:stCondLst>
                                            <p:cond delay="0"/>
                                          </p:stCondLst>
                                        </p:cTn>
                                        <p:tgtEl>
                                          <p:spTgt spid="61"/>
                                        </p:tgtEl>
                                        <p:attrNameLst>
                                          <p:attrName>style.visibility</p:attrName>
                                        </p:attrNameLst>
                                      </p:cBhvr>
                                      <p:to>
                                        <p:strVal val="visible"/>
                                      </p:to>
                                    </p:set>
                                    <p:animEffect transition="in" filter="wipe(up)">
                                      <p:cBhvr>
                                        <p:cTn id="9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1" grpId="0"/>
      <p:bldP spid="52" grpId="0"/>
      <p:bldP spid="58" grpId="0"/>
      <p:bldP spid="59" grpId="0"/>
      <p:bldP spid="60" grpId="0"/>
      <p:bldP spid="61" grpId="0"/>
      <p:bldP spid="62" grpId="0" bldLvl="0" animBg="1"/>
      <p:bldP spid="63" grpId="0" bldLvl="0" animBg="1"/>
      <p:bldP spid="64" grpId="0" bldLvl="0" animBg="1"/>
      <p:bldP spid="65" grpId="0" bldLvl="0" animBg="1"/>
      <p:bldP spid="50178"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4819" name="表格 34818"/>
          <p:cNvGraphicFramePr/>
          <p:nvPr/>
        </p:nvGraphicFramePr>
        <p:xfrm>
          <a:off x="1295400" y="1870710"/>
          <a:ext cx="6438900" cy="2769235"/>
        </p:xfrm>
        <a:graphic>
          <a:graphicData uri="http://schemas.openxmlformats.org/drawingml/2006/table">
            <a:tbl>
              <a:tblPr/>
              <a:tblGrid>
                <a:gridCol w="1471295"/>
                <a:gridCol w="1584960"/>
                <a:gridCol w="1316990"/>
                <a:gridCol w="1028065"/>
                <a:gridCol w="1037590"/>
              </a:tblGrid>
              <a:tr h="265430">
                <a:tc gridSpan="2">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b="1" u="none">
                          <a:solidFill>
                            <a:schemeClr val="bg1"/>
                          </a:solidFill>
                          <a:latin typeface="宋体" panose="02010600030101010101" pitchFamily="2" charset="-122"/>
                          <a:ea typeface="微软雅黑" panose="020B0503020204020204" pitchFamily="34" charset="-122"/>
                          <a:sym typeface="宋体" panose="02010600030101010101" pitchFamily="2" charset="-122"/>
                        </a:rPr>
                        <a:t>财务分类</a:t>
                      </a:r>
                      <a:endParaRPr lang="zh-CN" altLang="en-US" sz="900" b="1" u="none">
                        <a:solidFill>
                          <a:schemeClr val="bg1"/>
                        </a:solidFill>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chemeClr val="accent1">
                        <a:lumMod val="60000"/>
                        <a:lumOff val="40000"/>
                      </a:schemeClr>
                    </a:solidFill>
                  </a:tcPr>
                </a:tc>
                <a:tc hMerge="1">
                  <a:tcPr>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b="1" u="none">
                          <a:solidFill>
                            <a:schemeClr val="bg1"/>
                          </a:solidFill>
                          <a:latin typeface="宋体" panose="02010600030101010101" pitchFamily="2" charset="-122"/>
                          <a:ea typeface="微软雅黑" panose="020B0503020204020204" pitchFamily="34" charset="-122"/>
                          <a:sym typeface="宋体" panose="02010600030101010101" pitchFamily="2" charset="-122"/>
                        </a:rPr>
                        <a:t>资金来源</a:t>
                      </a:r>
                      <a:endParaRPr lang="zh-CN" altLang="en-US" sz="900" b="1" u="none">
                        <a:solidFill>
                          <a:schemeClr val="bg1"/>
                        </a:solidFill>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chemeClr val="accent1">
                        <a:lumMod val="60000"/>
                        <a:lumOff val="40000"/>
                      </a:scheme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b="1" u="none">
                          <a:solidFill>
                            <a:schemeClr val="bg1"/>
                          </a:solidFill>
                          <a:latin typeface="宋体" panose="02010600030101010101" pitchFamily="2" charset="-122"/>
                          <a:ea typeface="微软雅黑" panose="020B0503020204020204" pitchFamily="34" charset="-122"/>
                          <a:sym typeface="宋体" panose="02010600030101010101" pitchFamily="2" charset="-122"/>
                        </a:rPr>
                        <a:t>资金数量</a:t>
                      </a:r>
                      <a:endParaRPr lang="zh-CN" altLang="en-US" sz="900" b="1" u="none">
                        <a:solidFill>
                          <a:schemeClr val="bg1"/>
                        </a:solidFill>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chemeClr val="accent1">
                        <a:lumMod val="60000"/>
                        <a:lumOff val="40000"/>
                      </a:scheme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b="1" u="none">
                          <a:solidFill>
                            <a:schemeClr val="bg1"/>
                          </a:solidFill>
                          <a:latin typeface="宋体" panose="02010600030101010101" pitchFamily="2" charset="-122"/>
                          <a:ea typeface="微软雅黑" panose="020B0503020204020204" pitchFamily="34" charset="-122"/>
                          <a:sym typeface="宋体" panose="02010600030101010101" pitchFamily="2" charset="-122"/>
                        </a:rPr>
                        <a:t>备注</a:t>
                      </a:r>
                      <a:endParaRPr lang="zh-CN" altLang="en-US" sz="900" b="1" u="none">
                        <a:solidFill>
                          <a:schemeClr val="bg1"/>
                        </a:solidFill>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chemeClr val="accent1">
                        <a:lumMod val="60000"/>
                        <a:lumOff val="40000"/>
                      </a:schemeClr>
                    </a:solidFill>
                  </a:tcPr>
                </a:tc>
              </a:tr>
              <a:tr h="227330">
                <a:tc rowSpan="3">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b="1" u="none">
                          <a:latin typeface="宋体" panose="02010600030101010101" pitchFamily="2" charset="-122"/>
                          <a:ea typeface="微软雅黑" panose="020B0503020204020204" pitchFamily="34" charset="-122"/>
                          <a:sym typeface="宋体" panose="02010600030101010101" pitchFamily="2" charset="-122"/>
                        </a:rPr>
                        <a:t>公司管理</a:t>
                      </a:r>
                      <a:endParaRPr lang="zh-CN" altLang="en-US" sz="900" b="1"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chemeClr val="accent1">
                        <a:lumMod val="20000"/>
                        <a:lumOff val="80000"/>
                      </a:scheme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u="none">
                          <a:latin typeface="宋体" panose="02010600030101010101" pitchFamily="2" charset="-122"/>
                          <a:ea typeface="微软雅黑" panose="020B0503020204020204" pitchFamily="34" charset="-122"/>
                          <a:sym typeface="宋体" panose="02010600030101010101" pitchFamily="2" charset="-122"/>
                        </a:rPr>
                        <a:t>房屋租金</a:t>
                      </a:r>
                      <a:endParaRPr lang="zh-CN" altLang="en-US" sz="900"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chemeClr val="accent1">
                        <a:lumMod val="20000"/>
                        <a:lumOff val="80000"/>
                      </a:schemeClr>
                    </a:solidFill>
                  </a:tcPr>
                </a:tc>
                <a:tc rowSpan="3">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u="none">
                          <a:latin typeface="宋体" panose="02010600030101010101" pitchFamily="2" charset="-122"/>
                          <a:ea typeface="微软雅黑" panose="020B0503020204020204" pitchFamily="34" charset="-122"/>
                          <a:sym typeface="宋体" panose="02010600030101010101" pitchFamily="2" charset="-122"/>
                        </a:rPr>
                        <a:t>第三方投资</a:t>
                      </a:r>
                      <a:endParaRPr lang="zh-CN" altLang="en-US" sz="900"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chemeClr val="accent1">
                        <a:lumMod val="20000"/>
                        <a:lumOff val="80000"/>
                      </a:scheme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u="none">
                          <a:latin typeface="微软雅黑" panose="020B0503020204020204" pitchFamily="34" charset="-122"/>
                          <a:ea typeface="微软雅黑" panose="020B0503020204020204" pitchFamily="34" charset="-122"/>
                          <a:sym typeface="宋体" panose="02010600030101010101" pitchFamily="2" charset="-122"/>
                        </a:rPr>
                        <a:t>25</a:t>
                      </a:r>
                      <a:endParaRPr lang="zh-CN" altLang="en-US" sz="900" u="none">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chemeClr val="accent1">
                        <a:lumMod val="20000"/>
                        <a:lumOff val="80000"/>
                      </a:schemeClr>
                    </a:solidFill>
                  </a:tcPr>
                </a:tc>
                <a:tc rowSpan="3">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u="none">
                          <a:latin typeface="微软雅黑" panose="020B0503020204020204" pitchFamily="34" charset="-122"/>
                          <a:ea typeface="微软雅黑" panose="020B0503020204020204" pitchFamily="34" charset="-122"/>
                          <a:sym typeface="宋体" panose="02010600030101010101" pitchFamily="2" charset="-122"/>
                        </a:rPr>
                        <a:t>20</a:t>
                      </a:r>
                      <a:r>
                        <a:rPr lang="zh-CN" altLang="en-US" sz="900" u="none">
                          <a:latin typeface="微软雅黑" panose="020B0503020204020204" pitchFamily="34" charset="-122"/>
                          <a:ea typeface="微软雅黑" panose="020B0503020204020204" pitchFamily="34" charset="-122"/>
                          <a:sym typeface="宋体" panose="02010600030101010101" pitchFamily="2" charset="-122"/>
                        </a:rPr>
                        <a:t>人团队</a:t>
                      </a:r>
                      <a:endParaRPr lang="zh-CN" altLang="en-US" sz="900" u="none">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chemeClr val="accent1">
                        <a:lumMod val="20000"/>
                        <a:lumOff val="80000"/>
                      </a:schemeClr>
                    </a:solidFill>
                  </a:tcPr>
                </a:tc>
              </a:tr>
              <a:tr h="228600">
                <a:tc vMerge="1">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u="none">
                          <a:latin typeface="宋体" panose="02010600030101010101" pitchFamily="2" charset="-122"/>
                          <a:ea typeface="微软雅黑" panose="020B0503020204020204" pitchFamily="34" charset="-122"/>
                          <a:sym typeface="宋体" panose="02010600030101010101" pitchFamily="2" charset="-122"/>
                        </a:rPr>
                        <a:t>行政费用</a:t>
                      </a:r>
                      <a:endParaRPr lang="zh-CN" altLang="en-US" sz="900"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vMerge="1">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u="none">
                          <a:latin typeface="微软雅黑" panose="020B0503020204020204" pitchFamily="34" charset="-122"/>
                          <a:ea typeface="微软雅黑" panose="020B0503020204020204" pitchFamily="34" charset="-122"/>
                          <a:sym typeface="宋体" panose="02010600030101010101" pitchFamily="2" charset="-122"/>
                        </a:rPr>
                        <a:t>40</a:t>
                      </a:r>
                      <a:endParaRPr lang="zh-CN" altLang="en-US" sz="900" u="none">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vMerge="1">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tcPr>
                </a:tc>
              </a:tr>
              <a:tr h="227965">
                <a:tc vMerge="1">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B w="12700" cap="flat" cmpd="sng">
                      <a:solidFill>
                        <a:srgbClr val="FFFFFF"/>
                      </a:solidFill>
                      <a:prstDash val="solid"/>
                      <a:headEnd type="none" w="med" len="med"/>
                      <a:tailEnd type="none" w="med" len="med"/>
                    </a:lnB>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u="none">
                          <a:latin typeface="宋体" panose="02010600030101010101" pitchFamily="2" charset="-122"/>
                          <a:ea typeface="微软雅黑" panose="020B0503020204020204" pitchFamily="34" charset="-122"/>
                          <a:sym typeface="宋体" panose="02010600030101010101" pitchFamily="2" charset="-122"/>
                        </a:rPr>
                        <a:t>人员费用</a:t>
                      </a:r>
                      <a:endParaRPr lang="zh-CN" altLang="en-US" sz="900"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chemeClr val="accent1">
                        <a:lumMod val="20000"/>
                        <a:lumOff val="80000"/>
                      </a:schemeClr>
                    </a:solidFill>
                  </a:tcPr>
                </a:tc>
                <a:tc vMerge="1">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B w="12700" cap="flat" cmpd="sng">
                      <a:solidFill>
                        <a:srgbClr val="FFFFFF"/>
                      </a:solidFill>
                      <a:prstDash val="solid"/>
                      <a:headEnd type="none" w="med" len="med"/>
                      <a:tailEnd type="none" w="med" len="med"/>
                    </a:lnB>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u="none">
                          <a:latin typeface="微软雅黑" panose="020B0503020204020204" pitchFamily="34" charset="-122"/>
                          <a:ea typeface="微软雅黑" panose="020B0503020204020204" pitchFamily="34" charset="-122"/>
                          <a:sym typeface="宋体" panose="02010600030101010101" pitchFamily="2" charset="-122"/>
                        </a:rPr>
                        <a:t>96</a:t>
                      </a:r>
                      <a:endParaRPr lang="zh-CN" altLang="en-US" sz="900" u="none">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chemeClr val="accent1">
                        <a:lumMod val="20000"/>
                        <a:lumOff val="80000"/>
                      </a:schemeClr>
                    </a:solidFill>
                  </a:tcPr>
                </a:tc>
                <a:tc vMerge="1">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B w="12700" cap="flat" cmpd="sng">
                      <a:solidFill>
                        <a:srgbClr val="FFFFFF"/>
                      </a:solidFill>
                      <a:prstDash val="solid"/>
                      <a:headEnd type="none" w="med" len="med"/>
                      <a:tailEnd type="none" w="med" len="med"/>
                    </a:lnB>
                  </a:tcPr>
                </a:tc>
              </a:tr>
              <a:tr h="226695">
                <a:tc rowSpan="2">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b="1" u="none">
                          <a:latin typeface="宋体" panose="02010600030101010101" pitchFamily="2" charset="-122"/>
                          <a:ea typeface="微软雅黑" panose="020B0503020204020204" pitchFamily="34" charset="-122"/>
                          <a:sym typeface="宋体" panose="02010600030101010101" pitchFamily="2" charset="-122"/>
                        </a:rPr>
                        <a:t>产品开发</a:t>
                      </a:r>
                      <a:endParaRPr lang="zh-CN" altLang="en-US" sz="900" b="1"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u="none">
                          <a:latin typeface="宋体" panose="02010600030101010101" pitchFamily="2" charset="-122"/>
                          <a:ea typeface="微软雅黑" panose="020B0503020204020204" pitchFamily="34" charset="-122"/>
                          <a:sym typeface="宋体" panose="02010600030101010101" pitchFamily="2" charset="-122"/>
                        </a:rPr>
                        <a:t>合作开发研究费用</a:t>
                      </a:r>
                      <a:endParaRPr lang="zh-CN" altLang="en-US" sz="900"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rowSpan="2">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u="none">
                          <a:latin typeface="宋体" panose="02010600030101010101" pitchFamily="2" charset="-122"/>
                          <a:ea typeface="微软雅黑" panose="020B0503020204020204" pitchFamily="34" charset="-122"/>
                          <a:sym typeface="宋体" panose="02010600030101010101" pitchFamily="2" charset="-122"/>
                        </a:rPr>
                        <a:t>同上</a:t>
                      </a:r>
                      <a:endParaRPr lang="zh-CN" altLang="en-US" sz="900"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u="none">
                          <a:latin typeface="微软雅黑" panose="020B0503020204020204" pitchFamily="34" charset="-122"/>
                          <a:ea typeface="微软雅黑" panose="020B0503020204020204" pitchFamily="34" charset="-122"/>
                          <a:sym typeface="宋体" panose="02010600030101010101" pitchFamily="2" charset="-122"/>
                        </a:rPr>
                        <a:t>20</a:t>
                      </a:r>
                      <a:endParaRPr lang="zh-CN" altLang="en-US" sz="900" u="none">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rowSpan="2">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u="none">
                          <a:latin typeface="宋体" panose="02010600030101010101" pitchFamily="2" charset="-122"/>
                          <a:ea typeface="宋体" panose="02010600030101010101" pitchFamily="2" charset="-122"/>
                          <a:sym typeface="微软雅黑" panose="020B0503020204020204" pitchFamily="34" charset="-122"/>
                        </a:rPr>
                        <a:t>—</a:t>
                      </a:r>
                      <a:endParaRPr lang="zh-CN" altLang="en-US" sz="900" u="none">
                        <a:latin typeface="宋体" panose="02010600030101010101" pitchFamily="2" charset="-122"/>
                        <a:ea typeface="宋体" panose="02010600030101010101" pitchFamily="2" charset="-122"/>
                        <a:sym typeface="微软雅黑" panose="020B0503020204020204" pitchFamily="34"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r>
              <a:tr h="227965">
                <a:tc vMerge="1">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B w="12700" cap="flat" cmpd="sng">
                      <a:solidFill>
                        <a:srgbClr val="FFFFFF"/>
                      </a:solidFill>
                      <a:prstDash val="solid"/>
                      <a:headEnd type="none" w="med" len="med"/>
                      <a:tailEnd type="none" w="med" len="med"/>
                    </a:lnB>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u="none">
                          <a:latin typeface="宋体" panose="02010600030101010101" pitchFamily="2" charset="-122"/>
                          <a:ea typeface="微软雅黑" panose="020B0503020204020204" pitchFamily="34" charset="-122"/>
                          <a:sym typeface="宋体" panose="02010600030101010101" pitchFamily="2" charset="-122"/>
                        </a:rPr>
                        <a:t>设备费</a:t>
                      </a:r>
                      <a:endParaRPr lang="zh-CN" altLang="en-US" sz="900"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vMerge="1">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B w="12700" cap="flat" cmpd="sng">
                      <a:solidFill>
                        <a:srgbClr val="FFFFFF"/>
                      </a:solidFill>
                      <a:prstDash val="solid"/>
                      <a:headEnd type="none" w="med" len="med"/>
                      <a:tailEnd type="none" w="med" len="med"/>
                    </a:lnB>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u="none">
                          <a:latin typeface="微软雅黑" panose="020B0503020204020204" pitchFamily="34" charset="-122"/>
                          <a:ea typeface="微软雅黑" panose="020B0503020204020204" pitchFamily="34" charset="-122"/>
                          <a:sym typeface="宋体" panose="02010600030101010101" pitchFamily="2" charset="-122"/>
                        </a:rPr>
                        <a:t>80</a:t>
                      </a:r>
                      <a:endParaRPr lang="zh-CN" altLang="en-US" sz="900" u="none">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vMerge="1">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B w="12700" cap="flat" cmpd="sng">
                      <a:solidFill>
                        <a:srgbClr val="FFFFFF"/>
                      </a:solidFill>
                      <a:prstDash val="solid"/>
                      <a:headEnd type="none" w="med" len="med"/>
                      <a:tailEnd type="none" w="med" len="med"/>
                    </a:lnB>
                  </a:tcPr>
                </a:tc>
              </a:tr>
              <a:tr h="227330">
                <a:tc rowSpan="2">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b="1" u="none">
                          <a:latin typeface="宋体" panose="02010600030101010101" pitchFamily="2" charset="-122"/>
                          <a:ea typeface="微软雅黑" panose="020B0503020204020204" pitchFamily="34" charset="-122"/>
                          <a:sym typeface="宋体" panose="02010600030101010101" pitchFamily="2" charset="-122"/>
                        </a:rPr>
                        <a:t>市场运作</a:t>
                      </a:r>
                      <a:endParaRPr lang="zh-CN" altLang="en-US" sz="900" b="1"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u="none">
                          <a:latin typeface="宋体" panose="02010600030101010101" pitchFamily="2" charset="-122"/>
                          <a:ea typeface="微软雅黑" panose="020B0503020204020204" pitchFamily="34" charset="-122"/>
                          <a:sym typeface="宋体" panose="02010600030101010101" pitchFamily="2" charset="-122"/>
                        </a:rPr>
                        <a:t>市场运营费</a:t>
                      </a:r>
                      <a:endParaRPr lang="zh-CN" altLang="en-US" sz="900"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rowSpan="2">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u="none">
                          <a:latin typeface="宋体" panose="02010600030101010101" pitchFamily="2" charset="-122"/>
                          <a:ea typeface="微软雅黑" panose="020B0503020204020204" pitchFamily="34" charset="-122"/>
                          <a:sym typeface="宋体" panose="02010600030101010101" pitchFamily="2" charset="-122"/>
                        </a:rPr>
                        <a:t>同上</a:t>
                      </a:r>
                      <a:endParaRPr lang="zh-CN" altLang="en-US" sz="900"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u="none">
                          <a:latin typeface="微软雅黑" panose="020B0503020204020204" pitchFamily="34" charset="-122"/>
                          <a:ea typeface="微软雅黑" panose="020B0503020204020204" pitchFamily="34" charset="-122"/>
                          <a:sym typeface="宋体" panose="02010600030101010101" pitchFamily="2" charset="-122"/>
                        </a:rPr>
                        <a:t>100</a:t>
                      </a:r>
                      <a:endParaRPr lang="zh-CN" altLang="en-US" sz="900" u="none">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u="none">
                          <a:latin typeface="宋体" panose="02010600030101010101" pitchFamily="2" charset="-122"/>
                          <a:ea typeface="宋体" panose="02010600030101010101" pitchFamily="2" charset="-122"/>
                          <a:sym typeface="微软雅黑" panose="020B0503020204020204" pitchFamily="34" charset="-122"/>
                        </a:rPr>
                        <a:t>—</a:t>
                      </a:r>
                      <a:endParaRPr lang="zh-CN" altLang="en-US" sz="900" u="none">
                        <a:latin typeface="宋体" panose="02010600030101010101" pitchFamily="2" charset="-122"/>
                        <a:ea typeface="宋体" panose="02010600030101010101" pitchFamily="2" charset="-122"/>
                        <a:sym typeface="微软雅黑" panose="020B0503020204020204" pitchFamily="34"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r>
              <a:tr h="228600">
                <a:tc vMerge="1">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B w="12700" cap="flat" cmpd="sng">
                      <a:solidFill>
                        <a:srgbClr val="FFFFFF"/>
                      </a:solidFill>
                      <a:prstDash val="solid"/>
                      <a:headEnd type="none" w="med" len="med"/>
                      <a:tailEnd type="none" w="med" len="med"/>
                    </a:lnB>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u="none">
                          <a:latin typeface="宋体" panose="02010600030101010101" pitchFamily="2" charset="-122"/>
                          <a:ea typeface="微软雅黑" panose="020B0503020204020204" pitchFamily="34" charset="-122"/>
                          <a:sym typeface="宋体" panose="02010600030101010101" pitchFamily="2" charset="-122"/>
                        </a:rPr>
                        <a:t>联合开发费</a:t>
                      </a:r>
                      <a:endParaRPr lang="zh-CN" altLang="en-US" sz="900"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vMerge="1">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B w="12700" cap="flat" cmpd="sng">
                      <a:solidFill>
                        <a:srgbClr val="FFFFFF"/>
                      </a:solidFill>
                      <a:prstDash val="solid"/>
                      <a:headEnd type="none" w="med" len="med"/>
                      <a:tailEnd type="none" w="med" len="med"/>
                    </a:lnB>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u="none">
                          <a:latin typeface="微软雅黑" panose="020B0503020204020204" pitchFamily="34" charset="-122"/>
                          <a:ea typeface="微软雅黑" panose="020B0503020204020204" pitchFamily="34" charset="-122"/>
                          <a:sym typeface="宋体" panose="02010600030101010101" pitchFamily="2" charset="-122"/>
                        </a:rPr>
                        <a:t>100</a:t>
                      </a:r>
                      <a:endParaRPr lang="zh-CN" altLang="en-US" sz="900" u="none">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u="none">
                          <a:latin typeface="宋体" panose="02010600030101010101" pitchFamily="2" charset="-122"/>
                          <a:ea typeface="宋体" panose="02010600030101010101" pitchFamily="2" charset="-122"/>
                          <a:sym typeface="微软雅黑" panose="020B0503020204020204" pitchFamily="34" charset="-122"/>
                        </a:rPr>
                        <a:t>—</a:t>
                      </a:r>
                      <a:endParaRPr lang="zh-CN" altLang="en-US" sz="900" u="none">
                        <a:latin typeface="宋体" panose="02010600030101010101" pitchFamily="2" charset="-122"/>
                        <a:ea typeface="宋体" panose="02010600030101010101" pitchFamily="2" charset="-122"/>
                        <a:sym typeface="微软雅黑" panose="020B0503020204020204" pitchFamily="34"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r>
              <a:tr h="227330">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b="1" u="none">
                          <a:latin typeface="宋体" panose="02010600030101010101" pitchFamily="2" charset="-122"/>
                          <a:ea typeface="微软雅黑" panose="020B0503020204020204" pitchFamily="34" charset="-122"/>
                          <a:sym typeface="宋体" panose="02010600030101010101" pitchFamily="2" charset="-122"/>
                        </a:rPr>
                        <a:t>其他</a:t>
                      </a:r>
                      <a:endParaRPr lang="zh-CN" altLang="en-US" sz="900" b="1"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u="none">
                          <a:latin typeface="宋体" panose="02010600030101010101" pitchFamily="2" charset="-122"/>
                          <a:ea typeface="微软雅黑" panose="020B0503020204020204" pitchFamily="34" charset="-122"/>
                          <a:sym typeface="宋体" panose="02010600030101010101" pitchFamily="2" charset="-122"/>
                        </a:rPr>
                        <a:t>其他费用</a:t>
                      </a:r>
                      <a:endParaRPr lang="zh-CN" altLang="en-US" sz="900"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u="none">
                          <a:latin typeface="宋体" panose="02010600030101010101" pitchFamily="2" charset="-122"/>
                          <a:ea typeface="微软雅黑" panose="020B0503020204020204" pitchFamily="34" charset="-122"/>
                          <a:sym typeface="宋体" panose="02010600030101010101" pitchFamily="2" charset="-122"/>
                        </a:rPr>
                        <a:t>同上</a:t>
                      </a:r>
                      <a:endParaRPr lang="zh-CN" altLang="en-US" sz="900"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u="none">
                          <a:latin typeface="微软雅黑" panose="020B0503020204020204" pitchFamily="34" charset="-122"/>
                          <a:ea typeface="微软雅黑" panose="020B0503020204020204" pitchFamily="34" charset="-122"/>
                          <a:sym typeface="宋体" panose="02010600030101010101" pitchFamily="2" charset="-122"/>
                        </a:rPr>
                        <a:t>92.18</a:t>
                      </a:r>
                      <a:endParaRPr lang="zh-CN" altLang="en-US" sz="900" u="none">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u="none">
                          <a:latin typeface="宋体" panose="02010600030101010101" pitchFamily="2" charset="-122"/>
                          <a:ea typeface="宋体" panose="02010600030101010101" pitchFamily="2" charset="-122"/>
                          <a:sym typeface="微软雅黑" panose="020B0503020204020204" pitchFamily="34" charset="-122"/>
                        </a:rPr>
                        <a:t>—</a:t>
                      </a:r>
                      <a:endParaRPr lang="zh-CN" altLang="en-US" sz="900" u="none">
                        <a:latin typeface="宋体" panose="02010600030101010101" pitchFamily="2" charset="-122"/>
                        <a:ea typeface="宋体" panose="02010600030101010101" pitchFamily="2" charset="-122"/>
                        <a:sym typeface="微软雅黑" panose="020B0503020204020204" pitchFamily="34"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r>
              <a:tr h="227330">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b="1" u="none">
                          <a:latin typeface="宋体" panose="02010600030101010101" pitchFamily="2" charset="-122"/>
                          <a:ea typeface="微软雅黑" panose="020B0503020204020204" pitchFamily="34" charset="-122"/>
                          <a:sym typeface="宋体" panose="02010600030101010101" pitchFamily="2" charset="-122"/>
                        </a:rPr>
                        <a:t>销售额</a:t>
                      </a:r>
                      <a:endParaRPr lang="zh-CN" altLang="en-US" sz="900" b="1"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u="none">
                          <a:latin typeface="宋体" panose="02010600030101010101" pitchFamily="2" charset="-122"/>
                          <a:ea typeface="微软雅黑" panose="020B0503020204020204" pitchFamily="34" charset="-122"/>
                          <a:sym typeface="宋体" panose="02010600030101010101" pitchFamily="2" charset="-122"/>
                        </a:rPr>
                        <a:t>国内外销售总额</a:t>
                      </a:r>
                      <a:endParaRPr lang="zh-CN" altLang="en-US" sz="900"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u="none">
                          <a:latin typeface="宋体" panose="02010600030101010101" pitchFamily="2" charset="-122"/>
                          <a:ea typeface="微软雅黑" panose="020B0503020204020204" pitchFamily="34" charset="-122"/>
                          <a:sym typeface="宋体" panose="02010600030101010101" pitchFamily="2" charset="-122"/>
                        </a:rPr>
                        <a:t>同上</a:t>
                      </a:r>
                      <a:endParaRPr lang="zh-CN" altLang="en-US" sz="900"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u="none">
                          <a:latin typeface="微软雅黑" panose="020B0503020204020204" pitchFamily="34" charset="-122"/>
                          <a:ea typeface="微软雅黑" panose="020B0503020204020204" pitchFamily="34" charset="-122"/>
                          <a:sym typeface="宋体" panose="02010600030101010101" pitchFamily="2" charset="-122"/>
                        </a:rPr>
                        <a:t>43</a:t>
                      </a:r>
                      <a:endParaRPr lang="zh-CN" altLang="en-US" sz="900" u="none">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u="none">
                          <a:latin typeface="宋体" panose="02010600030101010101" pitchFamily="2" charset="-122"/>
                          <a:ea typeface="宋体" panose="02010600030101010101" pitchFamily="2" charset="-122"/>
                          <a:sym typeface="微软雅黑" panose="020B0503020204020204" pitchFamily="34" charset="-122"/>
                        </a:rPr>
                        <a:t>—</a:t>
                      </a:r>
                      <a:endParaRPr lang="zh-CN" altLang="en-US" sz="900" u="none">
                        <a:latin typeface="宋体" panose="02010600030101010101" pitchFamily="2" charset="-122"/>
                        <a:ea typeface="宋体" panose="02010600030101010101" pitchFamily="2" charset="-122"/>
                        <a:sym typeface="微软雅黑" panose="020B0503020204020204" pitchFamily="34"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r>
              <a:tr h="227330">
                <a:tc gridSpan="2">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b="1" u="none">
                          <a:latin typeface="宋体" panose="02010600030101010101" pitchFamily="2" charset="-122"/>
                          <a:ea typeface="微软雅黑" panose="020B0503020204020204" pitchFamily="34" charset="-122"/>
                          <a:sym typeface="宋体" panose="02010600030101010101" pitchFamily="2" charset="-122"/>
                        </a:rPr>
                        <a:t>成本合计</a:t>
                      </a:r>
                      <a:endParaRPr lang="zh-CN" altLang="en-US" sz="900" b="1"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hMerge="1">
                  <a:tcPr>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b="1" u="none">
                          <a:latin typeface="宋体" panose="02010600030101010101" pitchFamily="2" charset="-122"/>
                          <a:ea typeface="宋体" panose="02010600030101010101" pitchFamily="2" charset="-122"/>
                          <a:sym typeface="微软雅黑" panose="020B0503020204020204" pitchFamily="34" charset="-122"/>
                        </a:rPr>
                        <a:t>—</a:t>
                      </a:r>
                      <a:endParaRPr lang="zh-CN" altLang="en-US" sz="900" b="1" u="none">
                        <a:latin typeface="宋体" panose="02010600030101010101" pitchFamily="2" charset="-122"/>
                        <a:ea typeface="宋体" panose="02010600030101010101" pitchFamily="2" charset="-122"/>
                        <a:sym typeface="微软雅黑" panose="020B0503020204020204" pitchFamily="34"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b="1" u="none">
                          <a:latin typeface="微软雅黑" panose="020B0503020204020204" pitchFamily="34" charset="-122"/>
                          <a:ea typeface="微软雅黑" panose="020B0503020204020204" pitchFamily="34" charset="-122"/>
                          <a:sym typeface="宋体" panose="02010600030101010101" pitchFamily="2" charset="-122"/>
                        </a:rPr>
                        <a:t>553.18</a:t>
                      </a:r>
                      <a:endParaRPr lang="zh-CN" altLang="en-US" sz="900" b="1" u="none">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b="1" u="none">
                          <a:latin typeface="宋体" panose="02010600030101010101" pitchFamily="2" charset="-122"/>
                          <a:ea typeface="宋体" panose="02010600030101010101" pitchFamily="2" charset="-122"/>
                          <a:sym typeface="微软雅黑" panose="020B0503020204020204" pitchFamily="34" charset="-122"/>
                        </a:rPr>
                        <a:t>—</a:t>
                      </a:r>
                      <a:endParaRPr lang="zh-CN" altLang="en-US" sz="900" b="1" u="none">
                        <a:latin typeface="宋体" panose="02010600030101010101" pitchFamily="2" charset="-122"/>
                        <a:ea typeface="宋体" panose="02010600030101010101" pitchFamily="2" charset="-122"/>
                        <a:sym typeface="微软雅黑" panose="020B0503020204020204" pitchFamily="34"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r>
              <a:tr h="227330">
                <a:tc gridSpan="2">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b="1" u="none">
                          <a:latin typeface="宋体" panose="02010600030101010101" pitchFamily="2" charset="-122"/>
                          <a:ea typeface="微软雅黑" panose="020B0503020204020204" pitchFamily="34" charset="-122"/>
                          <a:sym typeface="宋体" panose="02010600030101010101" pitchFamily="2" charset="-122"/>
                        </a:rPr>
                        <a:t>利润合计</a:t>
                      </a:r>
                      <a:endParaRPr lang="zh-CN" altLang="en-US" sz="900" b="1"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hMerge="1">
                  <a:tcPr>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b="1" u="none">
                          <a:latin typeface="宋体" panose="02010600030101010101" pitchFamily="2" charset="-122"/>
                          <a:ea typeface="宋体" panose="02010600030101010101" pitchFamily="2" charset="-122"/>
                          <a:sym typeface="微软雅黑" panose="020B0503020204020204" pitchFamily="34" charset="-122"/>
                        </a:rPr>
                        <a:t>—</a:t>
                      </a:r>
                      <a:endParaRPr lang="zh-CN" altLang="en-US" sz="900" b="1" u="none">
                        <a:latin typeface="宋体" panose="02010600030101010101" pitchFamily="2" charset="-122"/>
                        <a:ea typeface="宋体" panose="02010600030101010101" pitchFamily="2" charset="-122"/>
                        <a:sym typeface="微软雅黑" panose="020B0503020204020204" pitchFamily="34"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b="1" u="none">
                          <a:latin typeface="微软雅黑" panose="020B0503020204020204" pitchFamily="34" charset="-122"/>
                          <a:ea typeface="微软雅黑" panose="020B0503020204020204" pitchFamily="34" charset="-122"/>
                          <a:sym typeface="宋体" panose="02010600030101010101" pitchFamily="2" charset="-122"/>
                        </a:rPr>
                        <a:t>-510.18</a:t>
                      </a:r>
                      <a:endParaRPr lang="zh-CN" altLang="en-US" sz="900" b="1" u="none">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b="1" u="none">
                          <a:latin typeface="宋体" panose="02010600030101010101" pitchFamily="2" charset="-122"/>
                          <a:ea typeface="宋体" panose="02010600030101010101" pitchFamily="2" charset="-122"/>
                          <a:sym typeface="微软雅黑" panose="020B0503020204020204" pitchFamily="34" charset="-122"/>
                        </a:rPr>
                        <a:t>—</a:t>
                      </a:r>
                      <a:endParaRPr lang="zh-CN" altLang="en-US" sz="900" b="1" u="none">
                        <a:latin typeface="宋体" panose="02010600030101010101" pitchFamily="2" charset="-122"/>
                        <a:ea typeface="宋体" panose="02010600030101010101" pitchFamily="2" charset="-122"/>
                        <a:sym typeface="微软雅黑" panose="020B0503020204020204" pitchFamily="34"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r>
            </a:tbl>
          </a:graphicData>
        </a:graphic>
      </p:graphicFrame>
      <p:sp>
        <p:nvSpPr>
          <p:cNvPr id="34970" name="文本框 34969"/>
          <p:cNvSpPr txBox="1"/>
          <p:nvPr/>
        </p:nvSpPr>
        <p:spPr>
          <a:xfrm>
            <a:off x="3588385" y="1520031"/>
            <a:ext cx="4104085" cy="238125"/>
          </a:xfrm>
          <a:prstGeom prst="rect">
            <a:avLst/>
          </a:prstGeom>
          <a:noFill/>
          <a:ln w="9525">
            <a:noFill/>
          </a:ln>
        </p:spPr>
        <p:txBody>
          <a:bodyPr wrap="square" anchor="t">
            <a:spAutoFit/>
          </a:bodyPr>
          <a:p>
            <a:pPr lvl="0" algn="r" eaLnBrk="1" latinLnBrk="0" hangingPunct="1"/>
            <a:r>
              <a:rPr lang="zh-CN" altLang="en-US" sz="900" u="none" dirty="0">
                <a:solidFill>
                  <a:srgbClr val="003366"/>
                </a:solidFill>
                <a:latin typeface="微软雅黑" panose="020B0503020204020204" pitchFamily="34" charset="-122"/>
                <a:ea typeface="微软雅黑" panose="020B0503020204020204" pitchFamily="34" charset="-122"/>
                <a:sym typeface="宋体" panose="02010600030101010101" pitchFamily="2" charset="-122"/>
              </a:rPr>
              <a:t>                                                         单位：万元       </a:t>
            </a:r>
            <a:endParaRPr lang="zh-CN" altLang="en-US" sz="900" u="none" dirty="0">
              <a:solidFill>
                <a:srgbClr val="003366"/>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4971" name="文本框 34970"/>
          <p:cNvSpPr txBox="1"/>
          <p:nvPr/>
        </p:nvSpPr>
        <p:spPr>
          <a:xfrm>
            <a:off x="1871663" y="844154"/>
            <a:ext cx="4969669" cy="433705"/>
          </a:xfrm>
          <a:prstGeom prst="rect">
            <a:avLst/>
          </a:prstGeom>
          <a:noFill/>
          <a:ln w="9525">
            <a:noFill/>
          </a:ln>
        </p:spPr>
        <p:txBody>
          <a:bodyPr vert="horz" wrap="square" anchor="t">
            <a:spAutoFit/>
          </a:bodyPr>
          <a:p>
            <a:pPr lvl="0" algn="l" eaLnBrk="1" latinLnBrk="0" hangingPunct="1"/>
            <a:r>
              <a:rPr lang="zh-CN" altLang="en-US" sz="2100" b="1" dirty="0">
                <a:solidFill>
                  <a:srgbClr val="FF6701"/>
                </a:solidFill>
                <a:latin typeface="微软雅黑" panose="020B0503020204020204" pitchFamily="34" charset="-122"/>
                <a:ea typeface="微软雅黑" panose="020B0503020204020204" pitchFamily="34" charset="-122"/>
              </a:rPr>
              <a:t>第一期（A）轮财务需求预算</a:t>
            </a:r>
            <a:endParaRPr lang="zh-CN" altLang="en-US" sz="2100" b="1" dirty="0">
              <a:solidFill>
                <a:srgbClr val="FF6701"/>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34972" name="图片 34971" descr="11"/>
          <p:cNvPicPr>
            <a:picLocks noChangeAspect="1"/>
          </p:cNvPicPr>
          <p:nvPr/>
        </p:nvPicPr>
        <p:blipFill>
          <a:blip r:embed="rId1"/>
          <a:srcRect r="90070"/>
          <a:stretch>
            <a:fillRect/>
          </a:stretch>
        </p:blipFill>
        <p:spPr>
          <a:xfrm>
            <a:off x="1440656" y="798910"/>
            <a:ext cx="366713" cy="478631"/>
          </a:xfrm>
          <a:prstGeom prst="rect">
            <a:avLst/>
          </a:prstGeom>
          <a:noFill/>
          <a:ln w="9525">
            <a:noFill/>
          </a:ln>
        </p:spPr>
      </p:pic>
      <p:sp>
        <p:nvSpPr>
          <p:cNvPr id="32" name="矩形 31"/>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 Box 18"/>
          <p:cNvSpPr txBox="1">
            <a:spLocks noChangeArrowheads="1"/>
          </p:cNvSpPr>
          <p:nvPr/>
        </p:nvSpPr>
        <p:spPr bwMode="gray">
          <a:xfrm>
            <a:off x="511612" y="63373"/>
            <a:ext cx="802082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dirty="0" smtClean="0">
                <a:solidFill>
                  <a:schemeClr val="bg1"/>
                </a:solidFill>
                <a:latin typeface="微软雅黑" panose="020B0503020204020204" pitchFamily="34" charset="-122"/>
                <a:ea typeface="微软雅黑" panose="020B0503020204020204" pitchFamily="34" charset="-122"/>
              </a:rPr>
              <a:t>融资及上市计划</a:t>
            </a:r>
            <a:r>
              <a:rPr lang="en-US" altLang="zh-CN" sz="1600" dirty="0" smtClean="0">
                <a:solidFill>
                  <a:schemeClr val="bg1"/>
                </a:solidFill>
                <a:latin typeface="微软雅黑" panose="020B0503020204020204" pitchFamily="34" charset="-122"/>
                <a:ea typeface="微软雅黑" panose="020B0503020204020204" pitchFamily="34" charset="-122"/>
              </a:rPr>
              <a:t>/02</a:t>
            </a:r>
            <a:r>
              <a:rPr lang="zh-CN" altLang="en-US" sz="1600" dirty="0" smtClean="0">
                <a:solidFill>
                  <a:schemeClr val="bg1"/>
                </a:solidFill>
                <a:latin typeface="微软雅黑" panose="020B0503020204020204" pitchFamily="34" charset="-122"/>
                <a:ea typeface="微软雅黑" panose="020B0503020204020204" pitchFamily="34" charset="-122"/>
              </a:rPr>
              <a:t>财务需求预算</a:t>
            </a:r>
            <a:endParaRPr lang="zh-CN" altLang="en-US" sz="1600" dirty="0" smtClean="0">
              <a:solidFill>
                <a:schemeClr val="bg1"/>
              </a:solidFill>
              <a:latin typeface="微软雅黑" panose="020B0503020204020204" pitchFamily="34" charset="-122"/>
              <a:ea typeface="微软雅黑" panose="020B0503020204020204" pitchFamily="34" charset="-122"/>
            </a:endParaRPr>
          </a:p>
        </p:txBody>
      </p:sp>
      <p:pic>
        <p:nvPicPr>
          <p:cNvPr id="34" name="图片 33"/>
          <p:cNvPicPr>
            <a:picLocks noChangeAspect="1"/>
          </p:cNvPicPr>
          <p:nvPr/>
        </p:nvPicPr>
        <p:blipFill rotWithShape="1">
          <a:blip r:embed="rId2"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spTree>
  </p:cSld>
  <p:clrMapOvr>
    <a:masterClrMapping/>
  </p:clrMapOvr>
  <p:transition spd="med">
    <p:comb dir="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圆角矩形 79"/>
          <p:cNvSpPr/>
          <p:nvPr/>
        </p:nvSpPr>
        <p:spPr>
          <a:xfrm>
            <a:off x="1680140" y="2065164"/>
            <a:ext cx="6392528" cy="1359384"/>
          </a:xfrm>
          <a:prstGeom prst="roundRect">
            <a:avLst>
              <a:gd name="adj" fmla="val 50000"/>
            </a:avLst>
          </a:prstGeom>
          <a:solidFill>
            <a:schemeClr val="accent3"/>
          </a:solidFill>
          <a:ln w="50800">
            <a:gradFill flip="none" rotWithShape="1">
              <a:gsLst>
                <a:gs pos="0">
                  <a:srgbClr val="CDCDCD"/>
                </a:gs>
                <a:gs pos="100000">
                  <a:schemeClr val="bg1"/>
                </a:gs>
              </a:gsLst>
              <a:lin ang="54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rgbClr val="FFFFFF"/>
              </a:solidFill>
              <a:latin typeface="+mj-ea"/>
              <a:ea typeface="+mj-ea"/>
            </a:endParaRPr>
          </a:p>
        </p:txBody>
      </p:sp>
      <p:sp>
        <p:nvSpPr>
          <p:cNvPr id="71" name="矩形 70"/>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Text Box 18"/>
          <p:cNvSpPr txBox="1">
            <a:spLocks noChangeArrowheads="1"/>
          </p:cNvSpPr>
          <p:nvPr/>
        </p:nvSpPr>
        <p:spPr bwMode="gray">
          <a:xfrm>
            <a:off x="511612" y="63373"/>
            <a:ext cx="802082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dirty="0" smtClean="0">
                <a:solidFill>
                  <a:schemeClr val="bg1"/>
                </a:solidFill>
                <a:latin typeface="微软雅黑" panose="020B0503020204020204" pitchFamily="34" charset="-122"/>
                <a:ea typeface="微软雅黑" panose="020B0503020204020204" pitchFamily="34" charset="-122"/>
              </a:rPr>
              <a:t>融资及上市计划</a:t>
            </a:r>
            <a:r>
              <a:rPr lang="en-US" altLang="zh-CN" sz="1600" dirty="0" smtClean="0">
                <a:solidFill>
                  <a:schemeClr val="bg1"/>
                </a:solidFill>
                <a:latin typeface="微软雅黑" panose="020B0503020204020204" pitchFamily="34" charset="-122"/>
                <a:ea typeface="微软雅黑" panose="020B0503020204020204" pitchFamily="34" charset="-122"/>
              </a:rPr>
              <a:t>/03</a:t>
            </a:r>
            <a:r>
              <a:rPr lang="zh-CN" altLang="en-US" sz="1600" dirty="0" smtClean="0">
                <a:solidFill>
                  <a:schemeClr val="bg1"/>
                </a:solidFill>
                <a:latin typeface="微软雅黑" panose="020B0503020204020204" pitchFamily="34" charset="-122"/>
                <a:ea typeface="微软雅黑" panose="020B0503020204020204" pitchFamily="34" charset="-122"/>
              </a:rPr>
              <a:t>引入战略投资者及上市</a:t>
            </a:r>
            <a:endParaRPr lang="zh-CN" altLang="en-US" sz="1600" dirty="0" smtClean="0">
              <a:solidFill>
                <a:schemeClr val="bg1"/>
              </a:solidFill>
              <a:latin typeface="微软雅黑" panose="020B0503020204020204" pitchFamily="34" charset="-122"/>
              <a:ea typeface="微软雅黑" panose="020B0503020204020204" pitchFamily="34" charset="-122"/>
            </a:endParaRPr>
          </a:p>
        </p:txBody>
      </p:sp>
      <p:pic>
        <p:nvPicPr>
          <p:cNvPr id="73" name="图片 72"/>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sp>
        <p:nvSpPr>
          <p:cNvPr id="76" name="文本框 75"/>
          <p:cNvSpPr txBox="1"/>
          <p:nvPr/>
        </p:nvSpPr>
        <p:spPr>
          <a:xfrm>
            <a:off x="1823955" y="1433976"/>
            <a:ext cx="6926580" cy="245745"/>
          </a:xfrm>
          <a:prstGeom prst="rect">
            <a:avLst/>
          </a:prstGeom>
          <a:noFill/>
        </p:spPr>
        <p:txBody>
          <a:bodyPr wrap="none" lIns="0" tIns="0" rIns="0" bIns="0" rtlCol="0">
            <a:spAutoFit/>
          </a:bodyPr>
          <a:lstStyle/>
          <a:p>
            <a:r>
              <a:rPr lang="en-US" altLang="zh-CN" sz="1600" b="1" dirty="0" smtClean="0">
                <a:solidFill>
                  <a:schemeClr val="accent6"/>
                </a:solidFill>
                <a:latin typeface="微软雅黑" panose="020B0503020204020204" pitchFamily="34" charset="-122"/>
                <a:ea typeface="微软雅黑" panose="020B0503020204020204" pitchFamily="34" charset="-122"/>
              </a:rPr>
              <a:t>2019</a:t>
            </a:r>
            <a:r>
              <a:rPr lang="zh-CN" altLang="en-US" sz="1600" b="1" dirty="0" smtClean="0">
                <a:solidFill>
                  <a:schemeClr val="accent6"/>
                </a:solidFill>
                <a:latin typeface="微软雅黑" panose="020B0503020204020204" pitchFamily="34" charset="-122"/>
                <a:ea typeface="微软雅黑" panose="020B0503020204020204" pitchFamily="34" charset="-122"/>
              </a:rPr>
              <a:t>年拟引入战略投资者，募资金额为人民币</a:t>
            </a:r>
            <a:r>
              <a:rPr lang="en-US" altLang="zh-CN" sz="1600" b="1" dirty="0" smtClean="0">
                <a:solidFill>
                  <a:schemeClr val="accent6"/>
                </a:solidFill>
                <a:latin typeface="微软雅黑" panose="020B0503020204020204" pitchFamily="34" charset="-122"/>
                <a:ea typeface="微软雅黑" panose="020B0503020204020204" pitchFamily="34" charset="-122"/>
              </a:rPr>
              <a:t>2000</a:t>
            </a:r>
            <a:r>
              <a:rPr lang="zh-CN" altLang="en-US" sz="1600" b="1" dirty="0" smtClean="0">
                <a:solidFill>
                  <a:schemeClr val="accent6"/>
                </a:solidFill>
                <a:latin typeface="微软雅黑" panose="020B0503020204020204" pitchFamily="34" charset="-122"/>
                <a:ea typeface="微软雅黑" panose="020B0503020204020204" pitchFamily="34" charset="-122"/>
              </a:rPr>
              <a:t>万，占融资后</a:t>
            </a:r>
            <a:r>
              <a:rPr lang="en-US" altLang="zh-CN" sz="1600" b="1" dirty="0" smtClean="0">
                <a:solidFill>
                  <a:schemeClr val="accent6"/>
                </a:solidFill>
                <a:latin typeface="微软雅黑" panose="020B0503020204020204" pitchFamily="34" charset="-122"/>
                <a:ea typeface="微软雅黑" panose="020B0503020204020204" pitchFamily="34" charset="-122"/>
              </a:rPr>
              <a:t>2</a:t>
            </a:r>
            <a:r>
              <a:rPr lang="en-US" altLang="zh-CN" sz="1600" b="1" dirty="0" smtClean="0">
                <a:solidFill>
                  <a:schemeClr val="accent6"/>
                </a:solidFill>
                <a:latin typeface="微软雅黑" panose="020B0503020204020204" pitchFamily="34" charset="-122"/>
                <a:ea typeface="微软雅黑" panose="020B0503020204020204" pitchFamily="34" charset="-122"/>
              </a:rPr>
              <a:t>0%</a:t>
            </a:r>
            <a:r>
              <a:rPr lang="zh-CN" altLang="en-US" sz="1600" b="1" dirty="0" smtClean="0">
                <a:solidFill>
                  <a:schemeClr val="accent6"/>
                </a:solidFill>
                <a:latin typeface="微软雅黑" panose="020B0503020204020204" pitchFamily="34" charset="-122"/>
                <a:ea typeface="微软雅黑" panose="020B0503020204020204" pitchFamily="34" charset="-122"/>
              </a:rPr>
              <a:t>股份。</a:t>
            </a:r>
            <a:endParaRPr lang="en-US" altLang="zh-CN" sz="1600" b="1" dirty="0" smtClean="0">
              <a:solidFill>
                <a:schemeClr val="accent6"/>
              </a:solidFill>
              <a:latin typeface="微软雅黑" panose="020B0503020204020204" pitchFamily="34" charset="-122"/>
              <a:ea typeface="微软雅黑" panose="020B0503020204020204" pitchFamily="34" charset="-122"/>
            </a:endParaRPr>
          </a:p>
        </p:txBody>
      </p:sp>
      <p:sp>
        <p:nvSpPr>
          <p:cNvPr id="74" name="矩形 73"/>
          <p:cNvSpPr/>
          <p:nvPr/>
        </p:nvSpPr>
        <p:spPr>
          <a:xfrm>
            <a:off x="1853781" y="2283191"/>
            <a:ext cx="5989320" cy="922020"/>
          </a:xfrm>
          <a:prstGeom prst="rect">
            <a:avLst/>
          </a:prstGeom>
        </p:spPr>
        <p:txBody>
          <a:bodyPr wrap="none">
            <a:spAutoFit/>
          </a:bodyPr>
          <a:lstStyle/>
          <a:p>
            <a:r>
              <a:rPr lang="en-US" altLang="zh-CN" sz="5400" b="1" dirty="0">
                <a:solidFill>
                  <a:schemeClr val="bg1"/>
                </a:solidFill>
                <a:latin typeface="微软雅黑" panose="020B0503020204020204" pitchFamily="34" charset="-122"/>
                <a:ea typeface="微软雅黑" panose="020B0503020204020204" pitchFamily="34" charset="-122"/>
              </a:rPr>
              <a:t>2020</a:t>
            </a:r>
            <a:r>
              <a:rPr lang="zh-CN" altLang="en-US" sz="5400" b="1" dirty="0">
                <a:solidFill>
                  <a:schemeClr val="bg1"/>
                </a:solidFill>
                <a:latin typeface="微软雅黑" panose="020B0503020204020204" pitchFamily="34" charset="-122"/>
                <a:ea typeface="微软雅黑" panose="020B0503020204020204" pitchFamily="34" charset="-122"/>
              </a:rPr>
              <a:t>年上报创业板</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830070" y="798195"/>
            <a:ext cx="1016000" cy="260985"/>
          </a:xfrm>
          <a:prstGeom prst="rect">
            <a:avLst/>
          </a:prstGeom>
          <a:noFill/>
        </p:spPr>
        <p:txBody>
          <a:bodyPr wrap="none" lIns="0" tIns="0" rIns="0" bIns="0" rtlCol="0">
            <a:spAutoFit/>
          </a:bodyPr>
          <a:p>
            <a:r>
              <a:rPr lang="zh-CN" altLang="en-US" sz="1600" b="1" dirty="0" smtClean="0">
                <a:solidFill>
                  <a:schemeClr val="accent6"/>
                </a:solidFill>
                <a:latin typeface="微软雅黑" panose="020B0503020204020204" pitchFamily="34" charset="-122"/>
                <a:ea typeface="微软雅黑" panose="020B0503020204020204" pitchFamily="34" charset="-122"/>
              </a:rPr>
              <a:t>我们计划：</a:t>
            </a:r>
            <a:endParaRPr lang="zh-CN" altLang="en-US" sz="1600" b="1" dirty="0" smtClean="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3"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par>
                          <p:cTn id="8" fill="hold">
                            <p:stCondLst>
                              <p:cond delay="1000"/>
                            </p:stCondLst>
                            <p:childTnLst>
                              <p:par>
                                <p:cTn id="9" presetID="22" presetClass="entr" presetSubtype="8" fill="hold" grpId="3"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wipe(left)">
                                      <p:cBhvr>
                                        <p:cTn id="11" dur="1000"/>
                                        <p:tgtEl>
                                          <p:spTgt spid="76"/>
                                        </p:tgtEl>
                                      </p:cBhvr>
                                    </p:animEffect>
                                  </p:childTnLst>
                                </p:cTn>
                              </p:par>
                            </p:childTnLst>
                          </p:cTn>
                        </p:par>
                        <p:par>
                          <p:cTn id="12" fill="hold">
                            <p:stCondLst>
                              <p:cond delay="2000"/>
                            </p:stCondLst>
                            <p:childTnLst>
                              <p:par>
                                <p:cTn id="13" presetID="22" presetClass="entr" presetSubtype="8" fill="hold" grpId="3"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wipe(left)">
                                      <p:cBhvr>
                                        <p:cTn id="15" dur="1000"/>
                                        <p:tgtEl>
                                          <p:spTgt spid="80"/>
                                        </p:tgtEl>
                                      </p:cBhvr>
                                    </p:animEffect>
                                  </p:childTnLst>
                                </p:cTn>
                              </p:par>
                            </p:childTnLst>
                          </p:cTn>
                        </p:par>
                        <p:par>
                          <p:cTn id="16" fill="hold">
                            <p:stCondLst>
                              <p:cond delay="3000"/>
                            </p:stCondLst>
                            <p:childTnLst>
                              <p:par>
                                <p:cTn id="17" presetID="22" presetClass="entr" presetSubtype="8" fill="hold" grpId="3" nodeType="after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wipe(left)">
                                      <p:cBhvr>
                                        <p:cTn id="19" dur="10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76" grpId="0"/>
      <p:bldP spid="74" grpId="0"/>
      <p:bldP spid="2" grpId="0"/>
      <p:bldP spid="2" grpId="3"/>
      <p:bldP spid="76" grpId="3"/>
      <p:bldP spid="80" grpId="3" animBg="1"/>
      <p:bldP spid="74" grpId="3"/>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122" y="0"/>
            <a:ext cx="9135877" cy="5143499"/>
          </a:xfrm>
          <a:prstGeom prst="rect">
            <a:avLst/>
          </a:prstGeom>
        </p:spPr>
      </p:pic>
      <p:sp>
        <p:nvSpPr>
          <p:cNvPr id="69" name="矩形 68"/>
          <p:cNvSpPr/>
          <p:nvPr/>
        </p:nvSpPr>
        <p:spPr>
          <a:xfrm>
            <a:off x="0" y="3495246"/>
            <a:ext cx="9144000" cy="164825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1084011" y="2976059"/>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1" name="组合 70"/>
          <p:cNvGrpSpPr/>
          <p:nvPr/>
        </p:nvGrpSpPr>
        <p:grpSpPr>
          <a:xfrm>
            <a:off x="4642583" y="4852346"/>
            <a:ext cx="301060" cy="301060"/>
            <a:chOff x="304800" y="673100"/>
            <a:chExt cx="4000500" cy="4000500"/>
          </a:xfrm>
          <a:effectLst>
            <a:outerShdw blurRad="381000" dist="152400" dir="8100000" algn="tr" rotWithShape="0">
              <a:prstClr val="black">
                <a:alpha val="70000"/>
              </a:prstClr>
            </a:outerShdw>
          </a:effectLst>
        </p:grpSpPr>
        <p:sp>
          <p:nvSpPr>
            <p:cNvPr id="72" name="同心圆 7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3" name="椭圆 72"/>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p:cNvGrpSpPr/>
          <p:nvPr/>
        </p:nvGrpSpPr>
        <p:grpSpPr>
          <a:xfrm>
            <a:off x="7793425" y="1662810"/>
            <a:ext cx="623903" cy="623903"/>
            <a:chOff x="304800" y="673100"/>
            <a:chExt cx="4000500" cy="4000500"/>
          </a:xfrm>
          <a:effectLst>
            <a:outerShdw blurRad="317500" dist="190500" dir="8100000" algn="tr" rotWithShape="0">
              <a:prstClr val="black">
                <a:alpha val="50000"/>
              </a:prstClr>
            </a:outerShdw>
          </a:effectLst>
        </p:grpSpPr>
        <p:sp>
          <p:nvSpPr>
            <p:cNvPr id="75" name="同心圆 7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6" name="椭圆 7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a:off x="1455927" y="1494559"/>
            <a:ext cx="219777" cy="219777"/>
            <a:chOff x="304800" y="673100"/>
            <a:chExt cx="4000500" cy="4000500"/>
          </a:xfrm>
          <a:effectLst>
            <a:outerShdw blurRad="381000" dist="152400" dir="8100000" algn="tr" rotWithShape="0">
              <a:prstClr val="black">
                <a:alpha val="70000"/>
              </a:prstClr>
            </a:outerShdw>
          </a:effectLst>
        </p:grpSpPr>
        <p:sp>
          <p:nvSpPr>
            <p:cNvPr id="78" name="同心圆 7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9" name="椭圆 78"/>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0" name="组合 79"/>
          <p:cNvGrpSpPr/>
          <p:nvPr/>
        </p:nvGrpSpPr>
        <p:grpSpPr>
          <a:xfrm>
            <a:off x="41046" y="4348871"/>
            <a:ext cx="287919" cy="287919"/>
            <a:chOff x="304800" y="673100"/>
            <a:chExt cx="4000500" cy="4000500"/>
          </a:xfrm>
          <a:effectLst>
            <a:outerShdw blurRad="381000" dist="152400" dir="8100000" algn="tr" rotWithShape="0">
              <a:prstClr val="black">
                <a:alpha val="70000"/>
              </a:prstClr>
            </a:outerShdw>
          </a:effectLst>
        </p:grpSpPr>
        <p:sp>
          <p:nvSpPr>
            <p:cNvPr id="81" name="同心圆 8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2" name="椭圆 81"/>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3" name="椭圆 82"/>
          <p:cNvSpPr/>
          <p:nvPr/>
        </p:nvSpPr>
        <p:spPr>
          <a:xfrm>
            <a:off x="7710431" y="4639352"/>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4158125" y="4876006"/>
            <a:ext cx="137389" cy="137389"/>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TextBox 24"/>
          <p:cNvSpPr txBox="1"/>
          <p:nvPr/>
        </p:nvSpPr>
        <p:spPr>
          <a:xfrm>
            <a:off x="2200480" y="1785616"/>
            <a:ext cx="4772660" cy="1211580"/>
          </a:xfrm>
          <a:prstGeom prst="rect">
            <a:avLst/>
          </a:prstGeom>
          <a:noFill/>
        </p:spPr>
        <p:txBody>
          <a:bodyPr wrap="none" lIns="68571" tIns="34285" rIns="68571" bIns="34285" rtlCol="0">
            <a:spAutoFit/>
          </a:bodyPr>
          <a:lstStyle/>
          <a:p>
            <a:pPr algn="ctr"/>
            <a:r>
              <a:rPr lang="zh-CN" altLang="en-US" sz="4400" b="1" i="1" dirty="0" smtClean="0">
                <a:ln w="12700">
                  <a:solidFill>
                    <a:schemeClr val="accent1"/>
                  </a:solidFill>
                  <a:prstDash val="solid"/>
                </a:ln>
                <a:pattFill prst="pct50">
                  <a:fgClr>
                    <a:schemeClr val="accent1"/>
                  </a:fgClr>
                  <a:bgClr>
                    <a:schemeClr val="accent1">
                      <a:lumMod val="20000"/>
                      <a:lumOff val="80000"/>
                    </a:schemeClr>
                  </a:bgClr>
                </a:pattFill>
                <a:effectLst>
                  <a:outerShdw blurRad="50800" dist="38100" dir="8100000" algn="tr" rotWithShape="0">
                    <a:prstClr val="black">
                      <a:alpha val="40000"/>
                    </a:prstClr>
                  </a:outerShdw>
                </a:effectLst>
                <a:latin typeface="+mj-ea"/>
                <a:ea typeface="+mj-ea"/>
              </a:rPr>
              <a:t>谢谢观看 联系我们</a:t>
            </a:r>
            <a:endParaRPr lang="en-US" altLang="zh-CN" sz="4400" b="1" i="1" dirty="0" smtClean="0">
              <a:ln w="12700">
                <a:solidFill>
                  <a:schemeClr val="accent1"/>
                </a:solidFill>
                <a:prstDash val="solid"/>
              </a:ln>
              <a:pattFill prst="pct50">
                <a:fgClr>
                  <a:schemeClr val="accent1"/>
                </a:fgClr>
                <a:bgClr>
                  <a:schemeClr val="accent1">
                    <a:lumMod val="20000"/>
                    <a:lumOff val="80000"/>
                  </a:schemeClr>
                </a:bgClr>
              </a:pattFill>
              <a:effectLst>
                <a:outerShdw blurRad="50800" dist="38100" dir="8100000" algn="tr" rotWithShape="0">
                  <a:prstClr val="black">
                    <a:alpha val="40000"/>
                  </a:prstClr>
                </a:outerShdw>
              </a:effectLst>
              <a:latin typeface="+mj-ea"/>
              <a:ea typeface="+mj-ea"/>
            </a:endParaRPr>
          </a:p>
          <a:p>
            <a:pPr algn="ctr"/>
            <a:endParaRPr lang="zh-CN" altLang="en-US" sz="2800" b="1" i="1" dirty="0">
              <a:ln w="12700">
                <a:solidFill>
                  <a:schemeClr val="accent1"/>
                </a:solidFill>
                <a:prstDash val="solid"/>
              </a:ln>
              <a:pattFill prst="pct50">
                <a:fgClr>
                  <a:schemeClr val="accent1"/>
                </a:fgClr>
                <a:bgClr>
                  <a:schemeClr val="accent1">
                    <a:lumMod val="20000"/>
                    <a:lumOff val="80000"/>
                  </a:schemeClr>
                </a:bgClr>
              </a:pattFill>
              <a:effectLst>
                <a:outerShdw blurRad="50800" dist="38100" dir="8100000" algn="tr" rotWithShape="0">
                  <a:prstClr val="black">
                    <a:alpha val="40000"/>
                  </a:prstClr>
                </a:outerShdw>
              </a:effectLst>
              <a:latin typeface="+mj-ea"/>
              <a:ea typeface="+mj-ea"/>
            </a:endParaRPr>
          </a:p>
        </p:txBody>
      </p:sp>
      <p:grpSp>
        <p:nvGrpSpPr>
          <p:cNvPr id="86" name="组合 85"/>
          <p:cNvGrpSpPr/>
          <p:nvPr/>
        </p:nvGrpSpPr>
        <p:grpSpPr>
          <a:xfrm>
            <a:off x="8370790" y="3207327"/>
            <a:ext cx="301060" cy="301060"/>
            <a:chOff x="304800" y="673100"/>
            <a:chExt cx="4000500" cy="4000500"/>
          </a:xfrm>
          <a:effectLst>
            <a:outerShdw blurRad="381000" dist="152400" dir="8100000" algn="tr" rotWithShape="0">
              <a:prstClr val="black">
                <a:alpha val="70000"/>
              </a:prstClr>
            </a:outerShdw>
          </a:effectLst>
        </p:grpSpPr>
        <p:sp>
          <p:nvSpPr>
            <p:cNvPr id="87" name="同心圆 8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8" name="椭圆 87"/>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9" name="TextBox 7"/>
          <p:cNvSpPr>
            <a:spLocks noChangeArrowheads="1"/>
          </p:cNvSpPr>
          <p:nvPr/>
        </p:nvSpPr>
        <p:spPr bwMode="auto">
          <a:xfrm>
            <a:off x="2414334" y="3966355"/>
            <a:ext cx="4438572" cy="744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Contact</a:t>
            </a:r>
            <a:r>
              <a:rPr lang="zh-CN" alt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：梁冰（</a:t>
            </a:r>
            <a:r>
              <a:rPr lang="en-US" altLang="zh-CN"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Alex Leon</a:t>
            </a:r>
            <a:r>
              <a:rPr lang="zh-CN" alt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fontAlgn="auto">
              <a:spcBef>
                <a:spcPts val="0"/>
              </a:spcBef>
              <a:spcAft>
                <a:spcPts val="0"/>
              </a:spcAft>
              <a:defRPr/>
            </a:pPr>
            <a:r>
              <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Mail : langway@163.com</a:t>
            </a:r>
            <a:endPar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fontAlgn="auto">
              <a:spcBef>
                <a:spcPts val="0"/>
              </a:spcBef>
              <a:spcAft>
                <a:spcPts val="0"/>
              </a:spcAft>
              <a:defRPr/>
            </a:pPr>
            <a:r>
              <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Tel</a:t>
            </a:r>
            <a:r>
              <a:rPr 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微信</a:t>
            </a:r>
            <a:r>
              <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 18640106806</a:t>
            </a:r>
            <a:endPar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fontAlgn="auto">
              <a:spcBef>
                <a:spcPts val="0"/>
              </a:spcBef>
              <a:spcAft>
                <a:spcPts val="0"/>
              </a:spcAft>
              <a:defRPr/>
            </a:pPr>
            <a:r>
              <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Add : 辽宁省沈阳市沈河区</a:t>
            </a:r>
            <a:r>
              <a:rPr lang="zh-CN"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北热闹路</a:t>
            </a:r>
            <a:r>
              <a:rPr lang="en-US" altLang="zh-CN"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66-1</a:t>
            </a:r>
            <a:endParaRPr lang="en-US" altLang="zh-CN"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90" name="组合 89"/>
          <p:cNvGrpSpPr/>
          <p:nvPr/>
        </p:nvGrpSpPr>
        <p:grpSpPr>
          <a:xfrm>
            <a:off x="129431" y="98485"/>
            <a:ext cx="1067578" cy="275000"/>
            <a:chOff x="129431" y="98485"/>
            <a:chExt cx="1067578" cy="275000"/>
          </a:xfrm>
        </p:grpSpPr>
        <p:sp>
          <p:nvSpPr>
            <p:cNvPr id="91" name="TextBox 24"/>
            <p:cNvSpPr txBox="1"/>
            <p:nvPr/>
          </p:nvSpPr>
          <p:spPr>
            <a:xfrm>
              <a:off x="451519" y="110595"/>
              <a:ext cx="745490" cy="262890"/>
            </a:xfrm>
            <a:prstGeom prst="rect">
              <a:avLst/>
            </a:prstGeom>
            <a:noFill/>
          </p:spPr>
          <p:txBody>
            <a:bodyPr wrap="none" lIns="68571" tIns="34285" rIns="68571" bIns="34285" rtlCol="0">
              <a:spAutoFit/>
            </a:bodyPr>
            <a:lstStyle/>
            <a:p>
              <a:r>
                <a:rPr lang="zh-CN" sz="1200" b="1" dirty="0" smtClean="0">
                  <a:solidFill>
                    <a:schemeClr val="bg2">
                      <a:lumMod val="75000"/>
                    </a:schemeClr>
                  </a:solidFill>
                  <a:latin typeface="微软雅黑" panose="020B0503020204020204" pitchFamily="34" charset="-122"/>
                  <a:ea typeface="微软雅黑" panose="020B0503020204020204" pitchFamily="34" charset="-122"/>
                </a:rPr>
                <a:t>女娲智能</a:t>
              </a:r>
              <a:endParaRPr lang="zh-CN" sz="1200" b="1" dirty="0">
                <a:solidFill>
                  <a:schemeClr val="bg2">
                    <a:lumMod val="75000"/>
                  </a:schemeClr>
                </a:solidFill>
                <a:latin typeface="微软雅黑" panose="020B0503020204020204" pitchFamily="34" charset="-122"/>
                <a:ea typeface="微软雅黑" panose="020B0503020204020204" pitchFamily="34" charset="-122"/>
              </a:endParaRPr>
            </a:p>
          </p:txBody>
        </p:sp>
        <p:grpSp>
          <p:nvGrpSpPr>
            <p:cNvPr id="92" name="组合 91"/>
            <p:cNvGrpSpPr/>
            <p:nvPr/>
          </p:nvGrpSpPr>
          <p:grpSpPr>
            <a:xfrm>
              <a:off x="129431" y="98485"/>
              <a:ext cx="324354" cy="235357"/>
              <a:chOff x="41046" y="32137"/>
              <a:chExt cx="651590" cy="472805"/>
            </a:xfrm>
          </p:grpSpPr>
          <p:sp>
            <p:nvSpPr>
              <p:cNvPr id="93" name="椭圆 92"/>
              <p:cNvSpPr/>
              <p:nvPr/>
            </p:nvSpPr>
            <p:spPr>
              <a:xfrm>
                <a:off x="41046" y="32137"/>
                <a:ext cx="651590" cy="472805"/>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4" name="图片 93"/>
              <p:cNvPicPr>
                <a:picLocks noChangeAspect="1"/>
              </p:cNvPicPr>
              <p:nvPr/>
            </p:nvPicPr>
            <p:blipFill rotWithShape="1">
              <a:blip r:embed="rId2" cstate="print">
                <a:extLst>
                  <a:ext uri="{28A0092B-C50C-407E-A947-70E740481C1C}">
                    <a14:useLocalDpi xmlns:a14="http://schemas.microsoft.com/office/drawing/2010/main" val="0"/>
                  </a:ext>
                </a:extLst>
              </a:blip>
              <a:srcRect l="-137" t="-1125" r="137" b="77334"/>
              <a:stretch>
                <a:fillRect/>
              </a:stretch>
            </p:blipFill>
            <p:spPr>
              <a:xfrm>
                <a:off x="96374" y="61372"/>
                <a:ext cx="536380" cy="414682"/>
              </a:xfrm>
              <a:prstGeom prst="rect">
                <a:avLst/>
              </a:prstGeom>
            </p:spPr>
          </p:pic>
        </p:grpSp>
      </p:grpSp>
      <p:grpSp>
        <p:nvGrpSpPr>
          <p:cNvPr id="95" name="组合 94"/>
          <p:cNvGrpSpPr/>
          <p:nvPr/>
        </p:nvGrpSpPr>
        <p:grpSpPr>
          <a:xfrm>
            <a:off x="1043622" y="3674019"/>
            <a:ext cx="824609" cy="824609"/>
            <a:chOff x="304800" y="673100"/>
            <a:chExt cx="4000500" cy="4000500"/>
          </a:xfrm>
          <a:effectLst>
            <a:outerShdw blurRad="317500" dist="190500" dir="8100000" algn="tr" rotWithShape="0">
              <a:prstClr val="black">
                <a:alpha val="50000"/>
              </a:prstClr>
            </a:outerShdw>
          </a:effectLst>
        </p:grpSpPr>
        <p:sp>
          <p:nvSpPr>
            <p:cNvPr id="96" name="同心圆 9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7" name="椭圆 9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8" name="圆角矩形 97"/>
          <p:cNvSpPr/>
          <p:nvPr/>
        </p:nvSpPr>
        <p:spPr>
          <a:xfrm>
            <a:off x="2574324" y="3342608"/>
            <a:ext cx="4392488" cy="432048"/>
          </a:xfrm>
          <a:prstGeom prst="roundRect">
            <a:avLst/>
          </a:prstGeom>
          <a:solidFill>
            <a:schemeClr val="bg1">
              <a:lumMod val="95000"/>
            </a:schemeClr>
          </a:solidFill>
          <a:ln>
            <a:solidFill>
              <a:schemeClr val="accent1"/>
            </a:solid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99" name="TextBox 89"/>
          <p:cNvSpPr txBox="1"/>
          <p:nvPr/>
        </p:nvSpPr>
        <p:spPr>
          <a:xfrm>
            <a:off x="2840858" y="3372811"/>
            <a:ext cx="3637280" cy="352425"/>
          </a:xfrm>
          <a:prstGeom prst="rect">
            <a:avLst/>
          </a:prstGeom>
          <a:noFill/>
        </p:spPr>
        <p:txBody>
          <a:bodyPr wrap="none" rtlCol="0">
            <a:spAutoFit/>
          </a:bodyPr>
          <a:lstStyle/>
          <a:p>
            <a:pPr algn="ctr"/>
            <a:r>
              <a:rPr lang="zh-CN" altLang="en-US" sz="1600" b="1" dirty="0" smtClean="0">
                <a:solidFill>
                  <a:srgbClr val="C00000"/>
                </a:solidFill>
                <a:latin typeface="微软雅黑" panose="020B0503020204020204" pitchFamily="34" charset="-122"/>
                <a:ea typeface="微软雅黑" panose="020B0503020204020204" pitchFamily="34" charset="-122"/>
                <a:sym typeface="+mn-ea"/>
              </a:rPr>
              <a:t>企业级理解式智能对话系统商业</a:t>
            </a:r>
            <a:r>
              <a:rPr lang="zh-CN" altLang="en-US" sz="1600" b="1" dirty="0">
                <a:solidFill>
                  <a:srgbClr val="C00000"/>
                </a:solidFill>
                <a:latin typeface="微软雅黑" panose="020B0503020204020204" pitchFamily="34" charset="-122"/>
                <a:ea typeface="微软雅黑" panose="020B0503020204020204" pitchFamily="34" charset="-122"/>
                <a:sym typeface="+mn-ea"/>
              </a:rPr>
              <a:t>计划书</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grpSp>
        <p:nvGrpSpPr>
          <p:cNvPr id="100" name="Group 91"/>
          <p:cNvGrpSpPr/>
          <p:nvPr/>
        </p:nvGrpSpPr>
        <p:grpSpPr bwMode="auto">
          <a:xfrm>
            <a:off x="2585042" y="3358133"/>
            <a:ext cx="390620" cy="390324"/>
            <a:chOff x="936" y="1480"/>
            <a:chExt cx="1589" cy="1588"/>
          </a:xfrm>
        </p:grpSpPr>
        <p:grpSp>
          <p:nvGrpSpPr>
            <p:cNvPr id="101" name="组合 33"/>
            <p:cNvGrpSpPr/>
            <p:nvPr/>
          </p:nvGrpSpPr>
          <p:grpSpPr bwMode="auto">
            <a:xfrm>
              <a:off x="985" y="1584"/>
              <a:ext cx="1441" cy="1439"/>
              <a:chOff x="1754168" y="3653262"/>
              <a:chExt cx="1857599" cy="1857597"/>
            </a:xfrm>
          </p:grpSpPr>
          <p:sp>
            <p:nvSpPr>
              <p:cNvPr id="106" name="椭圆 105"/>
              <p:cNvSpPr/>
              <p:nvPr/>
            </p:nvSpPr>
            <p:spPr>
              <a:xfrm>
                <a:off x="1754168" y="3653262"/>
                <a:ext cx="1857599" cy="1857597"/>
              </a:xfrm>
              <a:prstGeom prst="ellipse">
                <a:avLst/>
              </a:prstGeom>
              <a:solidFill>
                <a:schemeClr val="tx1">
                  <a:lumMod val="50000"/>
                  <a:lumOff val="50000"/>
                </a:schemeClr>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zh-CN" altLang="en-US" sz="3000" dirty="0">
                  <a:latin typeface="+mj-lt"/>
                  <a:ea typeface="方正超粗黑简体" panose="03000509000000000000" pitchFamily="65" charset="-122"/>
                </a:endParaRPr>
              </a:p>
            </p:txBody>
          </p:sp>
          <p:sp>
            <p:nvSpPr>
              <p:cNvPr id="107" name="椭圆 106"/>
              <p:cNvSpPr/>
              <p:nvPr/>
            </p:nvSpPr>
            <p:spPr>
              <a:xfrm>
                <a:off x="1911556" y="3810650"/>
                <a:ext cx="1542822" cy="1542820"/>
              </a:xfrm>
              <a:prstGeom prst="ellipse">
                <a:avLst/>
              </a:prstGeom>
              <a:solidFill>
                <a:srgbClr val="C20100"/>
              </a:soli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8" name="椭圆 107"/>
              <p:cNvSpPr/>
              <p:nvPr/>
            </p:nvSpPr>
            <p:spPr>
              <a:xfrm>
                <a:off x="1890879" y="3789973"/>
                <a:ext cx="1584176" cy="1584174"/>
              </a:xfrm>
              <a:prstGeom prst="ellipse">
                <a:avLst/>
              </a:prstGeom>
              <a:solidFill>
                <a:srgbClr val="C00002"/>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zh-CN" altLang="en-US" sz="3000" dirty="0">
                  <a:solidFill>
                    <a:srgbClr val="0087CF"/>
                  </a:solidFill>
                  <a:latin typeface="+mj-lt"/>
                  <a:ea typeface="方正超粗黑简体" panose="03000509000000000000" pitchFamily="65" charset="-122"/>
                </a:endParaRPr>
              </a:p>
            </p:txBody>
          </p:sp>
        </p:grpSp>
        <p:grpSp>
          <p:nvGrpSpPr>
            <p:cNvPr id="102" name="组合 4"/>
            <p:cNvGrpSpPr/>
            <p:nvPr/>
          </p:nvGrpSpPr>
          <p:grpSpPr bwMode="auto">
            <a:xfrm>
              <a:off x="936" y="1480"/>
              <a:ext cx="1589" cy="1588"/>
              <a:chOff x="3733576" y="3930057"/>
              <a:chExt cx="1801556" cy="1800152"/>
            </a:xfrm>
          </p:grpSpPr>
          <p:sp>
            <p:nvSpPr>
              <p:cNvPr id="103" name="椭圆 102"/>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04" name="任意多边形 6"/>
              <p:cNvSpPr/>
              <p:nvPr/>
            </p:nvSpPr>
            <p:spPr>
              <a:xfrm>
                <a:off x="3734710" y="3930057"/>
                <a:ext cx="1800422" cy="1800152"/>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05" name="椭圆 7"/>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grpSp>
      <p:pic>
        <p:nvPicPr>
          <p:cNvPr id="3" name="图片 2"/>
          <p:cNvPicPr>
            <a:picLocks noChangeAspect="1"/>
          </p:cNvPicPr>
          <p:nvPr/>
        </p:nvPicPr>
        <p:blipFill>
          <a:blip r:embed="rId3"/>
          <a:stretch>
            <a:fillRect/>
          </a:stretch>
        </p:blipFill>
        <p:spPr>
          <a:xfrm>
            <a:off x="7178040" y="334010"/>
            <a:ext cx="1723390" cy="17233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4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wipe(left)">
                                      <p:cBhvr>
                                        <p:cTn id="11" dur="500"/>
                                        <p:tgtEl>
                                          <p:spTgt spid="69"/>
                                        </p:tgtEl>
                                      </p:cBhvr>
                                    </p:animEffect>
                                  </p:childTnLst>
                                </p:cTn>
                              </p:par>
                              <p:par>
                                <p:cTn id="12" presetID="1" presetClass="entr" presetSubtype="0" fill="hold" grpId="0" nodeType="withEffect">
                                  <p:stCondLst>
                                    <p:cond delay="300"/>
                                  </p:stCondLst>
                                  <p:childTnLst>
                                    <p:set>
                                      <p:cBhvr>
                                        <p:cTn id="13" dur="1" fill="hold">
                                          <p:stCondLst>
                                            <p:cond delay="0"/>
                                          </p:stCondLst>
                                        </p:cTn>
                                        <p:tgtEl>
                                          <p:spTgt spid="70"/>
                                        </p:tgtEl>
                                        <p:attrNameLst>
                                          <p:attrName>style.visibility</p:attrName>
                                        </p:attrNameLst>
                                      </p:cBhvr>
                                      <p:to>
                                        <p:strVal val="visible"/>
                                      </p:to>
                                    </p:set>
                                  </p:childTnLst>
                                </p:cTn>
                              </p:par>
                              <p:par>
                                <p:cTn id="14" presetID="53" presetClass="entr" presetSubtype="16" fill="hold" grpId="1" nodeType="withEffect">
                                  <p:stCondLst>
                                    <p:cond delay="300"/>
                                  </p:stCondLst>
                                  <p:childTnLst>
                                    <p:set>
                                      <p:cBhvr>
                                        <p:cTn id="15" dur="1" fill="hold">
                                          <p:stCondLst>
                                            <p:cond delay="0"/>
                                          </p:stCondLst>
                                        </p:cTn>
                                        <p:tgtEl>
                                          <p:spTgt spid="70"/>
                                        </p:tgtEl>
                                        <p:attrNameLst>
                                          <p:attrName>style.visibility</p:attrName>
                                        </p:attrNameLst>
                                      </p:cBhvr>
                                      <p:to>
                                        <p:strVal val="visible"/>
                                      </p:to>
                                    </p:set>
                                    <p:anim calcmode="lin" valueType="num">
                                      <p:cBhvr>
                                        <p:cTn id="16" dur="1000" fill="hold"/>
                                        <p:tgtEl>
                                          <p:spTgt spid="70"/>
                                        </p:tgtEl>
                                        <p:attrNameLst>
                                          <p:attrName>ppt_w</p:attrName>
                                        </p:attrNameLst>
                                      </p:cBhvr>
                                      <p:tavLst>
                                        <p:tav tm="0">
                                          <p:val>
                                            <p:fltVal val="0"/>
                                          </p:val>
                                        </p:tav>
                                        <p:tav tm="100000">
                                          <p:val>
                                            <p:strVal val="#ppt_w"/>
                                          </p:val>
                                        </p:tav>
                                      </p:tavLst>
                                    </p:anim>
                                    <p:anim calcmode="lin" valueType="num">
                                      <p:cBhvr>
                                        <p:cTn id="17" dur="1000" fill="hold"/>
                                        <p:tgtEl>
                                          <p:spTgt spid="70"/>
                                        </p:tgtEl>
                                        <p:attrNameLst>
                                          <p:attrName>ppt_h</p:attrName>
                                        </p:attrNameLst>
                                      </p:cBhvr>
                                      <p:tavLst>
                                        <p:tav tm="0">
                                          <p:val>
                                            <p:fltVal val="0"/>
                                          </p:val>
                                        </p:tav>
                                        <p:tav tm="100000">
                                          <p:val>
                                            <p:strVal val="#ppt_h"/>
                                          </p:val>
                                        </p:tav>
                                      </p:tavLst>
                                    </p:anim>
                                    <p:animEffect transition="in" filter="fade">
                                      <p:cBhvr>
                                        <p:cTn id="18" dur="1000"/>
                                        <p:tgtEl>
                                          <p:spTgt spid="70"/>
                                        </p:tgtEl>
                                      </p:cBhvr>
                                    </p:animEffect>
                                  </p:childTnLst>
                                </p:cTn>
                              </p:par>
                              <p:par>
                                <p:cTn id="19" presetID="64" presetClass="path" presetSubtype="0" fill="hold" grpId="2" nodeType="withEffect">
                                  <p:stCondLst>
                                    <p:cond delay="300"/>
                                  </p:stCondLst>
                                  <p:childTnLst>
                                    <p:animMotion origin="layout" path="M 0.00451 -0.00833 L -0.51458 -0.12006 " pathEditMode="relative" rAng="0" ptsTypes="AA">
                                      <p:cBhvr>
                                        <p:cTn id="20" dur="1000" spd="-100000" fill="hold"/>
                                        <p:tgtEl>
                                          <p:spTgt spid="70"/>
                                        </p:tgtEl>
                                        <p:attrNameLst>
                                          <p:attrName>ppt_x</p:attrName>
                                          <p:attrName>ppt_y</p:attrName>
                                        </p:attrNameLst>
                                      </p:cBhvr>
                                      <p:rCtr x="-25955" y="-5586"/>
                                    </p:animMotion>
                                  </p:childTnLst>
                                </p:cTn>
                              </p:par>
                              <p:par>
                                <p:cTn id="21" presetID="1" presetClass="entr" presetSubtype="0" fill="hold" nodeType="withEffect">
                                  <p:stCondLst>
                                    <p:cond delay="300"/>
                                  </p:stCondLst>
                                  <p:childTnLst>
                                    <p:set>
                                      <p:cBhvr>
                                        <p:cTn id="22" dur="1" fill="hold">
                                          <p:stCondLst>
                                            <p:cond delay="0"/>
                                          </p:stCondLst>
                                        </p:cTn>
                                        <p:tgtEl>
                                          <p:spTgt spid="71"/>
                                        </p:tgtEl>
                                        <p:attrNameLst>
                                          <p:attrName>style.visibility</p:attrName>
                                        </p:attrNameLst>
                                      </p:cBhvr>
                                      <p:to>
                                        <p:strVal val="visible"/>
                                      </p:to>
                                    </p:set>
                                  </p:childTnLst>
                                </p:cTn>
                              </p:par>
                              <p:par>
                                <p:cTn id="23" presetID="53" presetClass="entr" presetSubtype="16" fill="hold" nodeType="withEffect">
                                  <p:stCondLst>
                                    <p:cond delay="300"/>
                                  </p:stCondLst>
                                  <p:childTnLst>
                                    <p:set>
                                      <p:cBhvr>
                                        <p:cTn id="24" dur="1" fill="hold">
                                          <p:stCondLst>
                                            <p:cond delay="0"/>
                                          </p:stCondLst>
                                        </p:cTn>
                                        <p:tgtEl>
                                          <p:spTgt spid="71"/>
                                        </p:tgtEl>
                                        <p:attrNameLst>
                                          <p:attrName>style.visibility</p:attrName>
                                        </p:attrNameLst>
                                      </p:cBhvr>
                                      <p:to>
                                        <p:strVal val="visible"/>
                                      </p:to>
                                    </p:set>
                                    <p:anim calcmode="lin" valueType="num">
                                      <p:cBhvr>
                                        <p:cTn id="25" dur="1000" fill="hold"/>
                                        <p:tgtEl>
                                          <p:spTgt spid="71"/>
                                        </p:tgtEl>
                                        <p:attrNameLst>
                                          <p:attrName>ppt_w</p:attrName>
                                        </p:attrNameLst>
                                      </p:cBhvr>
                                      <p:tavLst>
                                        <p:tav tm="0">
                                          <p:val>
                                            <p:fltVal val="0"/>
                                          </p:val>
                                        </p:tav>
                                        <p:tav tm="100000">
                                          <p:val>
                                            <p:strVal val="#ppt_w"/>
                                          </p:val>
                                        </p:tav>
                                      </p:tavLst>
                                    </p:anim>
                                    <p:anim calcmode="lin" valueType="num">
                                      <p:cBhvr>
                                        <p:cTn id="26" dur="1000" fill="hold"/>
                                        <p:tgtEl>
                                          <p:spTgt spid="71"/>
                                        </p:tgtEl>
                                        <p:attrNameLst>
                                          <p:attrName>ppt_h</p:attrName>
                                        </p:attrNameLst>
                                      </p:cBhvr>
                                      <p:tavLst>
                                        <p:tav tm="0">
                                          <p:val>
                                            <p:fltVal val="0"/>
                                          </p:val>
                                        </p:tav>
                                        <p:tav tm="100000">
                                          <p:val>
                                            <p:strVal val="#ppt_h"/>
                                          </p:val>
                                        </p:tav>
                                      </p:tavLst>
                                    </p:anim>
                                    <p:animEffect transition="in" filter="fade">
                                      <p:cBhvr>
                                        <p:cTn id="27" dur="1000"/>
                                        <p:tgtEl>
                                          <p:spTgt spid="71"/>
                                        </p:tgtEl>
                                      </p:cBhvr>
                                    </p:animEffect>
                                  </p:childTnLst>
                                </p:cTn>
                              </p:par>
                              <p:par>
                                <p:cTn id="28" presetID="64" presetClass="path" presetSubtype="0" fill="hold" nodeType="withEffect">
                                  <p:stCondLst>
                                    <p:cond delay="300"/>
                                  </p:stCondLst>
                                  <p:childTnLst>
                                    <p:animMotion origin="layout" path="M -0.00729 -0.00556 L -0.84097 -0.54229 " pathEditMode="relative" rAng="0" ptsTypes="AA">
                                      <p:cBhvr>
                                        <p:cTn id="29" dur="1000" spd="-100000" fill="hold"/>
                                        <p:tgtEl>
                                          <p:spTgt spid="71"/>
                                        </p:tgtEl>
                                        <p:attrNameLst>
                                          <p:attrName>ppt_x</p:attrName>
                                          <p:attrName>ppt_y</p:attrName>
                                        </p:attrNameLst>
                                      </p:cBhvr>
                                      <p:rCtr x="-41684" y="-26852"/>
                                    </p:animMotion>
                                  </p:childTnLst>
                                </p:cTn>
                              </p:par>
                              <p:par>
                                <p:cTn id="30" presetID="1" presetClass="entr" presetSubtype="0" fill="hold" nodeType="withEffect">
                                  <p:stCondLst>
                                    <p:cond delay="0"/>
                                  </p:stCondLst>
                                  <p:childTnLst>
                                    <p:set>
                                      <p:cBhvr>
                                        <p:cTn id="31" dur="1" fill="hold">
                                          <p:stCondLst>
                                            <p:cond delay="0"/>
                                          </p:stCondLst>
                                        </p:cTn>
                                        <p:tgtEl>
                                          <p:spTgt spid="74"/>
                                        </p:tgtEl>
                                        <p:attrNameLst>
                                          <p:attrName>style.visibility</p:attrName>
                                        </p:attrNameLst>
                                      </p:cBhvr>
                                      <p:to>
                                        <p:strVal val="visible"/>
                                      </p:to>
                                    </p:set>
                                  </p:childTnLst>
                                </p:cTn>
                              </p:par>
                              <p:par>
                                <p:cTn id="32" presetID="53" presetClass="entr" presetSubtype="16" fill="hold" nodeType="withEffect">
                                  <p:stCondLst>
                                    <p:cond delay="0"/>
                                  </p:stCondLst>
                                  <p:childTnLst>
                                    <p:set>
                                      <p:cBhvr>
                                        <p:cTn id="33" dur="1" fill="hold">
                                          <p:stCondLst>
                                            <p:cond delay="0"/>
                                          </p:stCondLst>
                                        </p:cTn>
                                        <p:tgtEl>
                                          <p:spTgt spid="74"/>
                                        </p:tgtEl>
                                        <p:attrNameLst>
                                          <p:attrName>style.visibility</p:attrName>
                                        </p:attrNameLst>
                                      </p:cBhvr>
                                      <p:to>
                                        <p:strVal val="visible"/>
                                      </p:to>
                                    </p:set>
                                    <p:anim calcmode="lin" valueType="num">
                                      <p:cBhvr>
                                        <p:cTn id="34" dur="1000" fill="hold"/>
                                        <p:tgtEl>
                                          <p:spTgt spid="74"/>
                                        </p:tgtEl>
                                        <p:attrNameLst>
                                          <p:attrName>ppt_w</p:attrName>
                                        </p:attrNameLst>
                                      </p:cBhvr>
                                      <p:tavLst>
                                        <p:tav tm="0">
                                          <p:val>
                                            <p:fltVal val="0"/>
                                          </p:val>
                                        </p:tav>
                                        <p:tav tm="100000">
                                          <p:val>
                                            <p:strVal val="#ppt_w"/>
                                          </p:val>
                                        </p:tav>
                                      </p:tavLst>
                                    </p:anim>
                                    <p:anim calcmode="lin" valueType="num">
                                      <p:cBhvr>
                                        <p:cTn id="35" dur="1000" fill="hold"/>
                                        <p:tgtEl>
                                          <p:spTgt spid="74"/>
                                        </p:tgtEl>
                                        <p:attrNameLst>
                                          <p:attrName>ppt_h</p:attrName>
                                        </p:attrNameLst>
                                      </p:cBhvr>
                                      <p:tavLst>
                                        <p:tav tm="0">
                                          <p:val>
                                            <p:fltVal val="0"/>
                                          </p:val>
                                        </p:tav>
                                        <p:tav tm="100000">
                                          <p:val>
                                            <p:strVal val="#ppt_h"/>
                                          </p:val>
                                        </p:tav>
                                      </p:tavLst>
                                    </p:anim>
                                    <p:animEffect transition="in" filter="fade">
                                      <p:cBhvr>
                                        <p:cTn id="36" dur="1000"/>
                                        <p:tgtEl>
                                          <p:spTgt spid="74"/>
                                        </p:tgtEl>
                                      </p:cBhvr>
                                    </p:animEffect>
                                  </p:childTnLst>
                                </p:cTn>
                              </p:par>
                              <p:par>
                                <p:cTn id="37" presetID="64" presetClass="path" presetSubtype="0" fill="hold" nodeType="withEffect">
                                  <p:stCondLst>
                                    <p:cond delay="0"/>
                                  </p:stCondLst>
                                  <p:childTnLst>
                                    <p:animMotion origin="layout" path="M -0.00747 0.0034 L -0.9099 -0.31111 " pathEditMode="relative" rAng="0" ptsTypes="AA">
                                      <p:cBhvr>
                                        <p:cTn id="38" dur="1000" spd="-100000" fill="hold"/>
                                        <p:tgtEl>
                                          <p:spTgt spid="74"/>
                                        </p:tgtEl>
                                        <p:attrNameLst>
                                          <p:attrName>ppt_x</p:attrName>
                                          <p:attrName>ppt_y</p:attrName>
                                        </p:attrNameLst>
                                      </p:cBhvr>
                                      <p:rCtr x="-45122" y="-15741"/>
                                    </p:animMotion>
                                  </p:childTnLst>
                                </p:cTn>
                              </p:par>
                              <p:par>
                                <p:cTn id="39" presetID="1" presetClass="entr" presetSubtype="0" fill="hold" grpId="0" nodeType="withEffect">
                                  <p:stCondLst>
                                    <p:cond delay="200"/>
                                  </p:stCondLst>
                                  <p:childTnLst>
                                    <p:set>
                                      <p:cBhvr>
                                        <p:cTn id="40" dur="1" fill="hold">
                                          <p:stCondLst>
                                            <p:cond delay="0"/>
                                          </p:stCondLst>
                                        </p:cTn>
                                        <p:tgtEl>
                                          <p:spTgt spid="83"/>
                                        </p:tgtEl>
                                        <p:attrNameLst>
                                          <p:attrName>style.visibility</p:attrName>
                                        </p:attrNameLst>
                                      </p:cBhvr>
                                      <p:to>
                                        <p:strVal val="visible"/>
                                      </p:to>
                                    </p:set>
                                  </p:childTnLst>
                                </p:cTn>
                              </p:par>
                              <p:par>
                                <p:cTn id="41" presetID="53" presetClass="entr" presetSubtype="16" fill="hold" grpId="1" nodeType="withEffect">
                                  <p:stCondLst>
                                    <p:cond delay="200"/>
                                  </p:stCondLst>
                                  <p:childTnLst>
                                    <p:set>
                                      <p:cBhvr>
                                        <p:cTn id="42" dur="1" fill="hold">
                                          <p:stCondLst>
                                            <p:cond delay="0"/>
                                          </p:stCondLst>
                                        </p:cTn>
                                        <p:tgtEl>
                                          <p:spTgt spid="83"/>
                                        </p:tgtEl>
                                        <p:attrNameLst>
                                          <p:attrName>style.visibility</p:attrName>
                                        </p:attrNameLst>
                                      </p:cBhvr>
                                      <p:to>
                                        <p:strVal val="visible"/>
                                      </p:to>
                                    </p:set>
                                    <p:anim calcmode="lin" valueType="num">
                                      <p:cBhvr>
                                        <p:cTn id="43" dur="1000" fill="hold"/>
                                        <p:tgtEl>
                                          <p:spTgt spid="83"/>
                                        </p:tgtEl>
                                        <p:attrNameLst>
                                          <p:attrName>ppt_w</p:attrName>
                                        </p:attrNameLst>
                                      </p:cBhvr>
                                      <p:tavLst>
                                        <p:tav tm="0">
                                          <p:val>
                                            <p:fltVal val="0"/>
                                          </p:val>
                                        </p:tav>
                                        <p:tav tm="100000">
                                          <p:val>
                                            <p:strVal val="#ppt_w"/>
                                          </p:val>
                                        </p:tav>
                                      </p:tavLst>
                                    </p:anim>
                                    <p:anim calcmode="lin" valueType="num">
                                      <p:cBhvr>
                                        <p:cTn id="44" dur="1000" fill="hold"/>
                                        <p:tgtEl>
                                          <p:spTgt spid="83"/>
                                        </p:tgtEl>
                                        <p:attrNameLst>
                                          <p:attrName>ppt_h</p:attrName>
                                        </p:attrNameLst>
                                      </p:cBhvr>
                                      <p:tavLst>
                                        <p:tav tm="0">
                                          <p:val>
                                            <p:fltVal val="0"/>
                                          </p:val>
                                        </p:tav>
                                        <p:tav tm="100000">
                                          <p:val>
                                            <p:strVal val="#ppt_h"/>
                                          </p:val>
                                        </p:tav>
                                      </p:tavLst>
                                    </p:anim>
                                    <p:animEffect transition="in" filter="fade">
                                      <p:cBhvr>
                                        <p:cTn id="45" dur="1000"/>
                                        <p:tgtEl>
                                          <p:spTgt spid="83"/>
                                        </p:tgtEl>
                                      </p:cBhvr>
                                    </p:animEffect>
                                  </p:childTnLst>
                                </p:cTn>
                              </p:par>
                              <p:par>
                                <p:cTn id="46" presetID="64" presetClass="path" presetSubtype="0" fill="hold" grpId="2" nodeType="withEffect">
                                  <p:stCondLst>
                                    <p:cond delay="200"/>
                                  </p:stCondLst>
                                  <p:childTnLst>
                                    <p:animMotion origin="layout" path="M -0.00556 -0.00833 L -0.80278 -0.22624 " pathEditMode="relative" rAng="0" ptsTypes="AA">
                                      <p:cBhvr>
                                        <p:cTn id="47" dur="1000" spd="-100000" fill="hold"/>
                                        <p:tgtEl>
                                          <p:spTgt spid="83"/>
                                        </p:tgtEl>
                                        <p:attrNameLst>
                                          <p:attrName>ppt_x</p:attrName>
                                          <p:attrName>ppt_y</p:attrName>
                                        </p:attrNameLst>
                                      </p:cBhvr>
                                      <p:rCtr x="-39861" y="-10895"/>
                                    </p:animMotion>
                                  </p:childTnLst>
                                </p:cTn>
                              </p:par>
                              <p:par>
                                <p:cTn id="48" presetID="1" presetClass="entr" presetSubtype="0" fill="hold" grpId="0" nodeType="withEffect">
                                  <p:stCondLst>
                                    <p:cond delay="400"/>
                                  </p:stCondLst>
                                  <p:childTnLst>
                                    <p:set>
                                      <p:cBhvr>
                                        <p:cTn id="49" dur="1" fill="hold">
                                          <p:stCondLst>
                                            <p:cond delay="0"/>
                                          </p:stCondLst>
                                        </p:cTn>
                                        <p:tgtEl>
                                          <p:spTgt spid="84"/>
                                        </p:tgtEl>
                                        <p:attrNameLst>
                                          <p:attrName>style.visibility</p:attrName>
                                        </p:attrNameLst>
                                      </p:cBhvr>
                                      <p:to>
                                        <p:strVal val="visible"/>
                                      </p:to>
                                    </p:set>
                                  </p:childTnLst>
                                </p:cTn>
                              </p:par>
                              <p:par>
                                <p:cTn id="50" presetID="53" presetClass="entr" presetSubtype="16" fill="hold" grpId="1" nodeType="withEffect">
                                  <p:stCondLst>
                                    <p:cond delay="400"/>
                                  </p:stCondLst>
                                  <p:childTnLst>
                                    <p:set>
                                      <p:cBhvr>
                                        <p:cTn id="51" dur="1" fill="hold">
                                          <p:stCondLst>
                                            <p:cond delay="0"/>
                                          </p:stCondLst>
                                        </p:cTn>
                                        <p:tgtEl>
                                          <p:spTgt spid="84"/>
                                        </p:tgtEl>
                                        <p:attrNameLst>
                                          <p:attrName>style.visibility</p:attrName>
                                        </p:attrNameLst>
                                      </p:cBhvr>
                                      <p:to>
                                        <p:strVal val="visible"/>
                                      </p:to>
                                    </p:set>
                                    <p:anim calcmode="lin" valueType="num">
                                      <p:cBhvr>
                                        <p:cTn id="52" dur="1000" fill="hold"/>
                                        <p:tgtEl>
                                          <p:spTgt spid="84"/>
                                        </p:tgtEl>
                                        <p:attrNameLst>
                                          <p:attrName>ppt_w</p:attrName>
                                        </p:attrNameLst>
                                      </p:cBhvr>
                                      <p:tavLst>
                                        <p:tav tm="0">
                                          <p:val>
                                            <p:fltVal val="0"/>
                                          </p:val>
                                        </p:tav>
                                        <p:tav tm="100000">
                                          <p:val>
                                            <p:strVal val="#ppt_w"/>
                                          </p:val>
                                        </p:tav>
                                      </p:tavLst>
                                    </p:anim>
                                    <p:anim calcmode="lin" valueType="num">
                                      <p:cBhvr>
                                        <p:cTn id="53" dur="1000" fill="hold"/>
                                        <p:tgtEl>
                                          <p:spTgt spid="84"/>
                                        </p:tgtEl>
                                        <p:attrNameLst>
                                          <p:attrName>ppt_h</p:attrName>
                                        </p:attrNameLst>
                                      </p:cBhvr>
                                      <p:tavLst>
                                        <p:tav tm="0">
                                          <p:val>
                                            <p:fltVal val="0"/>
                                          </p:val>
                                        </p:tav>
                                        <p:tav tm="100000">
                                          <p:val>
                                            <p:strVal val="#ppt_h"/>
                                          </p:val>
                                        </p:tav>
                                      </p:tavLst>
                                    </p:anim>
                                    <p:animEffect transition="in" filter="fade">
                                      <p:cBhvr>
                                        <p:cTn id="54" dur="1000"/>
                                        <p:tgtEl>
                                          <p:spTgt spid="84"/>
                                        </p:tgtEl>
                                      </p:cBhvr>
                                    </p:animEffect>
                                  </p:childTnLst>
                                </p:cTn>
                              </p:par>
                              <p:par>
                                <p:cTn id="55" presetID="64" presetClass="path" presetSubtype="0" fill="hold" grpId="2" nodeType="withEffect">
                                  <p:stCondLst>
                                    <p:cond delay="400"/>
                                  </p:stCondLst>
                                  <p:childTnLst>
                                    <p:animMotion origin="layout" path="M 0.025 0.04445 L -0.79687 -0.88488 " pathEditMode="relative" rAng="0" ptsTypes="AA">
                                      <p:cBhvr>
                                        <p:cTn id="56" dur="1000" spd="-100000" fill="hold"/>
                                        <p:tgtEl>
                                          <p:spTgt spid="84"/>
                                        </p:tgtEl>
                                        <p:attrNameLst>
                                          <p:attrName>ppt_x</p:attrName>
                                          <p:attrName>ppt_y</p:attrName>
                                        </p:attrNameLst>
                                      </p:cBhvr>
                                      <p:rCtr x="-41094" y="-46481"/>
                                    </p:animMotion>
                                  </p:childTnLst>
                                </p:cTn>
                              </p:par>
                              <p:par>
                                <p:cTn id="57" presetID="1" presetClass="entr" presetSubtype="0" fill="hold" nodeType="withEffect">
                                  <p:stCondLst>
                                    <p:cond delay="400"/>
                                  </p:stCondLst>
                                  <p:childTnLst>
                                    <p:set>
                                      <p:cBhvr>
                                        <p:cTn id="58" dur="1" fill="hold">
                                          <p:stCondLst>
                                            <p:cond delay="0"/>
                                          </p:stCondLst>
                                        </p:cTn>
                                        <p:tgtEl>
                                          <p:spTgt spid="77"/>
                                        </p:tgtEl>
                                        <p:attrNameLst>
                                          <p:attrName>style.visibility</p:attrName>
                                        </p:attrNameLst>
                                      </p:cBhvr>
                                      <p:to>
                                        <p:strVal val="visible"/>
                                      </p:to>
                                    </p:set>
                                  </p:childTnLst>
                                </p:cTn>
                              </p:par>
                              <p:par>
                                <p:cTn id="59" presetID="53" presetClass="entr" presetSubtype="16" fill="hold" nodeType="withEffect">
                                  <p:stCondLst>
                                    <p:cond delay="400"/>
                                  </p:stCondLst>
                                  <p:childTnLst>
                                    <p:set>
                                      <p:cBhvr>
                                        <p:cTn id="60" dur="1" fill="hold">
                                          <p:stCondLst>
                                            <p:cond delay="0"/>
                                          </p:stCondLst>
                                        </p:cTn>
                                        <p:tgtEl>
                                          <p:spTgt spid="77"/>
                                        </p:tgtEl>
                                        <p:attrNameLst>
                                          <p:attrName>style.visibility</p:attrName>
                                        </p:attrNameLst>
                                      </p:cBhvr>
                                      <p:to>
                                        <p:strVal val="visible"/>
                                      </p:to>
                                    </p:set>
                                    <p:anim calcmode="lin" valueType="num">
                                      <p:cBhvr>
                                        <p:cTn id="61" dur="1000" fill="hold"/>
                                        <p:tgtEl>
                                          <p:spTgt spid="77"/>
                                        </p:tgtEl>
                                        <p:attrNameLst>
                                          <p:attrName>ppt_w</p:attrName>
                                        </p:attrNameLst>
                                      </p:cBhvr>
                                      <p:tavLst>
                                        <p:tav tm="0">
                                          <p:val>
                                            <p:fltVal val="0"/>
                                          </p:val>
                                        </p:tav>
                                        <p:tav tm="100000">
                                          <p:val>
                                            <p:strVal val="#ppt_w"/>
                                          </p:val>
                                        </p:tav>
                                      </p:tavLst>
                                    </p:anim>
                                    <p:anim calcmode="lin" valueType="num">
                                      <p:cBhvr>
                                        <p:cTn id="62" dur="1000" fill="hold"/>
                                        <p:tgtEl>
                                          <p:spTgt spid="77"/>
                                        </p:tgtEl>
                                        <p:attrNameLst>
                                          <p:attrName>ppt_h</p:attrName>
                                        </p:attrNameLst>
                                      </p:cBhvr>
                                      <p:tavLst>
                                        <p:tav tm="0">
                                          <p:val>
                                            <p:fltVal val="0"/>
                                          </p:val>
                                        </p:tav>
                                        <p:tav tm="100000">
                                          <p:val>
                                            <p:strVal val="#ppt_h"/>
                                          </p:val>
                                        </p:tav>
                                      </p:tavLst>
                                    </p:anim>
                                    <p:animEffect transition="in" filter="fade">
                                      <p:cBhvr>
                                        <p:cTn id="63" dur="1000"/>
                                        <p:tgtEl>
                                          <p:spTgt spid="77"/>
                                        </p:tgtEl>
                                      </p:cBhvr>
                                    </p:animEffect>
                                  </p:childTnLst>
                                </p:cTn>
                              </p:par>
                              <p:par>
                                <p:cTn id="64" presetID="64" presetClass="path" presetSubtype="0" fill="hold" nodeType="withEffect">
                                  <p:stCondLst>
                                    <p:cond delay="400"/>
                                  </p:stCondLst>
                                  <p:childTnLst>
                                    <p:animMotion origin="layout" path="M 0.025 -0.00525 L -0.59704 -0.67007 " pathEditMode="relative" rAng="0" ptsTypes="AA">
                                      <p:cBhvr>
                                        <p:cTn id="65" dur="1000" spd="-100000" fill="hold"/>
                                        <p:tgtEl>
                                          <p:spTgt spid="77"/>
                                        </p:tgtEl>
                                        <p:attrNameLst>
                                          <p:attrName>ppt_x</p:attrName>
                                          <p:attrName>ppt_y</p:attrName>
                                        </p:attrNameLst>
                                      </p:cBhvr>
                                      <p:rCtr x="-31111" y="-33241"/>
                                    </p:animMotion>
                                  </p:childTnLst>
                                </p:cTn>
                              </p:par>
                              <p:par>
                                <p:cTn id="66" presetID="1" presetClass="entr" presetSubtype="0" fill="hold" nodeType="withEffect">
                                  <p:stCondLst>
                                    <p:cond delay="300"/>
                                  </p:stCondLst>
                                  <p:childTnLst>
                                    <p:set>
                                      <p:cBhvr>
                                        <p:cTn id="67" dur="1" fill="hold">
                                          <p:stCondLst>
                                            <p:cond delay="0"/>
                                          </p:stCondLst>
                                        </p:cTn>
                                        <p:tgtEl>
                                          <p:spTgt spid="80"/>
                                        </p:tgtEl>
                                        <p:attrNameLst>
                                          <p:attrName>style.visibility</p:attrName>
                                        </p:attrNameLst>
                                      </p:cBhvr>
                                      <p:to>
                                        <p:strVal val="visible"/>
                                      </p:to>
                                    </p:set>
                                  </p:childTnLst>
                                </p:cTn>
                              </p:par>
                              <p:par>
                                <p:cTn id="68" presetID="53" presetClass="entr" presetSubtype="16" fill="hold" nodeType="withEffect">
                                  <p:stCondLst>
                                    <p:cond delay="300"/>
                                  </p:stCondLst>
                                  <p:childTnLst>
                                    <p:set>
                                      <p:cBhvr>
                                        <p:cTn id="69" dur="1" fill="hold">
                                          <p:stCondLst>
                                            <p:cond delay="0"/>
                                          </p:stCondLst>
                                        </p:cTn>
                                        <p:tgtEl>
                                          <p:spTgt spid="80"/>
                                        </p:tgtEl>
                                        <p:attrNameLst>
                                          <p:attrName>style.visibility</p:attrName>
                                        </p:attrNameLst>
                                      </p:cBhvr>
                                      <p:to>
                                        <p:strVal val="visible"/>
                                      </p:to>
                                    </p:set>
                                    <p:anim calcmode="lin" valueType="num">
                                      <p:cBhvr>
                                        <p:cTn id="70" dur="1000" fill="hold"/>
                                        <p:tgtEl>
                                          <p:spTgt spid="80"/>
                                        </p:tgtEl>
                                        <p:attrNameLst>
                                          <p:attrName>ppt_w</p:attrName>
                                        </p:attrNameLst>
                                      </p:cBhvr>
                                      <p:tavLst>
                                        <p:tav tm="0">
                                          <p:val>
                                            <p:fltVal val="0"/>
                                          </p:val>
                                        </p:tav>
                                        <p:tav tm="100000">
                                          <p:val>
                                            <p:strVal val="#ppt_w"/>
                                          </p:val>
                                        </p:tav>
                                      </p:tavLst>
                                    </p:anim>
                                    <p:anim calcmode="lin" valueType="num">
                                      <p:cBhvr>
                                        <p:cTn id="71" dur="1000" fill="hold"/>
                                        <p:tgtEl>
                                          <p:spTgt spid="80"/>
                                        </p:tgtEl>
                                        <p:attrNameLst>
                                          <p:attrName>ppt_h</p:attrName>
                                        </p:attrNameLst>
                                      </p:cBhvr>
                                      <p:tavLst>
                                        <p:tav tm="0">
                                          <p:val>
                                            <p:fltVal val="0"/>
                                          </p:val>
                                        </p:tav>
                                        <p:tav tm="100000">
                                          <p:val>
                                            <p:strVal val="#ppt_h"/>
                                          </p:val>
                                        </p:tav>
                                      </p:tavLst>
                                    </p:anim>
                                    <p:animEffect transition="in" filter="fade">
                                      <p:cBhvr>
                                        <p:cTn id="72" dur="1000"/>
                                        <p:tgtEl>
                                          <p:spTgt spid="80"/>
                                        </p:tgtEl>
                                      </p:cBhvr>
                                    </p:animEffect>
                                  </p:childTnLst>
                                </p:cTn>
                              </p:par>
                              <p:par>
                                <p:cTn id="73" presetID="64" presetClass="path" presetSubtype="0" fill="hold" nodeType="withEffect">
                                  <p:stCondLst>
                                    <p:cond delay="300"/>
                                  </p:stCondLst>
                                  <p:childTnLst>
                                    <p:animMotion origin="layout" path="M 0.025 -0.01821 L -0.35486 -0.86821 " pathEditMode="relative" rAng="0" ptsTypes="AA">
                                      <p:cBhvr>
                                        <p:cTn id="74" dur="1000" spd="-100000" fill="hold"/>
                                        <p:tgtEl>
                                          <p:spTgt spid="80"/>
                                        </p:tgtEl>
                                        <p:attrNameLst>
                                          <p:attrName>ppt_x</p:attrName>
                                          <p:attrName>ppt_y</p:attrName>
                                        </p:attrNameLst>
                                      </p:cBhvr>
                                      <p:rCtr x="-18993" y="-42500"/>
                                    </p:animMotion>
                                  </p:childTnLst>
                                </p:cTn>
                              </p:par>
                              <p:par>
                                <p:cTn id="75" presetID="1" presetClass="entr" presetSubtype="0" fill="hold" nodeType="withEffect">
                                  <p:stCondLst>
                                    <p:cond delay="200"/>
                                  </p:stCondLst>
                                  <p:childTnLst>
                                    <p:set>
                                      <p:cBhvr>
                                        <p:cTn id="76" dur="1" fill="hold">
                                          <p:stCondLst>
                                            <p:cond delay="0"/>
                                          </p:stCondLst>
                                        </p:cTn>
                                        <p:tgtEl>
                                          <p:spTgt spid="95"/>
                                        </p:tgtEl>
                                        <p:attrNameLst>
                                          <p:attrName>style.visibility</p:attrName>
                                        </p:attrNameLst>
                                      </p:cBhvr>
                                      <p:to>
                                        <p:strVal val="visible"/>
                                      </p:to>
                                    </p:set>
                                  </p:childTnLst>
                                </p:cTn>
                              </p:par>
                              <p:par>
                                <p:cTn id="77" presetID="53" presetClass="entr" presetSubtype="16" fill="hold" nodeType="withEffect">
                                  <p:stCondLst>
                                    <p:cond delay="200"/>
                                  </p:stCondLst>
                                  <p:childTnLst>
                                    <p:set>
                                      <p:cBhvr>
                                        <p:cTn id="78" dur="1" fill="hold">
                                          <p:stCondLst>
                                            <p:cond delay="0"/>
                                          </p:stCondLst>
                                        </p:cTn>
                                        <p:tgtEl>
                                          <p:spTgt spid="95"/>
                                        </p:tgtEl>
                                        <p:attrNameLst>
                                          <p:attrName>style.visibility</p:attrName>
                                        </p:attrNameLst>
                                      </p:cBhvr>
                                      <p:to>
                                        <p:strVal val="visible"/>
                                      </p:to>
                                    </p:set>
                                    <p:anim calcmode="lin" valueType="num">
                                      <p:cBhvr>
                                        <p:cTn id="79" dur="1000" fill="hold"/>
                                        <p:tgtEl>
                                          <p:spTgt spid="95"/>
                                        </p:tgtEl>
                                        <p:attrNameLst>
                                          <p:attrName>ppt_w</p:attrName>
                                        </p:attrNameLst>
                                      </p:cBhvr>
                                      <p:tavLst>
                                        <p:tav tm="0">
                                          <p:val>
                                            <p:fltVal val="0"/>
                                          </p:val>
                                        </p:tav>
                                        <p:tav tm="100000">
                                          <p:val>
                                            <p:strVal val="#ppt_w"/>
                                          </p:val>
                                        </p:tav>
                                      </p:tavLst>
                                    </p:anim>
                                    <p:anim calcmode="lin" valueType="num">
                                      <p:cBhvr>
                                        <p:cTn id="80" dur="1000" fill="hold"/>
                                        <p:tgtEl>
                                          <p:spTgt spid="95"/>
                                        </p:tgtEl>
                                        <p:attrNameLst>
                                          <p:attrName>ppt_h</p:attrName>
                                        </p:attrNameLst>
                                      </p:cBhvr>
                                      <p:tavLst>
                                        <p:tav tm="0">
                                          <p:val>
                                            <p:fltVal val="0"/>
                                          </p:val>
                                        </p:tav>
                                        <p:tav tm="100000">
                                          <p:val>
                                            <p:strVal val="#ppt_h"/>
                                          </p:val>
                                        </p:tav>
                                      </p:tavLst>
                                    </p:anim>
                                    <p:animEffect transition="in" filter="fade">
                                      <p:cBhvr>
                                        <p:cTn id="81" dur="1000"/>
                                        <p:tgtEl>
                                          <p:spTgt spid="95"/>
                                        </p:tgtEl>
                                      </p:cBhvr>
                                    </p:animEffect>
                                  </p:childTnLst>
                                </p:cTn>
                              </p:par>
                              <p:par>
                                <p:cTn id="82" presetID="64" presetClass="path" presetSubtype="0" fill="hold" nodeType="withEffect">
                                  <p:stCondLst>
                                    <p:cond delay="200"/>
                                  </p:stCondLst>
                                  <p:childTnLst>
                                    <p:animMotion origin="layout" path="M -0.01476 -0.00987 L -0.72726 -0.6821 " pathEditMode="relative" rAng="0" ptsTypes="AA">
                                      <p:cBhvr>
                                        <p:cTn id="83" dur="1000" spd="-100000" fill="hold"/>
                                        <p:tgtEl>
                                          <p:spTgt spid="95"/>
                                        </p:tgtEl>
                                        <p:attrNameLst>
                                          <p:attrName>ppt_x</p:attrName>
                                          <p:attrName>ppt_y</p:attrName>
                                        </p:attrNameLst>
                                      </p:cBhvr>
                                      <p:rCtr x="-35625" y="-33611"/>
                                    </p:animMotion>
                                  </p:childTnLst>
                                </p:cTn>
                              </p:par>
                              <p:par>
                                <p:cTn id="84" presetID="1" presetClass="entr" presetSubtype="0" fill="hold" nodeType="withEffect">
                                  <p:stCondLst>
                                    <p:cond delay="300"/>
                                  </p:stCondLst>
                                  <p:childTnLst>
                                    <p:set>
                                      <p:cBhvr>
                                        <p:cTn id="85" dur="1" fill="hold">
                                          <p:stCondLst>
                                            <p:cond delay="0"/>
                                          </p:stCondLst>
                                        </p:cTn>
                                        <p:tgtEl>
                                          <p:spTgt spid="86"/>
                                        </p:tgtEl>
                                        <p:attrNameLst>
                                          <p:attrName>style.visibility</p:attrName>
                                        </p:attrNameLst>
                                      </p:cBhvr>
                                      <p:to>
                                        <p:strVal val="visible"/>
                                      </p:to>
                                    </p:set>
                                  </p:childTnLst>
                                </p:cTn>
                              </p:par>
                              <p:par>
                                <p:cTn id="86" presetID="53" presetClass="entr" presetSubtype="16" fill="hold" nodeType="withEffect">
                                  <p:stCondLst>
                                    <p:cond delay="300"/>
                                  </p:stCondLst>
                                  <p:childTnLst>
                                    <p:set>
                                      <p:cBhvr>
                                        <p:cTn id="87" dur="1" fill="hold">
                                          <p:stCondLst>
                                            <p:cond delay="0"/>
                                          </p:stCondLst>
                                        </p:cTn>
                                        <p:tgtEl>
                                          <p:spTgt spid="86"/>
                                        </p:tgtEl>
                                        <p:attrNameLst>
                                          <p:attrName>style.visibility</p:attrName>
                                        </p:attrNameLst>
                                      </p:cBhvr>
                                      <p:to>
                                        <p:strVal val="visible"/>
                                      </p:to>
                                    </p:set>
                                    <p:anim calcmode="lin" valueType="num">
                                      <p:cBhvr>
                                        <p:cTn id="88" dur="1000" fill="hold"/>
                                        <p:tgtEl>
                                          <p:spTgt spid="86"/>
                                        </p:tgtEl>
                                        <p:attrNameLst>
                                          <p:attrName>ppt_w</p:attrName>
                                        </p:attrNameLst>
                                      </p:cBhvr>
                                      <p:tavLst>
                                        <p:tav tm="0">
                                          <p:val>
                                            <p:fltVal val="0"/>
                                          </p:val>
                                        </p:tav>
                                        <p:tav tm="100000">
                                          <p:val>
                                            <p:strVal val="#ppt_w"/>
                                          </p:val>
                                        </p:tav>
                                      </p:tavLst>
                                    </p:anim>
                                    <p:anim calcmode="lin" valueType="num">
                                      <p:cBhvr>
                                        <p:cTn id="89" dur="1000" fill="hold"/>
                                        <p:tgtEl>
                                          <p:spTgt spid="86"/>
                                        </p:tgtEl>
                                        <p:attrNameLst>
                                          <p:attrName>ppt_h</p:attrName>
                                        </p:attrNameLst>
                                      </p:cBhvr>
                                      <p:tavLst>
                                        <p:tav tm="0">
                                          <p:val>
                                            <p:fltVal val="0"/>
                                          </p:val>
                                        </p:tav>
                                        <p:tav tm="100000">
                                          <p:val>
                                            <p:strVal val="#ppt_h"/>
                                          </p:val>
                                        </p:tav>
                                      </p:tavLst>
                                    </p:anim>
                                    <p:animEffect transition="in" filter="fade">
                                      <p:cBhvr>
                                        <p:cTn id="90" dur="1000"/>
                                        <p:tgtEl>
                                          <p:spTgt spid="86"/>
                                        </p:tgtEl>
                                      </p:cBhvr>
                                    </p:animEffect>
                                  </p:childTnLst>
                                </p:cTn>
                              </p:par>
                              <p:par>
                                <p:cTn id="91" presetID="64" presetClass="path" presetSubtype="0" fill="hold" nodeType="withEffect">
                                  <p:stCondLst>
                                    <p:cond delay="300"/>
                                  </p:stCondLst>
                                  <p:childTnLst>
                                    <p:animMotion origin="layout" path="M -0.00729 -0.00556 L -0.84097 -0.54229 " pathEditMode="relative" rAng="0" ptsTypes="AA">
                                      <p:cBhvr>
                                        <p:cTn id="92" dur="1000" spd="-100000" fill="hold"/>
                                        <p:tgtEl>
                                          <p:spTgt spid="86"/>
                                        </p:tgtEl>
                                        <p:attrNameLst>
                                          <p:attrName>ppt_x</p:attrName>
                                          <p:attrName>ppt_y</p:attrName>
                                        </p:attrNameLst>
                                      </p:cBhvr>
                                      <p:rCtr x="-41684" y="-26852"/>
                                    </p:animMotion>
                                  </p:childTnLst>
                                </p:cTn>
                              </p:par>
                            </p:childTnLst>
                          </p:cTn>
                        </p:par>
                        <p:par>
                          <p:cTn id="93" fill="hold">
                            <p:stCondLst>
                              <p:cond delay="1500"/>
                            </p:stCondLst>
                            <p:childTnLst>
                              <p:par>
                                <p:cTn id="94" presetID="15" presetClass="entr" presetSubtype="0" fill="hold" grpId="0" nodeType="afterEffect">
                                  <p:stCondLst>
                                    <p:cond delay="0"/>
                                  </p:stCondLst>
                                  <p:iterate type="lt">
                                    <p:tmPct val="10000"/>
                                  </p:iterate>
                                  <p:childTnLst>
                                    <p:set>
                                      <p:cBhvr>
                                        <p:cTn id="95" dur="1" fill="hold">
                                          <p:stCondLst>
                                            <p:cond delay="0"/>
                                          </p:stCondLst>
                                        </p:cTn>
                                        <p:tgtEl>
                                          <p:spTgt spid="85"/>
                                        </p:tgtEl>
                                        <p:attrNameLst>
                                          <p:attrName>style.visibility</p:attrName>
                                        </p:attrNameLst>
                                      </p:cBhvr>
                                      <p:to>
                                        <p:strVal val="visible"/>
                                      </p:to>
                                    </p:set>
                                    <p:anim calcmode="lin" valueType="num">
                                      <p:cBhvr>
                                        <p:cTn id="96" dur="1000" fill="hold"/>
                                        <p:tgtEl>
                                          <p:spTgt spid="85"/>
                                        </p:tgtEl>
                                        <p:attrNameLst>
                                          <p:attrName>ppt_w</p:attrName>
                                        </p:attrNameLst>
                                      </p:cBhvr>
                                      <p:tavLst>
                                        <p:tav tm="0">
                                          <p:val>
                                            <p:fltVal val="0"/>
                                          </p:val>
                                        </p:tav>
                                        <p:tav tm="100000">
                                          <p:val>
                                            <p:strVal val="#ppt_w"/>
                                          </p:val>
                                        </p:tav>
                                      </p:tavLst>
                                    </p:anim>
                                    <p:anim calcmode="lin" valueType="num">
                                      <p:cBhvr>
                                        <p:cTn id="97" dur="1000" fill="hold"/>
                                        <p:tgtEl>
                                          <p:spTgt spid="85"/>
                                        </p:tgtEl>
                                        <p:attrNameLst>
                                          <p:attrName>ppt_h</p:attrName>
                                        </p:attrNameLst>
                                      </p:cBhvr>
                                      <p:tavLst>
                                        <p:tav tm="0">
                                          <p:val>
                                            <p:fltVal val="0"/>
                                          </p:val>
                                        </p:tav>
                                        <p:tav tm="100000">
                                          <p:val>
                                            <p:strVal val="#ppt_h"/>
                                          </p:val>
                                        </p:tav>
                                      </p:tavLst>
                                    </p:anim>
                                    <p:anim calcmode="lin" valueType="num">
                                      <p:cBhvr>
                                        <p:cTn id="98" dur="1000" fill="hold"/>
                                        <p:tgtEl>
                                          <p:spTgt spid="85"/>
                                        </p:tgtEl>
                                        <p:attrNameLst>
                                          <p:attrName>ppt_x</p:attrName>
                                        </p:attrNameLst>
                                      </p:cBhvr>
                                      <p:tavLst>
                                        <p:tav tm="0" fmla="#ppt_x+(cos(-2*pi*(1-$))*-#ppt_x-sin(-2*pi*(1-$))*(1-#ppt_y))*(1-$)">
                                          <p:val>
                                            <p:fltVal val="0"/>
                                          </p:val>
                                        </p:tav>
                                        <p:tav tm="100000">
                                          <p:val>
                                            <p:fltVal val="1"/>
                                          </p:val>
                                        </p:tav>
                                      </p:tavLst>
                                    </p:anim>
                                    <p:anim calcmode="lin" valueType="num">
                                      <p:cBhvr>
                                        <p:cTn id="99" dur="1000" fill="hold"/>
                                        <p:tgtEl>
                                          <p:spTgt spid="85"/>
                                        </p:tgtEl>
                                        <p:attrNameLst>
                                          <p:attrName>ppt_y</p:attrName>
                                        </p:attrNameLst>
                                      </p:cBhvr>
                                      <p:tavLst>
                                        <p:tav tm="0" fmla="#ppt_y+(sin(-2*pi*(1-$))*-#ppt_x+cos(-2*pi*(1-$))*(1-#ppt_y))*(1-$)">
                                          <p:val>
                                            <p:fltVal val="0"/>
                                          </p:val>
                                        </p:tav>
                                        <p:tav tm="100000">
                                          <p:val>
                                            <p:fltVal val="1"/>
                                          </p:val>
                                        </p:tav>
                                      </p:tavLst>
                                    </p:anim>
                                  </p:childTnLst>
                                </p:cTn>
                              </p:par>
                            </p:childTnLst>
                          </p:cTn>
                        </p:par>
                        <p:par>
                          <p:cTn id="100" fill="hold">
                            <p:stCondLst>
                              <p:cond delay="4199"/>
                            </p:stCondLst>
                            <p:childTnLst>
                              <p:par>
                                <p:cTn id="101" presetID="27" presetClass="emph" presetSubtype="0" fill="remove" grpId="1" nodeType="afterEffect">
                                  <p:stCondLst>
                                    <p:cond delay="0"/>
                                  </p:stCondLst>
                                  <p:iterate type="lt">
                                    <p:tmPct val="10000"/>
                                  </p:iterate>
                                  <p:childTnLst>
                                    <p:animClr clrSpc="rgb" dir="cw">
                                      <p:cBhvr override="childStyle">
                                        <p:cTn id="102" dur="250" autoRev="1" fill="remove"/>
                                        <p:tgtEl>
                                          <p:spTgt spid="85"/>
                                        </p:tgtEl>
                                        <p:attrNameLst>
                                          <p:attrName>style.color</p:attrName>
                                        </p:attrNameLst>
                                      </p:cBhvr>
                                      <p:to>
                                        <a:srgbClr val="FF6600"/>
                                      </p:to>
                                    </p:animClr>
                                    <p:animClr clrSpc="rgb" dir="cw">
                                      <p:cBhvr>
                                        <p:cTn id="103" dur="250" autoRev="1" fill="remove"/>
                                        <p:tgtEl>
                                          <p:spTgt spid="85"/>
                                        </p:tgtEl>
                                        <p:attrNameLst>
                                          <p:attrName>fillcolor</p:attrName>
                                        </p:attrNameLst>
                                      </p:cBhvr>
                                      <p:to>
                                        <a:srgbClr val="FF6600"/>
                                      </p:to>
                                    </p:animClr>
                                    <p:set>
                                      <p:cBhvr>
                                        <p:cTn id="104" dur="250" autoRev="1" fill="remove"/>
                                        <p:tgtEl>
                                          <p:spTgt spid="85"/>
                                        </p:tgtEl>
                                        <p:attrNameLst>
                                          <p:attrName>fill.type</p:attrName>
                                        </p:attrNameLst>
                                      </p:cBhvr>
                                      <p:to>
                                        <p:strVal val="solid"/>
                                      </p:to>
                                    </p:set>
                                    <p:set>
                                      <p:cBhvr>
                                        <p:cTn id="105" dur="250" autoRev="1" fill="remove"/>
                                        <p:tgtEl>
                                          <p:spTgt spid="85"/>
                                        </p:tgtEl>
                                        <p:attrNameLst>
                                          <p:attrName>fill.on</p:attrName>
                                        </p:attrNameLst>
                                      </p:cBhvr>
                                      <p:to>
                                        <p:strVal val="true"/>
                                      </p:to>
                                    </p:set>
                                  </p:childTnLst>
                                </p:cTn>
                              </p:par>
                            </p:childTnLst>
                          </p:cTn>
                        </p:par>
                        <p:par>
                          <p:cTn id="106" fill="hold">
                            <p:stCondLst>
                              <p:cond delay="5099"/>
                            </p:stCondLst>
                            <p:childTnLst>
                              <p:par>
                                <p:cTn id="107" presetID="10" presetClass="entr" presetSubtype="0" fill="hold" grpId="0" nodeType="afterEffect">
                                  <p:stCondLst>
                                    <p:cond delay="0"/>
                                  </p:stCondLst>
                                  <p:childTnLst>
                                    <p:set>
                                      <p:cBhvr>
                                        <p:cTn id="108" dur="1" fill="hold">
                                          <p:stCondLst>
                                            <p:cond delay="0"/>
                                          </p:stCondLst>
                                        </p:cTn>
                                        <p:tgtEl>
                                          <p:spTgt spid="98"/>
                                        </p:tgtEl>
                                        <p:attrNameLst>
                                          <p:attrName>style.visibility</p:attrName>
                                        </p:attrNameLst>
                                      </p:cBhvr>
                                      <p:to>
                                        <p:strVal val="visible"/>
                                      </p:to>
                                    </p:set>
                                    <p:animEffect transition="in" filter="fade">
                                      <p:cBhvr>
                                        <p:cTn id="109" dur="500"/>
                                        <p:tgtEl>
                                          <p:spTgt spid="98"/>
                                        </p:tgtEl>
                                      </p:cBhvr>
                                    </p:animEffect>
                                  </p:childTnLst>
                                </p:cTn>
                              </p:par>
                            </p:childTnLst>
                          </p:cTn>
                        </p:par>
                        <p:par>
                          <p:cTn id="110" fill="hold">
                            <p:stCondLst>
                              <p:cond delay="5599"/>
                            </p:stCondLst>
                            <p:childTnLst>
                              <p:par>
                                <p:cTn id="111" presetID="10" presetClass="entr" presetSubtype="0" fill="hold" nodeType="afterEffect">
                                  <p:stCondLst>
                                    <p:cond delay="0"/>
                                  </p:stCondLst>
                                  <p:childTnLst>
                                    <p:set>
                                      <p:cBhvr>
                                        <p:cTn id="112" dur="1" fill="hold">
                                          <p:stCondLst>
                                            <p:cond delay="0"/>
                                          </p:stCondLst>
                                        </p:cTn>
                                        <p:tgtEl>
                                          <p:spTgt spid="100"/>
                                        </p:tgtEl>
                                        <p:attrNameLst>
                                          <p:attrName>style.visibility</p:attrName>
                                        </p:attrNameLst>
                                      </p:cBhvr>
                                      <p:to>
                                        <p:strVal val="visible"/>
                                      </p:to>
                                    </p:set>
                                    <p:animEffect transition="in" filter="fade">
                                      <p:cBhvr>
                                        <p:cTn id="113" dur="500"/>
                                        <p:tgtEl>
                                          <p:spTgt spid="100"/>
                                        </p:tgtEl>
                                      </p:cBhvr>
                                    </p:animEffect>
                                  </p:childTnLst>
                                </p:cTn>
                              </p:par>
                            </p:childTnLst>
                          </p:cTn>
                        </p:par>
                        <p:par>
                          <p:cTn id="114" fill="hold">
                            <p:stCondLst>
                              <p:cond delay="6099"/>
                            </p:stCondLst>
                            <p:childTnLst>
                              <p:par>
                                <p:cTn id="115" presetID="42" presetClass="path" presetSubtype="0" accel="50000" decel="50000" fill="hold" nodeType="afterEffect">
                                  <p:stCondLst>
                                    <p:cond delay="0"/>
                                  </p:stCondLst>
                                  <p:childTnLst>
                                    <p:animMotion origin="layout" path="M -3.05556E-6 2.09877E-6 L 0.42032 0.00092 " pathEditMode="relative" rAng="0" ptsTypes="AA">
                                      <p:cBhvr>
                                        <p:cTn id="116" dur="2000" fill="hold"/>
                                        <p:tgtEl>
                                          <p:spTgt spid="100"/>
                                        </p:tgtEl>
                                        <p:attrNameLst>
                                          <p:attrName>ppt_x</p:attrName>
                                          <p:attrName>ppt_y</p:attrName>
                                        </p:attrNameLst>
                                      </p:cBhvr>
                                      <p:rCtr x="21007" y="31"/>
                                    </p:animMotion>
                                  </p:childTnLst>
                                </p:cTn>
                              </p:par>
                              <p:par>
                                <p:cTn id="117" presetID="22" presetClass="entr" presetSubtype="8" fill="hold" grpId="0" nodeType="withEffect">
                                  <p:stCondLst>
                                    <p:cond delay="400"/>
                                  </p:stCondLst>
                                  <p:childTnLst>
                                    <p:set>
                                      <p:cBhvr>
                                        <p:cTn id="118" dur="1" fill="hold">
                                          <p:stCondLst>
                                            <p:cond delay="0"/>
                                          </p:stCondLst>
                                        </p:cTn>
                                        <p:tgtEl>
                                          <p:spTgt spid="99"/>
                                        </p:tgtEl>
                                        <p:attrNameLst>
                                          <p:attrName>style.visibility</p:attrName>
                                        </p:attrNameLst>
                                      </p:cBhvr>
                                      <p:to>
                                        <p:strVal val="visible"/>
                                      </p:to>
                                    </p:set>
                                    <p:animEffect transition="in" filter="wipe(left)">
                                      <p:cBhvr>
                                        <p:cTn id="119" dur="1600"/>
                                        <p:tgtEl>
                                          <p:spTgt spid="99"/>
                                        </p:tgtEl>
                                      </p:cBhvr>
                                    </p:animEffect>
                                  </p:childTnLst>
                                </p:cTn>
                              </p:par>
                            </p:childTnLst>
                          </p:cTn>
                        </p:par>
                        <p:par>
                          <p:cTn id="120" fill="hold">
                            <p:stCondLst>
                              <p:cond delay="8099"/>
                            </p:stCondLst>
                            <p:childTnLst>
                              <p:par>
                                <p:cTn id="121" presetID="52" presetClass="entr" presetSubtype="0" fill="hold" grpId="0" nodeType="afterEffect">
                                  <p:stCondLst>
                                    <p:cond delay="0"/>
                                  </p:stCondLst>
                                  <p:iterate type="lt">
                                    <p:tmPct val="10000"/>
                                  </p:iterate>
                                  <p:childTnLst>
                                    <p:set>
                                      <p:cBhvr>
                                        <p:cTn id="122" dur="1" fill="hold">
                                          <p:stCondLst>
                                            <p:cond delay="0"/>
                                          </p:stCondLst>
                                        </p:cTn>
                                        <p:tgtEl>
                                          <p:spTgt spid="89"/>
                                        </p:tgtEl>
                                        <p:attrNameLst>
                                          <p:attrName>style.visibility</p:attrName>
                                        </p:attrNameLst>
                                      </p:cBhvr>
                                      <p:to>
                                        <p:strVal val="visible"/>
                                      </p:to>
                                    </p:set>
                                    <p:animScale>
                                      <p:cBhvr>
                                        <p:cTn id="123" dur="500" decel="50000" fill="hold">
                                          <p:stCondLst>
                                            <p:cond delay="0"/>
                                          </p:stCondLst>
                                        </p:cTn>
                                        <p:tgtEl>
                                          <p:spTgt spid="8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4" dur="500" decel="50000" fill="hold">
                                          <p:stCondLst>
                                            <p:cond delay="0"/>
                                          </p:stCondLst>
                                        </p:cTn>
                                        <p:tgtEl>
                                          <p:spTgt spid="89"/>
                                        </p:tgtEl>
                                        <p:attrNameLst>
                                          <p:attrName>ppt_x</p:attrName>
                                          <p:attrName>ppt_y</p:attrName>
                                        </p:attrNameLst>
                                      </p:cBhvr>
                                    </p:animMotion>
                                    <p:animEffect transition="in" filter="fade">
                                      <p:cBhvr>
                                        <p:cTn id="125"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bldLvl="0" animBg="1"/>
      <p:bldP spid="70" grpId="0" bldLvl="0" animBg="1"/>
      <p:bldP spid="70" grpId="1" bldLvl="0" animBg="1"/>
      <p:bldP spid="70" grpId="2" bldLvl="0" animBg="1"/>
      <p:bldP spid="83" grpId="0" bldLvl="0" animBg="1"/>
      <p:bldP spid="83" grpId="1" bldLvl="0" animBg="1"/>
      <p:bldP spid="83" grpId="2" bldLvl="0" animBg="1"/>
      <p:bldP spid="84" grpId="0" bldLvl="0" animBg="1"/>
      <p:bldP spid="84" grpId="1" bldLvl="0" animBg="1"/>
      <p:bldP spid="84" grpId="2" bldLvl="0" animBg="1"/>
      <p:bldP spid="85" grpId="0"/>
      <p:bldP spid="85" grpId="1"/>
      <p:bldP spid="89" grpId="0"/>
      <p:bldP spid="98" grpId="0" bldLvl="0" animBg="1"/>
      <p:bldP spid="9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28650" y="938530"/>
            <a:ext cx="7886700" cy="4013835"/>
          </a:xfrm>
        </p:spPr>
        <p:txBody>
          <a:bodyPr>
            <a:normAutofit fontScale="70000"/>
          </a:bodyPr>
          <a:p>
            <a:r>
              <a:rPr lang="zh-CN" altLang="en-US">
                <a:solidFill>
                  <a:srgbClr val="C00000"/>
                </a:solidFill>
              </a:rPr>
              <a:t>基于人工模板</a:t>
            </a:r>
            <a:endParaRPr lang="zh-CN" altLang="en-US">
              <a:solidFill>
                <a:srgbClr val="C00000"/>
              </a:solidFill>
            </a:endParaRPr>
          </a:p>
          <a:p>
            <a:r>
              <a:rPr lang="zh-CN" altLang="en-US" sz="1600"/>
              <a:t>通过人工设定对话场景，并对每个场景编写针对性的对话模板，模板描述了用户可能的问题以及对应的答案。这个技术路线的好处是精准，</a:t>
            </a:r>
            <a:endParaRPr lang="zh-CN" altLang="en-US" sz="1600"/>
          </a:p>
          <a:p>
            <a:r>
              <a:rPr lang="zh-CN" altLang="en-US" sz="1600"/>
              <a:t>缺点：是需要大量人工工作，而且可扩展性差，需要一个场景一个场景去扩展。目前市场上各种类似于Siri的理解系统中都大量使用了人工模板的技术，精准性是其他方法还无法比拟的。</a:t>
            </a:r>
            <a:endParaRPr lang="zh-CN" altLang="en-US" sz="1600"/>
          </a:p>
          <a:p>
            <a:r>
              <a:rPr lang="zh-CN" altLang="en-US">
                <a:solidFill>
                  <a:srgbClr val="C00000"/>
                </a:solidFill>
              </a:rPr>
              <a:t>基于检索</a:t>
            </a:r>
            <a:endParaRPr lang="zh-CN" altLang="en-US">
              <a:solidFill>
                <a:srgbClr val="C00000"/>
              </a:solidFill>
            </a:endParaRPr>
          </a:p>
          <a:p>
            <a:r>
              <a:rPr lang="zh-CN" altLang="en-US" sz="1600"/>
              <a:t>类似搜索引擎的路线，事先存储好对话库并建立索引，根据用户问句，在对话库中进行模糊匹配找到最合适的应答内容。</a:t>
            </a:r>
            <a:endParaRPr lang="zh-CN" altLang="en-US" sz="1600"/>
          </a:p>
          <a:p>
            <a:r>
              <a:rPr lang="zh-CN" altLang="en-US" sz="1600"/>
              <a:t>缺点：以偏概全，无法做到游刃有余。</a:t>
            </a:r>
            <a:endParaRPr lang="zh-CN" altLang="en-US" sz="1600"/>
          </a:p>
          <a:p>
            <a:r>
              <a:rPr lang="zh-CN" altLang="en-US">
                <a:solidFill>
                  <a:srgbClr val="C00000"/>
                </a:solidFill>
              </a:rPr>
              <a:t>基于机器翻译</a:t>
            </a:r>
            <a:endParaRPr lang="zh-CN" altLang="en-US">
              <a:solidFill>
                <a:srgbClr val="C00000"/>
              </a:solidFill>
            </a:endParaRPr>
          </a:p>
          <a:p>
            <a:r>
              <a:rPr lang="zh-CN" altLang="en-US" sz="1600"/>
              <a:t>聊天过程比拟成机器翻译过程，就是说将用户输入聊天信息Message，翻译成聊天机器人应答Response的过程类似于把英语翻译成汉语。</a:t>
            </a:r>
            <a:endParaRPr lang="zh-CN" altLang="en-US" sz="1600"/>
          </a:p>
          <a:p>
            <a:r>
              <a:rPr lang="zh-CN" altLang="en-US" sz="1600"/>
              <a:t>缺点：硬性对应，质量不高。</a:t>
            </a:r>
            <a:endParaRPr lang="zh-CN" altLang="en-US" sz="1600"/>
          </a:p>
          <a:p>
            <a:r>
              <a:rPr lang="zh-CN" altLang="en-US">
                <a:solidFill>
                  <a:srgbClr val="C00000"/>
                </a:solidFill>
              </a:rPr>
              <a:t>基于深度学习</a:t>
            </a:r>
            <a:endParaRPr lang="zh-CN" altLang="en-US">
              <a:solidFill>
                <a:srgbClr val="C00000"/>
              </a:solidFill>
            </a:endParaRPr>
          </a:p>
          <a:p>
            <a:r>
              <a:rPr lang="zh-CN" altLang="en-US" sz="1600"/>
              <a:t>使用Encoder-Decoder（或者称作Sequence to Sequence）。优点：相对传统方法来说，整体思路非常简单并可扩展。</a:t>
            </a:r>
            <a:endParaRPr lang="zh-CN" altLang="en-US" sz="1600"/>
          </a:p>
          <a:p>
            <a:r>
              <a:rPr lang="zh-CN" altLang="en-US" sz="1600"/>
              <a:t>缺点：词向量非真正的语义。</a:t>
            </a:r>
            <a:endParaRPr lang="zh-CN" altLang="en-US" sz="1600"/>
          </a:p>
        </p:txBody>
      </p:sp>
      <p:sp>
        <p:nvSpPr>
          <p:cNvPr id="4" name="矩形 3"/>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Text Box 18"/>
          <p:cNvSpPr txBox="1">
            <a:spLocks noChangeArrowheads="1"/>
          </p:cNvSpPr>
          <p:nvPr/>
        </p:nvSpPr>
        <p:spPr bwMode="gray">
          <a:xfrm>
            <a:off x="511810" y="63500"/>
            <a:ext cx="653859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sz="2000" dirty="0" smtClean="0">
                <a:solidFill>
                  <a:schemeClr val="bg1"/>
                </a:solidFill>
                <a:latin typeface="微软雅黑" panose="020B0503020204020204" pitchFamily="34" charset="-122"/>
                <a:ea typeface="微软雅黑" panose="020B0503020204020204" pitchFamily="34" charset="-122"/>
                <a:sym typeface="+mn-ea"/>
              </a:rPr>
              <a:t>技术优势/0</a:t>
            </a:r>
            <a:r>
              <a:rPr lang="en-US" altLang="zh-CN" sz="2000" dirty="0" smtClean="0">
                <a:solidFill>
                  <a:schemeClr val="bg1"/>
                </a:solidFill>
                <a:latin typeface="微软雅黑" panose="020B0503020204020204" pitchFamily="34" charset="-122"/>
                <a:ea typeface="微软雅黑" panose="020B0503020204020204" pitchFamily="34" charset="-122"/>
                <a:sym typeface="+mn-ea"/>
              </a:rPr>
              <a:t>7</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几种主流的智能理解系统技术思路</a:t>
            </a:r>
            <a:endParaRPr lang="zh-CN" altLang="en-US" sz="2000" dirty="0" smtClean="0">
              <a:solidFill>
                <a:schemeClr val="bg1"/>
              </a:solidFill>
              <a:latin typeface="微软雅黑" panose="020B0503020204020204" pitchFamily="34" charset="-122"/>
              <a:ea typeface="微软雅黑" panose="020B0503020204020204" pitchFamily="34" charset="-122"/>
            </a:endParaRPr>
          </a:p>
        </p:txBody>
      </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par>
                          <p:cTn id="8" fill="hold">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ox(in)">
                                      <p:cBhvr>
                                        <p:cTn id="11" dur="500"/>
                                        <p:tgtEl>
                                          <p:spTgt spid="3">
                                            <p:txEl>
                                              <p:pRg st="1" end="1"/>
                                            </p:txEl>
                                          </p:spTgt>
                                        </p:tgtEl>
                                      </p:cBhvr>
                                    </p:animEffect>
                                  </p:childTnLst>
                                </p:cTn>
                              </p:par>
                            </p:childTnLst>
                          </p:cTn>
                        </p:par>
                        <p:par>
                          <p:cTn id="12" fill="hold">
                            <p:stCondLst>
                              <p:cond delay="1000"/>
                            </p:stCondLst>
                            <p:childTnLst>
                              <p:par>
                                <p:cTn id="13" presetID="4" presetClass="entr" presetSubtype="16"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ox(in)">
                                      <p:cBhvr>
                                        <p:cTn id="15" dur="500"/>
                                        <p:tgtEl>
                                          <p:spTgt spid="3">
                                            <p:txEl>
                                              <p:pRg st="2" end="2"/>
                                            </p:txEl>
                                          </p:spTgt>
                                        </p:tgtEl>
                                      </p:cBhvr>
                                    </p:animEffect>
                                  </p:childTnLst>
                                </p:cTn>
                              </p:par>
                            </p:childTnLst>
                          </p:cTn>
                        </p:par>
                        <p:par>
                          <p:cTn id="16" fill="hold">
                            <p:stCondLst>
                              <p:cond delay="1500"/>
                            </p:stCondLst>
                            <p:childTnLst>
                              <p:par>
                                <p:cTn id="17" presetID="4" presetClass="entr" presetSubtype="16"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ox(in)">
                                      <p:cBhvr>
                                        <p:cTn id="19" dur="500"/>
                                        <p:tgtEl>
                                          <p:spTgt spid="3">
                                            <p:txEl>
                                              <p:pRg st="3" end="3"/>
                                            </p:txEl>
                                          </p:spTgt>
                                        </p:tgtEl>
                                      </p:cBhvr>
                                    </p:animEffect>
                                  </p:childTnLst>
                                </p:cTn>
                              </p:par>
                            </p:childTnLst>
                          </p:cTn>
                        </p:par>
                        <p:par>
                          <p:cTn id="20" fill="hold">
                            <p:stCondLst>
                              <p:cond delay="2000"/>
                            </p:stCondLst>
                            <p:childTnLst>
                              <p:par>
                                <p:cTn id="21" presetID="4" presetClass="entr" presetSubtype="16"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ox(in)">
                                      <p:cBhvr>
                                        <p:cTn id="23" dur="500"/>
                                        <p:tgtEl>
                                          <p:spTgt spid="3">
                                            <p:txEl>
                                              <p:pRg st="4" end="4"/>
                                            </p:txEl>
                                          </p:spTgt>
                                        </p:tgtEl>
                                      </p:cBhvr>
                                    </p:animEffect>
                                  </p:childTnLst>
                                </p:cTn>
                              </p:par>
                            </p:childTnLst>
                          </p:cTn>
                        </p:par>
                        <p:par>
                          <p:cTn id="24" fill="hold">
                            <p:stCondLst>
                              <p:cond delay="2500"/>
                            </p:stCondLst>
                            <p:childTnLst>
                              <p:par>
                                <p:cTn id="25" presetID="4" presetClass="entr" presetSubtype="16"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ox(in)">
                                      <p:cBhvr>
                                        <p:cTn id="27" dur="500"/>
                                        <p:tgtEl>
                                          <p:spTgt spid="3">
                                            <p:txEl>
                                              <p:pRg st="5" end="5"/>
                                            </p:txEl>
                                          </p:spTgt>
                                        </p:tgtEl>
                                      </p:cBhvr>
                                    </p:animEffect>
                                  </p:childTnLst>
                                </p:cTn>
                              </p:par>
                            </p:childTnLst>
                          </p:cTn>
                        </p:par>
                        <p:par>
                          <p:cTn id="28" fill="hold">
                            <p:stCondLst>
                              <p:cond delay="3000"/>
                            </p:stCondLst>
                            <p:childTnLst>
                              <p:par>
                                <p:cTn id="29" presetID="4" presetClass="entr" presetSubtype="16" fill="hold" grpId="0"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box(in)">
                                      <p:cBhvr>
                                        <p:cTn id="31" dur="500"/>
                                        <p:tgtEl>
                                          <p:spTgt spid="3">
                                            <p:txEl>
                                              <p:pRg st="6" end="6"/>
                                            </p:txEl>
                                          </p:spTgt>
                                        </p:tgtEl>
                                      </p:cBhvr>
                                    </p:animEffect>
                                  </p:childTnLst>
                                </p:cTn>
                              </p:par>
                            </p:childTnLst>
                          </p:cTn>
                        </p:par>
                        <p:par>
                          <p:cTn id="32" fill="hold">
                            <p:stCondLst>
                              <p:cond delay="3500"/>
                            </p:stCondLst>
                            <p:childTnLst>
                              <p:par>
                                <p:cTn id="33" presetID="4" presetClass="entr" presetSubtype="16" fill="hold" grpId="0" nodeType="after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box(in)">
                                      <p:cBhvr>
                                        <p:cTn id="35" dur="500"/>
                                        <p:tgtEl>
                                          <p:spTgt spid="3">
                                            <p:txEl>
                                              <p:pRg st="7" end="7"/>
                                            </p:txEl>
                                          </p:spTgt>
                                        </p:tgtEl>
                                      </p:cBhvr>
                                    </p:animEffect>
                                  </p:childTnLst>
                                </p:cTn>
                              </p:par>
                            </p:childTnLst>
                          </p:cTn>
                        </p:par>
                        <p:par>
                          <p:cTn id="36" fill="hold">
                            <p:stCondLst>
                              <p:cond delay="4000"/>
                            </p:stCondLst>
                            <p:childTnLst>
                              <p:par>
                                <p:cTn id="37" presetID="4" presetClass="entr" presetSubtype="16" fill="hold" grpId="0" nodeType="after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box(in)">
                                      <p:cBhvr>
                                        <p:cTn id="39" dur="500"/>
                                        <p:tgtEl>
                                          <p:spTgt spid="3">
                                            <p:txEl>
                                              <p:pRg st="8" end="8"/>
                                            </p:txEl>
                                          </p:spTgt>
                                        </p:tgtEl>
                                      </p:cBhvr>
                                    </p:animEffect>
                                  </p:childTnLst>
                                </p:cTn>
                              </p:par>
                            </p:childTnLst>
                          </p:cTn>
                        </p:par>
                        <p:par>
                          <p:cTn id="40" fill="hold">
                            <p:stCondLst>
                              <p:cond delay="4500"/>
                            </p:stCondLst>
                            <p:childTnLst>
                              <p:par>
                                <p:cTn id="41" presetID="4" presetClass="entr" presetSubtype="16" fill="hold" grpId="0" nodeType="after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box(in)">
                                      <p:cBhvr>
                                        <p:cTn id="43" dur="500"/>
                                        <p:tgtEl>
                                          <p:spTgt spid="3">
                                            <p:txEl>
                                              <p:pRg st="9" end="9"/>
                                            </p:txEl>
                                          </p:spTgt>
                                        </p:tgtEl>
                                      </p:cBhvr>
                                    </p:animEffect>
                                  </p:childTnLst>
                                </p:cTn>
                              </p:par>
                            </p:childTnLst>
                          </p:cTn>
                        </p:par>
                        <p:par>
                          <p:cTn id="44" fill="hold">
                            <p:stCondLst>
                              <p:cond delay="5000"/>
                            </p:stCondLst>
                            <p:childTnLst>
                              <p:par>
                                <p:cTn id="45" presetID="4" presetClass="entr" presetSubtype="16" fill="hold" grpId="0" nodeType="after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box(in)">
                                      <p:cBhvr>
                                        <p:cTn id="47" dur="500"/>
                                        <p:tgtEl>
                                          <p:spTgt spid="3">
                                            <p:txEl>
                                              <p:pRg st="10" end="10"/>
                                            </p:txEl>
                                          </p:spTgt>
                                        </p:tgtEl>
                                      </p:cBhvr>
                                    </p:animEffect>
                                  </p:childTnLst>
                                </p:cTn>
                              </p:par>
                            </p:childTnLst>
                          </p:cTn>
                        </p:par>
                        <p:par>
                          <p:cTn id="48" fill="hold">
                            <p:stCondLst>
                              <p:cond delay="5500"/>
                            </p:stCondLst>
                            <p:childTnLst>
                              <p:par>
                                <p:cTn id="49" presetID="4" presetClass="entr" presetSubtype="16" fill="hold" grpId="0" nodeType="after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animEffect transition="in" filter="box(in)">
                                      <p:cBhvr>
                                        <p:cTn id="51"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4" name="文本框 13313"/>
          <p:cNvSpPr txBox="1"/>
          <p:nvPr/>
        </p:nvSpPr>
        <p:spPr>
          <a:xfrm>
            <a:off x="1547813" y="989569"/>
            <a:ext cx="6049566" cy="384810"/>
          </a:xfrm>
          <a:prstGeom prst="rect">
            <a:avLst/>
          </a:prstGeom>
          <a:noFill/>
          <a:ln w="9525">
            <a:noFill/>
          </a:ln>
        </p:spPr>
        <p:txBody>
          <a:bodyPr vert="horz" wrap="square" anchor="t">
            <a:spAutoFit/>
          </a:bodyPr>
          <a:p>
            <a:pPr marL="1905" lvl="0" indent="455295" eaLnBrk="1" latinLnBrk="0" hangingPunct="1">
              <a:buFont typeface="Wingdings" panose="05000000000000000000" pitchFamily="2" charset="2"/>
              <a:buChar char="l"/>
            </a:pPr>
            <a:r>
              <a:rPr lang="zh-CN" altLang="en-US" sz="1800" b="1" dirty="0">
                <a:solidFill>
                  <a:srgbClr val="C00000"/>
                </a:solidFill>
                <a:latin typeface="Arial" panose="020B0604020202020204" pitchFamily="34" charset="0"/>
                <a:ea typeface="微软雅黑" panose="020B0503020204020204" pitchFamily="34" charset="-122"/>
              </a:rPr>
              <a:t>突破了传统知识表示的局限性</a:t>
            </a:r>
            <a:endParaRPr lang="zh-CN" altLang="en-US" sz="1800" b="1" dirty="0">
              <a:solidFill>
                <a:srgbClr val="C00000"/>
              </a:solidFill>
              <a:latin typeface="Arial" panose="020B0604020202020204" pitchFamily="34" charset="0"/>
              <a:ea typeface="微软雅黑" panose="020B0503020204020204" pitchFamily="34" charset="-122"/>
            </a:endParaRPr>
          </a:p>
        </p:txBody>
      </p:sp>
      <p:sp>
        <p:nvSpPr>
          <p:cNvPr id="13315" name="文本框 13314"/>
          <p:cNvSpPr txBox="1"/>
          <p:nvPr/>
        </p:nvSpPr>
        <p:spPr>
          <a:xfrm>
            <a:off x="1709738" y="1259840"/>
            <a:ext cx="5886450" cy="1294765"/>
          </a:xfrm>
          <a:prstGeom prst="rect">
            <a:avLst/>
          </a:prstGeom>
          <a:noFill/>
          <a:ln w="9525">
            <a:noFill/>
          </a:ln>
        </p:spPr>
        <p:txBody>
          <a:bodyPr wrap="square">
            <a:spAutoFit/>
          </a:bodyPr>
          <a:p>
            <a:pPr lvl="0" algn="l" eaLnBrk="1" latinLnBrk="0" hangingPunct="1">
              <a:lnSpc>
                <a:spcPct val="140000"/>
              </a:lnSpc>
            </a:pPr>
            <a:r>
              <a:rPr lang="zh-CN" altLang="en-US" sz="1125" dirty="0">
                <a:solidFill>
                  <a:srgbClr val="4D4D4D"/>
                </a:solidFill>
                <a:latin typeface="微软雅黑" panose="020B0503020204020204" pitchFamily="34" charset="-122"/>
                <a:ea typeface="微软雅黑" panose="020B0503020204020204" pitchFamily="34" charset="-122"/>
              </a:rPr>
              <a:t>         传统知识表示分为符号表示法和网络表示法。符号表示法包括一阶谓词、产生式规则、框架表示法等；网络表示法包括语义网络、神经网络（深度学习也是神经网络的一种）。而女娲智能平台创造性地研发出了特有的模型，兼顾了这两类知识表示的优点。女娲系统的UoW模型不仅可以灵活、完整地对知识进行表示，并且具有动态性、可扩展性、可自生成性，是目前最佳的UoW模型。</a:t>
            </a:r>
            <a:endParaRPr lang="zh-CN" altLang="en-US" sz="1125" dirty="0">
              <a:solidFill>
                <a:srgbClr val="4D4D4D"/>
              </a:solidFill>
              <a:latin typeface="微软雅黑" panose="020B0503020204020204" pitchFamily="34" charset="-122"/>
              <a:ea typeface="微软雅黑" panose="020B0503020204020204" pitchFamily="34" charset="-122"/>
            </a:endParaRPr>
          </a:p>
        </p:txBody>
      </p:sp>
      <p:sp>
        <p:nvSpPr>
          <p:cNvPr id="13316" name="文本框 13315"/>
          <p:cNvSpPr txBox="1"/>
          <p:nvPr/>
        </p:nvSpPr>
        <p:spPr>
          <a:xfrm>
            <a:off x="1547813" y="2764314"/>
            <a:ext cx="6048375" cy="384810"/>
          </a:xfrm>
          <a:prstGeom prst="rect">
            <a:avLst/>
          </a:prstGeom>
          <a:noFill/>
          <a:ln w="9525">
            <a:noFill/>
          </a:ln>
        </p:spPr>
        <p:txBody>
          <a:bodyPr vert="horz" wrap="square" anchor="t">
            <a:spAutoFit/>
          </a:bodyPr>
          <a:p>
            <a:pPr marL="1905" lvl="0" indent="455295" eaLnBrk="1" latinLnBrk="0" hangingPunct="1">
              <a:buFont typeface="Wingdings" panose="05000000000000000000" pitchFamily="2" charset="2"/>
              <a:buChar char="l"/>
            </a:pPr>
            <a:r>
              <a:rPr lang="zh-CN" altLang="en-US" sz="1800" b="1" dirty="0">
                <a:solidFill>
                  <a:srgbClr val="C00000"/>
                </a:solidFill>
                <a:latin typeface="Arial" panose="020B0604020202020204" pitchFamily="34" charset="0"/>
                <a:ea typeface="微软雅黑" panose="020B0503020204020204" pitchFamily="34" charset="-122"/>
              </a:rPr>
              <a:t>避免了传统的知识网络导致的“全脑激活”</a:t>
            </a:r>
            <a:endParaRPr lang="zh-CN" altLang="en-US" sz="1800" b="1" dirty="0">
              <a:solidFill>
                <a:srgbClr val="C00000"/>
              </a:solidFill>
              <a:latin typeface="Arial" panose="020B0604020202020204" pitchFamily="34" charset="0"/>
              <a:ea typeface="微软雅黑" panose="020B0503020204020204" pitchFamily="34" charset="-122"/>
            </a:endParaRPr>
          </a:p>
        </p:txBody>
      </p:sp>
      <p:sp>
        <p:nvSpPr>
          <p:cNvPr id="13317" name="文本框 13316"/>
          <p:cNvSpPr txBox="1"/>
          <p:nvPr/>
        </p:nvSpPr>
        <p:spPr>
          <a:xfrm>
            <a:off x="1709738" y="3042206"/>
            <a:ext cx="5886450" cy="1054100"/>
          </a:xfrm>
          <a:prstGeom prst="rect">
            <a:avLst/>
          </a:prstGeom>
          <a:noFill/>
          <a:ln w="9525">
            <a:noFill/>
          </a:ln>
        </p:spPr>
        <p:txBody>
          <a:bodyPr vert="horz" wrap="square" anchor="t">
            <a:spAutoFit/>
          </a:bodyPr>
          <a:p>
            <a:pPr lvl="0" algn="l" eaLnBrk="1" latinLnBrk="0" hangingPunct="1">
              <a:lnSpc>
                <a:spcPct val="140000"/>
              </a:lnSpc>
            </a:pPr>
            <a:r>
              <a:rPr lang="zh-CN" altLang="en-US" sz="1125" dirty="0">
                <a:solidFill>
                  <a:srgbClr val="4D4D4D"/>
                </a:solidFill>
                <a:latin typeface="微软雅黑" panose="020B0503020204020204" pitchFamily="34" charset="-122"/>
                <a:ea typeface="微软雅黑" panose="020B0503020204020204" pitchFamily="34" charset="-122"/>
              </a:rPr>
              <a:t>        传统的知识网络只有信息的起点，没有信息的终点，例如：信息可以由“苹果”关联到“红色”，再关联“气球”，再关联到“会飞”，再关联到“鸟”等……没有信息终点，最终导致将知识库中的所有概念激活，也就是所谓的全脑激活。女娲UoW知识表示模型采用特定的结构，突破了几百年没有变革的图论，避免了信息全脑激活。</a:t>
            </a:r>
            <a:endParaRPr lang="zh-CN" altLang="en-US" sz="1125" dirty="0">
              <a:solidFill>
                <a:srgbClr val="4D4D4D"/>
              </a:solidFill>
              <a:latin typeface="微软雅黑" panose="020B0503020204020204" pitchFamily="34" charset="-122"/>
              <a:ea typeface="微软雅黑" panose="020B0503020204020204" pitchFamily="34" charset="-122"/>
            </a:endParaRPr>
          </a:p>
        </p:txBody>
      </p:sp>
      <p:sp>
        <p:nvSpPr>
          <p:cNvPr id="4" name="矩形 3"/>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Text Box 18"/>
          <p:cNvSpPr txBox="1">
            <a:spLocks noChangeArrowheads="1"/>
          </p:cNvSpPr>
          <p:nvPr/>
        </p:nvSpPr>
        <p:spPr bwMode="gray">
          <a:xfrm>
            <a:off x="511810" y="63500"/>
            <a:ext cx="6538595"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sz="2000" dirty="0" smtClean="0">
                <a:solidFill>
                  <a:schemeClr val="bg1"/>
                </a:solidFill>
                <a:latin typeface="微软雅黑" panose="020B0503020204020204" pitchFamily="34" charset="-122"/>
                <a:ea typeface="微软雅黑" panose="020B0503020204020204" pitchFamily="34" charset="-122"/>
                <a:sym typeface="+mn-ea"/>
              </a:rPr>
              <a:t>技术优势/0</a:t>
            </a:r>
            <a:r>
              <a:rPr lang="en-US" altLang="zh-CN" sz="2000" dirty="0" smtClean="0">
                <a:solidFill>
                  <a:schemeClr val="bg1"/>
                </a:solidFill>
                <a:latin typeface="微软雅黑" panose="020B0503020204020204" pitchFamily="34" charset="-122"/>
                <a:ea typeface="微软雅黑" panose="020B0503020204020204" pitchFamily="34" charset="-122"/>
                <a:sym typeface="+mn-ea"/>
              </a:rPr>
              <a:t>8</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女娲全理解式模型（UoW）的技术优势</a:t>
            </a:r>
            <a:endParaRPr lang="zh-CN" altLang="en-US" sz="2000" dirty="0" smtClean="0">
              <a:solidFill>
                <a:schemeClr val="bg1"/>
              </a:solidFill>
              <a:latin typeface="微软雅黑" panose="020B0503020204020204" pitchFamily="34" charset="-122"/>
              <a:ea typeface="微软雅黑" panose="020B0503020204020204" pitchFamily="34" charset="-122"/>
            </a:endParaRPr>
          </a:p>
        </p:txBody>
      </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spTree>
  </p:cSld>
  <p:clrMapOvr>
    <a:masterClrMapping/>
  </p:clrMapOvr>
  <p:transition spd="med">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文本框 14337"/>
          <p:cNvSpPr txBox="1"/>
          <p:nvPr/>
        </p:nvSpPr>
        <p:spPr>
          <a:xfrm>
            <a:off x="1547813" y="1108710"/>
            <a:ext cx="6319838" cy="384810"/>
          </a:xfrm>
          <a:prstGeom prst="rect">
            <a:avLst/>
          </a:prstGeom>
          <a:noFill/>
          <a:ln w="9525">
            <a:noFill/>
          </a:ln>
        </p:spPr>
        <p:txBody>
          <a:bodyPr vert="horz" wrap="square" anchor="t">
            <a:spAutoFit/>
          </a:bodyPr>
          <a:p>
            <a:pPr marL="1905" lvl="0" indent="455295" eaLnBrk="1" latinLnBrk="0" hangingPunct="1">
              <a:buFont typeface="Wingdings" panose="05000000000000000000" pitchFamily="2" charset="2"/>
              <a:buChar char="l"/>
            </a:pPr>
            <a:r>
              <a:rPr lang="zh-CN" altLang="en-US" sz="1800" b="1" dirty="0">
                <a:solidFill>
                  <a:srgbClr val="C00000"/>
                </a:solidFill>
                <a:latin typeface="Arial" panose="020B0604020202020204" pitchFamily="34" charset="0"/>
                <a:ea typeface="微软雅黑" panose="020B0503020204020204" pitchFamily="34" charset="-122"/>
              </a:rPr>
              <a:t>传统知识表示无法表示丰富多彩的世界关系</a:t>
            </a:r>
            <a:endParaRPr lang="zh-CN" altLang="en-US" sz="1800" b="1" dirty="0">
              <a:solidFill>
                <a:srgbClr val="C00000"/>
              </a:solidFill>
              <a:latin typeface="Arial" panose="020B0604020202020204" pitchFamily="34" charset="0"/>
              <a:ea typeface="微软雅黑" panose="020B0503020204020204" pitchFamily="34" charset="-122"/>
            </a:endParaRPr>
          </a:p>
        </p:txBody>
      </p:sp>
      <p:sp>
        <p:nvSpPr>
          <p:cNvPr id="14339" name="文本框 14338"/>
          <p:cNvSpPr txBox="1"/>
          <p:nvPr/>
        </p:nvSpPr>
        <p:spPr>
          <a:xfrm>
            <a:off x="1819275" y="1493520"/>
            <a:ext cx="5886450" cy="916940"/>
          </a:xfrm>
          <a:prstGeom prst="rect">
            <a:avLst/>
          </a:prstGeom>
          <a:noFill/>
          <a:ln w="9525">
            <a:noFill/>
          </a:ln>
        </p:spPr>
        <p:txBody>
          <a:bodyPr vert="horz" wrap="square" anchor="t">
            <a:spAutoFit/>
          </a:bodyPr>
          <a:p>
            <a:pPr lvl="0" algn="l" eaLnBrk="1" latinLnBrk="0" hangingPunct="1">
              <a:lnSpc>
                <a:spcPct val="120000"/>
              </a:lnSpc>
            </a:pPr>
            <a:r>
              <a:rPr lang="zh-CN" altLang="en-US" sz="1125" dirty="0">
                <a:solidFill>
                  <a:srgbClr val="4D4D4D"/>
                </a:solidFill>
                <a:latin typeface="微软雅黑" panose="020B0503020204020204" pitchFamily="34" charset="-122"/>
                <a:ea typeface="微软雅黑" panose="020B0503020204020204" pitchFamily="34" charset="-122"/>
              </a:rPr>
              <a:t>        传统知识表示法中，不管是用符号还是用对象，其表示的关系是写死的，例如，传统一阶谓词、语义网络方法中的关系、“is-a”或者“is-part-of”这种关系的用法和内涵都是固定的。而在女娲核心引擎中，所有关系都是随着知识的增加，通过理解、生成、学习得来的。</a:t>
            </a:r>
            <a:endParaRPr lang="zh-CN" altLang="en-US" sz="1125" dirty="0">
              <a:solidFill>
                <a:srgbClr val="4D4D4D"/>
              </a:solidFill>
              <a:latin typeface="微软雅黑" panose="020B0503020204020204" pitchFamily="34" charset="-122"/>
              <a:ea typeface="微软雅黑" panose="020B0503020204020204" pitchFamily="34" charset="-122"/>
            </a:endParaRPr>
          </a:p>
        </p:txBody>
      </p:sp>
      <p:sp>
        <p:nvSpPr>
          <p:cNvPr id="14340" name="文本框 14339"/>
          <p:cNvSpPr txBox="1"/>
          <p:nvPr/>
        </p:nvSpPr>
        <p:spPr>
          <a:xfrm>
            <a:off x="1547813" y="2735342"/>
            <a:ext cx="6048375" cy="384810"/>
          </a:xfrm>
          <a:prstGeom prst="rect">
            <a:avLst/>
          </a:prstGeom>
          <a:noFill/>
          <a:ln w="9525">
            <a:noFill/>
          </a:ln>
        </p:spPr>
        <p:txBody>
          <a:bodyPr vert="horz" wrap="square" anchor="t">
            <a:spAutoFit/>
          </a:bodyPr>
          <a:p>
            <a:pPr marL="1905" lvl="0" indent="455295" eaLnBrk="1" latinLnBrk="0" hangingPunct="1">
              <a:buFont typeface="Wingdings" panose="05000000000000000000" pitchFamily="2" charset="2"/>
              <a:buChar char="l"/>
            </a:pPr>
            <a:r>
              <a:rPr lang="zh-CN" altLang="en-US" sz="1800" b="1" dirty="0">
                <a:solidFill>
                  <a:srgbClr val="C00000"/>
                </a:solidFill>
                <a:latin typeface="微软雅黑" panose="020B0503020204020204" pitchFamily="34" charset="-122"/>
                <a:ea typeface="微软雅黑" panose="020B0503020204020204" pitchFamily="34" charset="-122"/>
              </a:rPr>
              <a:t>实现“我”的表示</a:t>
            </a:r>
            <a:endParaRPr lang="zh-CN" altLang="en-US" sz="1800" b="1" dirty="0">
              <a:solidFill>
                <a:srgbClr val="C00000"/>
              </a:solidFill>
              <a:latin typeface="微软雅黑" panose="020B0503020204020204" pitchFamily="34" charset="-122"/>
              <a:ea typeface="微软雅黑" panose="020B0503020204020204" pitchFamily="34" charset="-122"/>
            </a:endParaRPr>
          </a:p>
        </p:txBody>
      </p:sp>
      <p:sp>
        <p:nvSpPr>
          <p:cNvPr id="14341" name="文本框 14340"/>
          <p:cNvSpPr txBox="1"/>
          <p:nvPr/>
        </p:nvSpPr>
        <p:spPr>
          <a:xfrm>
            <a:off x="1819275" y="3059192"/>
            <a:ext cx="5886450" cy="710565"/>
          </a:xfrm>
          <a:prstGeom prst="rect">
            <a:avLst/>
          </a:prstGeom>
          <a:noFill/>
          <a:ln w="9525">
            <a:noFill/>
          </a:ln>
        </p:spPr>
        <p:txBody>
          <a:bodyPr vert="horz" wrap="square" anchor="t">
            <a:spAutoFit/>
          </a:bodyPr>
          <a:p>
            <a:pPr lvl="0" algn="l" eaLnBrk="1" latinLnBrk="0" hangingPunct="1">
              <a:lnSpc>
                <a:spcPct val="120000"/>
              </a:lnSpc>
            </a:pPr>
            <a:r>
              <a:rPr lang="zh-CN" altLang="en-US" sz="1125" dirty="0">
                <a:solidFill>
                  <a:srgbClr val="4D4D4D"/>
                </a:solidFill>
                <a:latin typeface="微软雅黑" panose="020B0503020204020204" pitchFamily="34" charset="-122"/>
                <a:ea typeface="微软雅黑" panose="020B0503020204020204" pitchFamily="34" charset="-122"/>
              </a:rPr>
              <a:t>        传统人工智能的一大难题就是无法表示“自我”，只能就其选择的领域以旁观者或者相对智能信息库的形式发挥其价值，不能真正区分“我”与其他对象。女娲智能引擎可以表示“我”，有自己独特的记忆和知识，有自己的思考、逻辑甚至主张。</a:t>
            </a:r>
            <a:endParaRPr lang="zh-CN" altLang="en-US" sz="1125" dirty="0">
              <a:solidFill>
                <a:srgbClr val="4D4D4D"/>
              </a:solidFill>
              <a:latin typeface="微软雅黑" panose="020B0503020204020204" pitchFamily="34" charset="-122"/>
              <a:ea typeface="微软雅黑" panose="020B0503020204020204" pitchFamily="34" charset="-122"/>
            </a:endParaRPr>
          </a:p>
        </p:txBody>
      </p:sp>
      <p:sp>
        <p:nvSpPr>
          <p:cNvPr id="4" name="矩形 3"/>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Text Box 18"/>
          <p:cNvSpPr txBox="1">
            <a:spLocks noChangeArrowheads="1"/>
          </p:cNvSpPr>
          <p:nvPr/>
        </p:nvSpPr>
        <p:spPr bwMode="gray">
          <a:xfrm>
            <a:off x="511810" y="63500"/>
            <a:ext cx="6538595"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sz="2000" dirty="0" smtClean="0">
                <a:solidFill>
                  <a:schemeClr val="bg1"/>
                </a:solidFill>
                <a:latin typeface="微软雅黑" panose="020B0503020204020204" pitchFamily="34" charset="-122"/>
                <a:ea typeface="微软雅黑" panose="020B0503020204020204" pitchFamily="34" charset="-122"/>
                <a:sym typeface="+mn-ea"/>
              </a:rPr>
              <a:t>技术优势/0</a:t>
            </a:r>
            <a:r>
              <a:rPr lang="en-US" altLang="zh-CN" sz="2000" dirty="0" smtClean="0">
                <a:solidFill>
                  <a:schemeClr val="bg1"/>
                </a:solidFill>
                <a:latin typeface="微软雅黑" panose="020B0503020204020204" pitchFamily="34" charset="-122"/>
                <a:ea typeface="微软雅黑" panose="020B0503020204020204" pitchFamily="34" charset="-122"/>
                <a:sym typeface="+mn-ea"/>
              </a:rPr>
              <a:t>8</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女娲全理解式模型（UoW）的技术优势</a:t>
            </a:r>
            <a:endParaRPr lang="zh-CN" altLang="en-US" sz="2000" dirty="0" smtClean="0">
              <a:solidFill>
                <a:schemeClr val="bg1"/>
              </a:solidFill>
              <a:latin typeface="微软雅黑" panose="020B0503020204020204" pitchFamily="34" charset="-122"/>
              <a:ea typeface="微软雅黑" panose="020B0503020204020204" pitchFamily="34" charset="-122"/>
            </a:endParaRPr>
          </a:p>
        </p:txBody>
      </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spTree>
  </p:cSld>
  <p:clrMapOvr>
    <a:masterClrMapping/>
  </p:clrMapOvr>
  <p:transition spd="med">
    <p:rand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文本框 15361"/>
          <p:cNvSpPr txBox="1"/>
          <p:nvPr/>
        </p:nvSpPr>
        <p:spPr>
          <a:xfrm>
            <a:off x="1547813" y="917814"/>
            <a:ext cx="6319838" cy="384810"/>
          </a:xfrm>
          <a:prstGeom prst="rect">
            <a:avLst/>
          </a:prstGeom>
          <a:noFill/>
          <a:ln w="9525">
            <a:noFill/>
          </a:ln>
        </p:spPr>
        <p:txBody>
          <a:bodyPr vert="horz" wrap="square" anchor="t">
            <a:spAutoFit/>
          </a:bodyPr>
          <a:p>
            <a:pPr marL="1905" lvl="0" indent="455295" eaLnBrk="1" latinLnBrk="0" hangingPunct="1">
              <a:buFont typeface="Wingdings" panose="05000000000000000000" pitchFamily="2" charset="2"/>
              <a:buChar char="l"/>
            </a:pPr>
            <a:r>
              <a:rPr lang="zh-CN" altLang="en-US" sz="1800" b="1" dirty="0">
                <a:solidFill>
                  <a:srgbClr val="C00000"/>
                </a:solidFill>
                <a:latin typeface="Arial" panose="020B0604020202020204" pitchFamily="34" charset="0"/>
                <a:ea typeface="微软雅黑" panose="020B0503020204020204" pitchFamily="34" charset="-122"/>
              </a:rPr>
              <a:t>实现自主学习</a:t>
            </a:r>
            <a:endParaRPr lang="zh-CN" altLang="en-US" sz="1800" b="1" dirty="0">
              <a:solidFill>
                <a:srgbClr val="C00000"/>
              </a:solidFill>
              <a:latin typeface="Arial" panose="020B0604020202020204" pitchFamily="34" charset="0"/>
              <a:ea typeface="微软雅黑" panose="020B0503020204020204" pitchFamily="34" charset="-122"/>
            </a:endParaRPr>
          </a:p>
        </p:txBody>
      </p:sp>
      <p:sp>
        <p:nvSpPr>
          <p:cNvPr id="15363" name="文本框 15362"/>
          <p:cNvSpPr txBox="1"/>
          <p:nvPr/>
        </p:nvSpPr>
        <p:spPr>
          <a:xfrm>
            <a:off x="1819275" y="1240473"/>
            <a:ext cx="5886450" cy="1329690"/>
          </a:xfrm>
          <a:prstGeom prst="rect">
            <a:avLst/>
          </a:prstGeom>
          <a:noFill/>
          <a:ln w="9525">
            <a:noFill/>
          </a:ln>
        </p:spPr>
        <p:txBody>
          <a:bodyPr vert="horz" wrap="square" anchor="t">
            <a:spAutoFit/>
          </a:bodyPr>
          <a:p>
            <a:pPr lvl="0" algn="l" eaLnBrk="1" latinLnBrk="0" hangingPunct="1">
              <a:lnSpc>
                <a:spcPct val="120000"/>
              </a:lnSpc>
            </a:pPr>
            <a:r>
              <a:rPr lang="zh-CN" altLang="en-US" sz="1125" dirty="0">
                <a:solidFill>
                  <a:srgbClr val="4D4D4D"/>
                </a:solidFill>
                <a:latin typeface="微软雅黑" panose="020B0503020204020204" pitchFamily="34" charset="-122"/>
                <a:ea typeface="微软雅黑" panose="020B0503020204020204" pitchFamily="34" charset="-122"/>
              </a:rPr>
              <a:t>       传统人工智能不能实现自主学习，只能实现简单领域知识的获取和按限定规则的整理和“学习”，但并不是真正的学习。女娲核心引擎可以自我学习，学习内容不受门类限制，所有外界信息都是学习的来源；学习的结果可以影响自我对外界的判断和认识，已有知识的改造没有局限（类似人类对外界的认知，知识可以全面改造、发展和更新）。通过建立可操作、使用知识的元知识、元方法库，女娲系统能够像人类一样完成形成知识、存储知识、调用知识、使用知识进行搜索和推理、归纳和演绎知识等任务。</a:t>
            </a:r>
            <a:endParaRPr lang="zh-CN" altLang="en-US" sz="1125" dirty="0">
              <a:solidFill>
                <a:srgbClr val="4D4D4D"/>
              </a:solidFill>
              <a:latin typeface="微软雅黑" panose="020B0503020204020204" pitchFamily="34" charset="-122"/>
              <a:ea typeface="微软雅黑" panose="020B0503020204020204" pitchFamily="34" charset="-122"/>
            </a:endParaRPr>
          </a:p>
        </p:txBody>
      </p:sp>
      <p:sp>
        <p:nvSpPr>
          <p:cNvPr id="15364" name="文本框 15363"/>
          <p:cNvSpPr txBox="1"/>
          <p:nvPr/>
        </p:nvSpPr>
        <p:spPr>
          <a:xfrm>
            <a:off x="1494235" y="2862104"/>
            <a:ext cx="6317456" cy="384810"/>
          </a:xfrm>
          <a:prstGeom prst="rect">
            <a:avLst/>
          </a:prstGeom>
          <a:noFill/>
          <a:ln w="9525">
            <a:noFill/>
          </a:ln>
        </p:spPr>
        <p:txBody>
          <a:bodyPr vert="horz" wrap="square" anchor="t">
            <a:spAutoFit/>
          </a:bodyPr>
          <a:p>
            <a:pPr marL="1905" lvl="0" indent="455295" eaLnBrk="1" latinLnBrk="0" hangingPunct="1">
              <a:buFont typeface="Wingdings" panose="05000000000000000000" pitchFamily="2" charset="2"/>
              <a:buChar char="l"/>
            </a:pPr>
            <a:r>
              <a:rPr lang="zh-CN" altLang="en-US" sz="1800" b="1" dirty="0">
                <a:solidFill>
                  <a:srgbClr val="C00000"/>
                </a:solidFill>
                <a:latin typeface="微软雅黑" panose="020B0503020204020204" pitchFamily="34" charset="-122"/>
                <a:ea typeface="微软雅黑" panose="020B0503020204020204" pitchFamily="34" charset="-122"/>
              </a:rPr>
              <a:t>实现知识与“神经网络”的完美融合</a:t>
            </a:r>
            <a:endParaRPr lang="zh-CN" altLang="en-US" sz="1800" b="1" dirty="0">
              <a:solidFill>
                <a:srgbClr val="C00000"/>
              </a:solidFill>
              <a:latin typeface="微软雅黑" panose="020B0503020204020204" pitchFamily="34" charset="-122"/>
              <a:ea typeface="微软雅黑" panose="020B0503020204020204" pitchFamily="34" charset="-122"/>
            </a:endParaRPr>
          </a:p>
        </p:txBody>
      </p:sp>
      <p:sp>
        <p:nvSpPr>
          <p:cNvPr id="15365" name="文本框 15364"/>
          <p:cNvSpPr txBox="1"/>
          <p:nvPr/>
        </p:nvSpPr>
        <p:spPr>
          <a:xfrm>
            <a:off x="1764506" y="3187145"/>
            <a:ext cx="5886450" cy="916940"/>
          </a:xfrm>
          <a:prstGeom prst="rect">
            <a:avLst/>
          </a:prstGeom>
          <a:noFill/>
          <a:ln w="9525">
            <a:noFill/>
          </a:ln>
        </p:spPr>
        <p:txBody>
          <a:bodyPr vert="horz" wrap="square" anchor="t">
            <a:spAutoFit/>
          </a:bodyPr>
          <a:p>
            <a:pPr lvl="0" algn="l" eaLnBrk="1" latinLnBrk="0" hangingPunct="1">
              <a:lnSpc>
                <a:spcPct val="120000"/>
              </a:lnSpc>
            </a:pPr>
            <a:r>
              <a:rPr lang="zh-CN" altLang="en-US" sz="1125" dirty="0">
                <a:solidFill>
                  <a:srgbClr val="4D4D4D"/>
                </a:solidFill>
                <a:latin typeface="微软雅黑" panose="020B0503020204020204" pitchFamily="34" charset="-122"/>
                <a:ea typeface="微软雅黑" panose="020B0503020204020204" pitchFamily="34" charset="-122"/>
              </a:rPr>
              <a:t>        女娲系统突破了知识表示与神经网络的界限，创造性地提出了“模糊的归模糊，清楚的归清楚”的技术指导方针，在感知、统计领域，使用深度学习这样的模糊算法；在逻辑与认知领域，使用女娲UoW知识表示系统。同时，较好地将两者融为一个网络，并实现相互转换，使系统主动性有了质的飞跃！</a:t>
            </a:r>
            <a:endParaRPr lang="zh-CN" altLang="en-US" sz="1125" dirty="0">
              <a:solidFill>
                <a:srgbClr val="4D4D4D"/>
              </a:solidFill>
              <a:latin typeface="微软雅黑" panose="020B0503020204020204" pitchFamily="34" charset="-122"/>
              <a:ea typeface="微软雅黑" panose="020B0503020204020204" pitchFamily="34" charset="-122"/>
            </a:endParaRPr>
          </a:p>
        </p:txBody>
      </p:sp>
      <p:sp>
        <p:nvSpPr>
          <p:cNvPr id="4" name="矩形 3"/>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Text Box 18"/>
          <p:cNvSpPr txBox="1">
            <a:spLocks noChangeArrowheads="1"/>
          </p:cNvSpPr>
          <p:nvPr/>
        </p:nvSpPr>
        <p:spPr bwMode="gray">
          <a:xfrm>
            <a:off x="511810" y="63500"/>
            <a:ext cx="6538595"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sz="2000" dirty="0" smtClean="0">
                <a:solidFill>
                  <a:schemeClr val="bg1"/>
                </a:solidFill>
                <a:latin typeface="微软雅黑" panose="020B0503020204020204" pitchFamily="34" charset="-122"/>
                <a:ea typeface="微软雅黑" panose="020B0503020204020204" pitchFamily="34" charset="-122"/>
                <a:sym typeface="+mn-ea"/>
              </a:rPr>
              <a:t>技术优势/0</a:t>
            </a:r>
            <a:r>
              <a:rPr lang="en-US" altLang="zh-CN" sz="2000" dirty="0" smtClean="0">
                <a:solidFill>
                  <a:schemeClr val="bg1"/>
                </a:solidFill>
                <a:latin typeface="微软雅黑" panose="020B0503020204020204" pitchFamily="34" charset="-122"/>
                <a:ea typeface="微软雅黑" panose="020B0503020204020204" pitchFamily="34" charset="-122"/>
                <a:sym typeface="+mn-ea"/>
              </a:rPr>
              <a:t>8</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女娲全理解式模型（UoW）的技术优势</a:t>
            </a:r>
            <a:endParaRPr lang="zh-CN" altLang="en-US" sz="2000" dirty="0" smtClean="0">
              <a:solidFill>
                <a:schemeClr val="bg1"/>
              </a:solidFill>
              <a:latin typeface="微软雅黑" panose="020B0503020204020204" pitchFamily="34" charset="-122"/>
              <a:ea typeface="微软雅黑" panose="020B0503020204020204" pitchFamily="34" charset="-122"/>
            </a:endParaRPr>
          </a:p>
        </p:txBody>
      </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spTree>
  </p:cSld>
  <p:clrMapOvr>
    <a:masterClrMapping/>
  </p:clrMapOvr>
  <p:transition spd="med">
    <p:rand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Text Box 18"/>
          <p:cNvSpPr txBox="1">
            <a:spLocks noChangeArrowheads="1"/>
          </p:cNvSpPr>
          <p:nvPr/>
        </p:nvSpPr>
        <p:spPr bwMode="gray">
          <a:xfrm>
            <a:off x="511810" y="63500"/>
            <a:ext cx="6538595"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sz="2000" dirty="0" smtClean="0">
                <a:solidFill>
                  <a:schemeClr val="bg1"/>
                </a:solidFill>
                <a:latin typeface="微软雅黑" panose="020B0503020204020204" pitchFamily="34" charset="-122"/>
                <a:ea typeface="微软雅黑" panose="020B0503020204020204" pitchFamily="34" charset="-122"/>
                <a:sym typeface="+mn-ea"/>
              </a:rPr>
              <a:t>风险分析</a:t>
            </a:r>
            <a:r>
              <a:rPr lang="en-US" altLang="zh-CN" sz="2000" dirty="0" smtClean="0">
                <a:solidFill>
                  <a:schemeClr val="bg1"/>
                </a:solidFill>
                <a:latin typeface="微软雅黑" panose="020B0503020204020204" pitchFamily="34" charset="-122"/>
                <a:ea typeface="微软雅黑" panose="020B0503020204020204" pitchFamily="34" charset="-122"/>
                <a:sym typeface="+mn-ea"/>
              </a:rPr>
              <a:t>/01</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风险分解</a:t>
            </a:r>
            <a:endParaRPr lang="zh-CN" altLang="en-US" sz="2000" dirty="0" smtClean="0">
              <a:solidFill>
                <a:schemeClr val="bg1"/>
              </a:solidFill>
              <a:latin typeface="微软雅黑" panose="020B0503020204020204" pitchFamily="34" charset="-122"/>
              <a:ea typeface="微软雅黑" panose="020B0503020204020204" pitchFamily="34" charset="-122"/>
              <a:sym typeface="+mn-ea"/>
            </a:endParaRPr>
          </a:p>
        </p:txBody>
      </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sp>
        <p:nvSpPr>
          <p:cNvPr id="2" name="文本框 1"/>
          <p:cNvSpPr txBox="1"/>
          <p:nvPr/>
        </p:nvSpPr>
        <p:spPr>
          <a:xfrm>
            <a:off x="964565" y="629920"/>
            <a:ext cx="6633845" cy="4462145"/>
          </a:xfrm>
          <a:prstGeom prst="rect">
            <a:avLst/>
          </a:prstGeom>
          <a:noFill/>
        </p:spPr>
        <p:txBody>
          <a:bodyPr wrap="square" lIns="0" tIns="0" rIns="0" bIns="0" rtlCol="0">
            <a:spAutoFit/>
          </a:bodyPr>
          <a:p>
            <a:pPr algn="l"/>
            <a:r>
              <a:rPr lang="zh-CN" altLang="en-US" sz="1600" b="1" dirty="0" smtClean="0">
                <a:solidFill>
                  <a:schemeClr val="accent6"/>
                </a:solidFill>
                <a:latin typeface="微软雅黑" panose="020B0503020204020204" pitchFamily="34" charset="-122"/>
                <a:ea typeface="微软雅黑" panose="020B0503020204020204" pitchFamily="34" charset="-122"/>
              </a:rPr>
              <a:t>技术风险</a:t>
            </a:r>
            <a:endParaRPr lang="zh-CN" altLang="en-US" sz="1600" b="1" dirty="0" smtClean="0">
              <a:solidFill>
                <a:schemeClr val="accent6"/>
              </a:solidFill>
              <a:latin typeface="微软雅黑" panose="020B0503020204020204" pitchFamily="34" charset="-122"/>
              <a:ea typeface="微软雅黑" panose="020B0503020204020204" pitchFamily="34" charset="-122"/>
            </a:endParaRPr>
          </a:p>
          <a:p>
            <a:pPr algn="l">
              <a:lnSpc>
                <a:spcPct val="140000"/>
              </a:lnSpc>
            </a:pPr>
            <a:r>
              <a:rPr lang="zh-CN" altLang="en-US" sz="1125" dirty="0">
                <a:solidFill>
                  <a:srgbClr val="4D4D4D"/>
                </a:solidFill>
                <a:latin typeface="微软雅黑" panose="020B0503020204020204" pitchFamily="34" charset="-122"/>
                <a:ea typeface="微软雅黑" panose="020B0503020204020204" pitchFamily="34" charset="-122"/>
              </a:rPr>
              <a:t>面临新的非致命性技术任务不断涌现，技术复杂度远超预期的风险。</a:t>
            </a:r>
            <a:endParaRPr lang="zh-CN" altLang="en-US" sz="1125" dirty="0">
              <a:solidFill>
                <a:srgbClr val="4D4D4D"/>
              </a:solidFill>
              <a:latin typeface="微软雅黑" panose="020B0503020204020204" pitchFamily="34" charset="-122"/>
              <a:ea typeface="微软雅黑" panose="020B0503020204020204" pitchFamily="34" charset="-122"/>
            </a:endParaRPr>
          </a:p>
          <a:p>
            <a:pPr algn="l">
              <a:lnSpc>
                <a:spcPct val="140000"/>
              </a:lnSpc>
            </a:pPr>
            <a:r>
              <a:rPr lang="zh-CN" altLang="en-US" sz="1125" dirty="0">
                <a:solidFill>
                  <a:srgbClr val="4D4D4D"/>
                </a:solidFill>
                <a:latin typeface="微软雅黑" panose="020B0503020204020204" pitchFamily="34" charset="-122"/>
                <a:ea typeface="微软雅黑" panose="020B0503020204020204" pitchFamily="34" charset="-122"/>
              </a:rPr>
              <a:t>面临别人掌握的相关技术突破，并进行商业化运作的风险。</a:t>
            </a:r>
            <a:endParaRPr lang="zh-CN" altLang="en-US" sz="1125" dirty="0">
              <a:solidFill>
                <a:srgbClr val="4D4D4D"/>
              </a:solidFill>
              <a:latin typeface="微软雅黑" panose="020B0503020204020204" pitchFamily="34" charset="-122"/>
              <a:ea typeface="微软雅黑" panose="020B0503020204020204" pitchFamily="34" charset="-122"/>
            </a:endParaRPr>
          </a:p>
          <a:p>
            <a:pPr algn="l">
              <a:lnSpc>
                <a:spcPct val="140000"/>
              </a:lnSpc>
            </a:pPr>
            <a:r>
              <a:rPr lang="zh-CN" altLang="en-US" sz="1125" dirty="0">
                <a:solidFill>
                  <a:srgbClr val="4D4D4D"/>
                </a:solidFill>
                <a:latin typeface="微软雅黑" panose="020B0503020204020204" pitchFamily="34" charset="-122"/>
                <a:ea typeface="微软雅黑" panose="020B0503020204020204" pitchFamily="34" charset="-122"/>
              </a:rPr>
              <a:t>面临后期需要其他技术（例如视觉识别、语音识别）（特别是在系统学习的阶段）的技术风险。</a:t>
            </a:r>
            <a:endParaRPr lang="zh-CN" altLang="en-US" sz="1125" dirty="0">
              <a:solidFill>
                <a:srgbClr val="4D4D4D"/>
              </a:solidFill>
              <a:latin typeface="微软雅黑" panose="020B0503020204020204" pitchFamily="34" charset="-122"/>
              <a:ea typeface="微软雅黑" panose="020B0503020204020204" pitchFamily="34" charset="-122"/>
            </a:endParaRPr>
          </a:p>
          <a:p>
            <a:pPr algn="l"/>
            <a:r>
              <a:rPr lang="zh-CN" altLang="en-US" sz="1600" b="1" dirty="0" smtClean="0">
                <a:solidFill>
                  <a:schemeClr val="accent6"/>
                </a:solidFill>
                <a:latin typeface="微软雅黑" panose="020B0503020204020204" pitchFamily="34" charset="-122"/>
                <a:ea typeface="微软雅黑" panose="020B0503020204020204" pitchFamily="34" charset="-122"/>
              </a:rPr>
              <a:t>资金</a:t>
            </a:r>
            <a:r>
              <a:rPr lang="zh-CN" altLang="en-US" sz="1600" b="1" dirty="0" smtClean="0">
                <a:solidFill>
                  <a:schemeClr val="accent6"/>
                </a:solidFill>
                <a:latin typeface="微软雅黑" panose="020B0503020204020204" pitchFamily="34" charset="-122"/>
                <a:ea typeface="微软雅黑" panose="020B0503020204020204" pitchFamily="34" charset="-122"/>
                <a:sym typeface="+mn-ea"/>
              </a:rPr>
              <a:t>风险</a:t>
            </a:r>
            <a:endParaRPr lang="zh-CN" altLang="en-US" sz="1600" b="1" dirty="0" smtClean="0">
              <a:solidFill>
                <a:schemeClr val="accent6"/>
              </a:solidFill>
              <a:latin typeface="微软雅黑" panose="020B0503020204020204" pitchFamily="34" charset="-122"/>
              <a:ea typeface="微软雅黑" panose="020B0503020204020204" pitchFamily="34" charset="-122"/>
              <a:sym typeface="+mn-ea"/>
            </a:endParaRPr>
          </a:p>
          <a:p>
            <a:pPr algn="l">
              <a:lnSpc>
                <a:spcPct val="140000"/>
              </a:lnSpc>
            </a:pPr>
            <a:r>
              <a:rPr lang="zh-CN" altLang="en-US" sz="1125" dirty="0">
                <a:solidFill>
                  <a:srgbClr val="4D4D4D"/>
                </a:solidFill>
                <a:latin typeface="微软雅黑" panose="020B0503020204020204" pitchFamily="34" charset="-122"/>
                <a:ea typeface="微软雅黑" panose="020B0503020204020204" pitchFamily="34" charset="-122"/>
                <a:sym typeface="+mn-ea"/>
              </a:rPr>
              <a:t>面临资金总规模达不到要求的风险</a:t>
            </a:r>
            <a:endParaRPr lang="zh-CN" altLang="en-US" sz="1125" dirty="0">
              <a:solidFill>
                <a:srgbClr val="4D4D4D"/>
              </a:solidFill>
              <a:latin typeface="微软雅黑" panose="020B0503020204020204" pitchFamily="34" charset="-122"/>
              <a:ea typeface="微软雅黑" panose="020B0503020204020204" pitchFamily="34" charset="-122"/>
              <a:sym typeface="+mn-ea"/>
            </a:endParaRPr>
          </a:p>
          <a:p>
            <a:pPr algn="l">
              <a:lnSpc>
                <a:spcPct val="140000"/>
              </a:lnSpc>
            </a:pPr>
            <a:r>
              <a:rPr lang="zh-CN" altLang="en-US" sz="1125" dirty="0">
                <a:solidFill>
                  <a:srgbClr val="4D4D4D"/>
                </a:solidFill>
                <a:latin typeface="微软雅黑" panose="020B0503020204020204" pitchFamily="34" charset="-122"/>
                <a:ea typeface="微软雅黑" panose="020B0503020204020204" pitchFamily="34" charset="-122"/>
                <a:sym typeface="+mn-ea"/>
              </a:rPr>
              <a:t>面临资金难以为继，时断时续的风险</a:t>
            </a:r>
            <a:endParaRPr lang="zh-CN" altLang="en-US" sz="1125" dirty="0">
              <a:solidFill>
                <a:srgbClr val="4D4D4D"/>
              </a:solidFill>
              <a:latin typeface="微软雅黑" panose="020B0503020204020204" pitchFamily="34" charset="-122"/>
              <a:ea typeface="微软雅黑" panose="020B0503020204020204" pitchFamily="34" charset="-122"/>
              <a:sym typeface="+mn-ea"/>
            </a:endParaRPr>
          </a:p>
          <a:p>
            <a:pPr algn="l">
              <a:lnSpc>
                <a:spcPct val="140000"/>
              </a:lnSpc>
            </a:pPr>
            <a:r>
              <a:rPr lang="zh-CN" altLang="en-US" sz="1125" dirty="0">
                <a:solidFill>
                  <a:srgbClr val="4D4D4D"/>
                </a:solidFill>
                <a:latin typeface="微软雅黑" panose="020B0503020204020204" pitchFamily="34" charset="-122"/>
                <a:ea typeface="微软雅黑" panose="020B0503020204020204" pitchFamily="34" charset="-122"/>
                <a:sym typeface="+mn-ea"/>
              </a:rPr>
              <a:t>面临技术、人员问题导致的开发周期延长，需增加投资的风险</a:t>
            </a:r>
            <a:endParaRPr lang="zh-CN" altLang="en-US" sz="1125" dirty="0">
              <a:solidFill>
                <a:srgbClr val="4D4D4D"/>
              </a:solidFill>
              <a:latin typeface="微软雅黑" panose="020B0503020204020204" pitchFamily="34" charset="-122"/>
              <a:ea typeface="微软雅黑" panose="020B0503020204020204" pitchFamily="34" charset="-122"/>
              <a:sym typeface="+mn-ea"/>
            </a:endParaRPr>
          </a:p>
          <a:p>
            <a:pPr algn="l"/>
            <a:r>
              <a:rPr lang="zh-CN" altLang="en-US" sz="1600" b="1" dirty="0" smtClean="0">
                <a:solidFill>
                  <a:schemeClr val="accent6"/>
                </a:solidFill>
                <a:latin typeface="微软雅黑" panose="020B0503020204020204" pitchFamily="34" charset="-122"/>
                <a:ea typeface="微软雅黑" panose="020B0503020204020204" pitchFamily="34" charset="-122"/>
              </a:rPr>
              <a:t>时间</a:t>
            </a:r>
            <a:r>
              <a:rPr lang="zh-CN" altLang="en-US" sz="1600" b="1" dirty="0" smtClean="0">
                <a:solidFill>
                  <a:schemeClr val="accent6"/>
                </a:solidFill>
                <a:latin typeface="微软雅黑" panose="020B0503020204020204" pitchFamily="34" charset="-122"/>
                <a:ea typeface="微软雅黑" panose="020B0503020204020204" pitchFamily="34" charset="-122"/>
                <a:sym typeface="+mn-ea"/>
              </a:rPr>
              <a:t>风险</a:t>
            </a:r>
            <a:endParaRPr lang="zh-CN" altLang="en-US" sz="1600" b="1" dirty="0" smtClean="0">
              <a:solidFill>
                <a:schemeClr val="accent6"/>
              </a:solidFill>
              <a:latin typeface="微软雅黑" panose="020B0503020204020204" pitchFamily="34" charset="-122"/>
              <a:ea typeface="微软雅黑" panose="020B0503020204020204" pitchFamily="34" charset="-122"/>
              <a:sym typeface="+mn-ea"/>
            </a:endParaRPr>
          </a:p>
          <a:p>
            <a:pPr algn="l">
              <a:lnSpc>
                <a:spcPct val="140000"/>
              </a:lnSpc>
            </a:pPr>
            <a:r>
              <a:rPr lang="zh-CN" altLang="en-US" sz="1125" dirty="0">
                <a:solidFill>
                  <a:srgbClr val="4D4D4D"/>
                </a:solidFill>
                <a:latin typeface="微软雅黑" panose="020B0503020204020204" pitchFamily="34" charset="-122"/>
                <a:ea typeface="微软雅黑" panose="020B0503020204020204" pitchFamily="34" charset="-122"/>
                <a:sym typeface="+mn-ea"/>
              </a:rPr>
              <a:t>1、面临开发进度可控范围内滞后的风险。</a:t>
            </a:r>
            <a:endParaRPr lang="zh-CN" altLang="en-US" sz="1125" dirty="0">
              <a:solidFill>
                <a:srgbClr val="4D4D4D"/>
              </a:solidFill>
              <a:latin typeface="微软雅黑" panose="020B0503020204020204" pitchFamily="34" charset="-122"/>
              <a:ea typeface="微软雅黑" panose="020B0503020204020204" pitchFamily="34" charset="-122"/>
              <a:sym typeface="+mn-ea"/>
            </a:endParaRPr>
          </a:p>
          <a:p>
            <a:pPr algn="l">
              <a:lnSpc>
                <a:spcPct val="140000"/>
              </a:lnSpc>
            </a:pPr>
            <a:r>
              <a:rPr lang="zh-CN" altLang="en-US" sz="1125" dirty="0">
                <a:solidFill>
                  <a:srgbClr val="4D4D4D"/>
                </a:solidFill>
                <a:latin typeface="微软雅黑" panose="020B0503020204020204" pitchFamily="34" charset="-122"/>
                <a:ea typeface="微软雅黑" panose="020B0503020204020204" pitchFamily="34" charset="-122"/>
                <a:sym typeface="+mn-ea"/>
              </a:rPr>
              <a:t>2、面临开发进度严重滞后的风险。</a:t>
            </a:r>
            <a:endParaRPr lang="zh-CN" altLang="en-US" sz="1125" dirty="0">
              <a:solidFill>
                <a:srgbClr val="4D4D4D"/>
              </a:solidFill>
              <a:latin typeface="微软雅黑" panose="020B0503020204020204" pitchFamily="34" charset="-122"/>
              <a:ea typeface="微软雅黑" panose="020B0503020204020204" pitchFamily="34" charset="-122"/>
              <a:sym typeface="+mn-ea"/>
            </a:endParaRPr>
          </a:p>
          <a:p>
            <a:pPr algn="l">
              <a:lnSpc>
                <a:spcPct val="140000"/>
              </a:lnSpc>
            </a:pPr>
            <a:r>
              <a:rPr lang="zh-CN" altLang="en-US" sz="1125" dirty="0">
                <a:solidFill>
                  <a:srgbClr val="4D4D4D"/>
                </a:solidFill>
                <a:latin typeface="微软雅黑" panose="020B0503020204020204" pitchFamily="34" charset="-122"/>
                <a:ea typeface="微软雅黑" panose="020B0503020204020204" pitchFamily="34" charset="-122"/>
                <a:sym typeface="+mn-ea"/>
              </a:rPr>
              <a:t>3、面临开发进度完全与预估相反，开发任务完成遥遥无期的风险。</a:t>
            </a:r>
            <a:endParaRPr lang="zh-CN" altLang="en-US" sz="1125" dirty="0">
              <a:solidFill>
                <a:srgbClr val="4D4D4D"/>
              </a:solidFill>
              <a:latin typeface="微软雅黑" panose="020B0503020204020204" pitchFamily="34" charset="-122"/>
              <a:ea typeface="微软雅黑" panose="020B0503020204020204" pitchFamily="34" charset="-122"/>
              <a:sym typeface="+mn-ea"/>
            </a:endParaRPr>
          </a:p>
          <a:p>
            <a:pPr algn="l">
              <a:lnSpc>
                <a:spcPct val="140000"/>
              </a:lnSpc>
            </a:pPr>
            <a:r>
              <a:rPr lang="zh-CN" altLang="en-US" sz="1600" b="1" dirty="0" smtClean="0">
                <a:solidFill>
                  <a:schemeClr val="accent6"/>
                </a:solidFill>
                <a:latin typeface="微软雅黑" panose="020B0503020204020204" pitchFamily="34" charset="-122"/>
                <a:ea typeface="微软雅黑" panose="020B0503020204020204" pitchFamily="34" charset="-122"/>
              </a:rPr>
              <a:t>人员</a:t>
            </a:r>
            <a:r>
              <a:rPr lang="zh-CN" altLang="en-US" sz="1600" b="1" dirty="0" smtClean="0">
                <a:solidFill>
                  <a:schemeClr val="accent6"/>
                </a:solidFill>
                <a:latin typeface="微软雅黑" panose="020B0503020204020204" pitchFamily="34" charset="-122"/>
                <a:ea typeface="微软雅黑" panose="020B0503020204020204" pitchFamily="34" charset="-122"/>
                <a:sym typeface="+mn-ea"/>
              </a:rPr>
              <a:t>风险</a:t>
            </a:r>
            <a:endParaRPr lang="zh-CN" altLang="en-US" sz="1600" b="1" dirty="0" smtClean="0">
              <a:solidFill>
                <a:schemeClr val="accent6"/>
              </a:solidFill>
              <a:latin typeface="微软雅黑" panose="020B0503020204020204" pitchFamily="34" charset="-122"/>
              <a:ea typeface="微软雅黑" panose="020B0503020204020204" pitchFamily="34" charset="-122"/>
              <a:sym typeface="+mn-ea"/>
            </a:endParaRPr>
          </a:p>
          <a:p>
            <a:pPr algn="l">
              <a:lnSpc>
                <a:spcPct val="140000"/>
              </a:lnSpc>
            </a:pPr>
            <a:r>
              <a:rPr lang="zh-CN" altLang="en-US" sz="1125" dirty="0">
                <a:solidFill>
                  <a:srgbClr val="4D4D4D"/>
                </a:solidFill>
                <a:latin typeface="微软雅黑" panose="020B0503020204020204" pitchFamily="34" charset="-122"/>
                <a:ea typeface="微软雅黑" panose="020B0503020204020204" pitchFamily="34" charset="-122"/>
                <a:sym typeface="+mn-ea"/>
              </a:rPr>
              <a:t>面临无法找到合适人才的风险</a:t>
            </a:r>
            <a:endParaRPr lang="zh-CN" altLang="en-US" sz="1125" dirty="0">
              <a:solidFill>
                <a:srgbClr val="4D4D4D"/>
              </a:solidFill>
              <a:latin typeface="微软雅黑" panose="020B0503020204020204" pitchFamily="34" charset="-122"/>
              <a:ea typeface="微软雅黑" panose="020B0503020204020204" pitchFamily="34" charset="-122"/>
              <a:sym typeface="+mn-ea"/>
            </a:endParaRPr>
          </a:p>
          <a:p>
            <a:pPr algn="l">
              <a:lnSpc>
                <a:spcPct val="140000"/>
              </a:lnSpc>
            </a:pPr>
            <a:r>
              <a:rPr lang="zh-CN" altLang="en-US" sz="1125" dirty="0">
                <a:solidFill>
                  <a:srgbClr val="4D4D4D"/>
                </a:solidFill>
                <a:latin typeface="微软雅黑" panose="020B0503020204020204" pitchFamily="34" charset="-122"/>
                <a:ea typeface="微软雅黑" panose="020B0503020204020204" pitchFamily="34" charset="-122"/>
                <a:sym typeface="+mn-ea"/>
              </a:rPr>
              <a:t>面临人员高淘汰率的风险</a:t>
            </a:r>
            <a:endParaRPr lang="zh-CN" altLang="en-US" sz="1600" b="1" dirty="0" smtClean="0">
              <a:solidFill>
                <a:schemeClr val="accent6"/>
              </a:solidFill>
              <a:latin typeface="微软雅黑" panose="020B0503020204020204" pitchFamily="34" charset="-122"/>
              <a:ea typeface="微软雅黑" panose="020B0503020204020204" pitchFamily="34" charset="-122"/>
              <a:sym typeface="+mn-ea"/>
            </a:endParaRPr>
          </a:p>
          <a:p>
            <a:pPr algn="l"/>
            <a:r>
              <a:rPr lang="zh-CN" altLang="en-US" sz="1600" b="1" dirty="0" smtClean="0">
                <a:solidFill>
                  <a:schemeClr val="accent6"/>
                </a:solidFill>
                <a:latin typeface="微软雅黑" panose="020B0503020204020204" pitchFamily="34" charset="-122"/>
                <a:ea typeface="微软雅黑" panose="020B0503020204020204" pitchFamily="34" charset="-122"/>
              </a:rPr>
              <a:t>市场</a:t>
            </a:r>
            <a:r>
              <a:rPr lang="zh-CN" altLang="en-US" sz="1600" b="1" dirty="0" smtClean="0">
                <a:solidFill>
                  <a:schemeClr val="accent6"/>
                </a:solidFill>
                <a:latin typeface="微软雅黑" panose="020B0503020204020204" pitchFamily="34" charset="-122"/>
                <a:ea typeface="微软雅黑" panose="020B0503020204020204" pitchFamily="34" charset="-122"/>
                <a:sym typeface="+mn-ea"/>
              </a:rPr>
              <a:t>风险</a:t>
            </a:r>
            <a:endParaRPr lang="zh-CN" altLang="en-US" sz="1600" b="1" dirty="0" smtClean="0">
              <a:solidFill>
                <a:schemeClr val="accent6"/>
              </a:solidFill>
              <a:latin typeface="微软雅黑" panose="020B0503020204020204" pitchFamily="34" charset="-122"/>
              <a:ea typeface="微软雅黑" panose="020B0503020204020204" pitchFamily="34" charset="-122"/>
              <a:sym typeface="+mn-ea"/>
            </a:endParaRPr>
          </a:p>
          <a:p>
            <a:pPr algn="l">
              <a:lnSpc>
                <a:spcPct val="140000"/>
              </a:lnSpc>
            </a:pPr>
            <a:r>
              <a:rPr lang="zh-CN" altLang="en-US" sz="1125" dirty="0">
                <a:solidFill>
                  <a:srgbClr val="4D4D4D"/>
                </a:solidFill>
                <a:latin typeface="微软雅黑" panose="020B0503020204020204" pitchFamily="34" charset="-122"/>
                <a:ea typeface="微软雅黑" panose="020B0503020204020204" pitchFamily="34" charset="-122"/>
              </a:rPr>
              <a:t>面临技术开发不到位，无法进行市场化运营的风险。</a:t>
            </a:r>
            <a:endParaRPr lang="zh-CN" altLang="en-US" sz="1125" dirty="0">
              <a:solidFill>
                <a:srgbClr val="4D4D4D"/>
              </a:solidFill>
              <a:latin typeface="微软雅黑" panose="020B0503020204020204" pitchFamily="34" charset="-122"/>
              <a:ea typeface="微软雅黑" panose="020B0503020204020204" pitchFamily="34" charset="-122"/>
            </a:endParaRPr>
          </a:p>
          <a:p>
            <a:pPr algn="l">
              <a:lnSpc>
                <a:spcPct val="140000"/>
              </a:lnSpc>
            </a:pPr>
            <a:r>
              <a:rPr lang="zh-CN" altLang="en-US" sz="1125" dirty="0">
                <a:solidFill>
                  <a:srgbClr val="4D4D4D"/>
                </a:solidFill>
                <a:latin typeface="微软雅黑" panose="020B0503020204020204" pitchFamily="34" charset="-122"/>
                <a:ea typeface="微软雅黑" panose="020B0503020204020204" pitchFamily="34" charset="-122"/>
              </a:rPr>
              <a:t>面临市场运营不理想，无法实现预期收益的风险。</a:t>
            </a:r>
            <a:endParaRPr lang="zh-CN" altLang="en-US" sz="1125" dirty="0">
              <a:solidFill>
                <a:srgbClr val="4D4D4D"/>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80531" y="3780901"/>
            <a:ext cx="677676" cy="677676"/>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2628235" y="3613169"/>
            <a:ext cx="824609" cy="824609"/>
            <a:chOff x="304800" y="673100"/>
            <a:chExt cx="4000500" cy="4000500"/>
          </a:xfrm>
          <a:effectLst>
            <a:outerShdw blurRad="317500" dist="190500" dir="8100000" algn="tr" rotWithShape="0">
              <a:prstClr val="black">
                <a:alpha val="50000"/>
              </a:prstClr>
            </a:outerShdw>
          </a:effectLst>
        </p:grpSpPr>
        <p:sp>
          <p:nvSpPr>
            <p:cNvPr id="4" name="同心圆 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椭圆 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圆角矩形 5"/>
          <p:cNvSpPr/>
          <p:nvPr/>
        </p:nvSpPr>
        <p:spPr>
          <a:xfrm flipV="1">
            <a:off x="0" y="2239382"/>
            <a:ext cx="9144000" cy="4571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29768" y="743582"/>
            <a:ext cx="465036" cy="1261318"/>
          </a:xfrm>
          <a:prstGeom prst="rect">
            <a:avLst/>
          </a:prstGeom>
        </p:spPr>
      </p:pic>
      <p:grpSp>
        <p:nvGrpSpPr>
          <p:cNvPr id="8" name="组合 7"/>
          <p:cNvGrpSpPr/>
          <p:nvPr/>
        </p:nvGrpSpPr>
        <p:grpSpPr>
          <a:xfrm>
            <a:off x="1259632" y="1989230"/>
            <a:ext cx="500304" cy="500304"/>
            <a:chOff x="1259632" y="1989230"/>
            <a:chExt cx="500304" cy="500304"/>
          </a:xfrm>
        </p:grpSpPr>
        <p:grpSp>
          <p:nvGrpSpPr>
            <p:cNvPr id="9" name="组合 8"/>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12" name="同心圆 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椭圆 9"/>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01</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2272869" y="1989230"/>
            <a:ext cx="500304" cy="500304"/>
            <a:chOff x="1259632" y="1989230"/>
            <a:chExt cx="500304" cy="500304"/>
          </a:xfrm>
        </p:grpSpPr>
        <p:grpSp>
          <p:nvGrpSpPr>
            <p:cNvPr id="15" name="组合 14"/>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椭圆 15"/>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02</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3286106" y="1989230"/>
            <a:ext cx="500304" cy="500304"/>
            <a:chOff x="1259632" y="1989230"/>
            <a:chExt cx="500304" cy="500304"/>
          </a:xfrm>
        </p:grpSpPr>
        <p:grpSp>
          <p:nvGrpSpPr>
            <p:cNvPr id="21" name="组合 20"/>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24" name="同心圆 2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椭圆 21"/>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文本框 22"/>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03</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4299343" y="1989230"/>
            <a:ext cx="500304" cy="500304"/>
            <a:chOff x="1259632" y="1989230"/>
            <a:chExt cx="500304" cy="500304"/>
          </a:xfrm>
        </p:grpSpPr>
        <p:grpSp>
          <p:nvGrpSpPr>
            <p:cNvPr id="27" name="组合 26"/>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30" name="同心圆 2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椭圆 27"/>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04</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5312580" y="1989230"/>
            <a:ext cx="500304" cy="500304"/>
            <a:chOff x="1259632" y="1989230"/>
            <a:chExt cx="500304" cy="500304"/>
          </a:xfrm>
        </p:grpSpPr>
        <p:grpSp>
          <p:nvGrpSpPr>
            <p:cNvPr id="33" name="组合 32"/>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椭圆 33"/>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05</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6325817" y="1989230"/>
            <a:ext cx="500304" cy="500304"/>
            <a:chOff x="1259632" y="1989230"/>
            <a:chExt cx="500304" cy="500304"/>
          </a:xfrm>
        </p:grpSpPr>
        <p:grpSp>
          <p:nvGrpSpPr>
            <p:cNvPr id="39" name="组合 38"/>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42" name="同心圆 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椭圆 39"/>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文本框 40"/>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06</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44" name="组合 43"/>
          <p:cNvGrpSpPr/>
          <p:nvPr/>
        </p:nvGrpSpPr>
        <p:grpSpPr>
          <a:xfrm>
            <a:off x="7339053" y="1989230"/>
            <a:ext cx="500304" cy="500304"/>
            <a:chOff x="1259632" y="1989230"/>
            <a:chExt cx="500304" cy="500304"/>
          </a:xfrm>
        </p:grpSpPr>
        <p:grpSp>
          <p:nvGrpSpPr>
            <p:cNvPr id="45" name="组合 44"/>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文本框 46"/>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07</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sp>
        <p:nvSpPr>
          <p:cNvPr id="50" name="TextBox 24"/>
          <p:cNvSpPr txBox="1"/>
          <p:nvPr/>
        </p:nvSpPr>
        <p:spPr>
          <a:xfrm>
            <a:off x="1081469" y="2570754"/>
            <a:ext cx="847090" cy="295275"/>
          </a:xfrm>
          <a:prstGeom prst="rect">
            <a:avLst/>
          </a:prstGeom>
          <a:noFill/>
        </p:spPr>
        <p:txBody>
          <a:bodyPr wrap="none" lIns="68571" tIns="34285" rIns="68571" bIns="34285" rtlCol="0">
            <a:spAutoFit/>
          </a:bodyPr>
          <a:lstStyle/>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项目概要</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1" name="TextBox 24"/>
          <p:cNvSpPr txBox="1"/>
          <p:nvPr/>
        </p:nvSpPr>
        <p:spPr>
          <a:xfrm>
            <a:off x="2094706" y="2570754"/>
            <a:ext cx="847090" cy="295275"/>
          </a:xfrm>
          <a:prstGeom prst="rect">
            <a:avLst/>
          </a:prstGeom>
          <a:noFill/>
        </p:spPr>
        <p:txBody>
          <a:bodyPr wrap="none" lIns="68571" tIns="34285" rIns="68571" bIns="34285" rtlCol="0">
            <a:spAutoFit/>
          </a:bodyPr>
          <a:lstStyle/>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市场价值</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2" name="TextBox 24"/>
          <p:cNvSpPr txBox="1"/>
          <p:nvPr/>
        </p:nvSpPr>
        <p:spPr>
          <a:xfrm>
            <a:off x="3107943" y="2570754"/>
            <a:ext cx="847090" cy="295275"/>
          </a:xfrm>
          <a:prstGeom prst="rect">
            <a:avLst/>
          </a:prstGeom>
          <a:noFill/>
        </p:spPr>
        <p:txBody>
          <a:bodyPr wrap="none" lIns="68571" tIns="34285" rIns="68571" bIns="34285" rtlCol="0">
            <a:spAutoFit/>
          </a:bodyPr>
          <a:lstStyle/>
          <a:p>
            <a:pPr algn="l"/>
            <a:r>
              <a:rPr lang="zh-CN" altLang="en-US" sz="1400" b="1" dirty="0">
                <a:solidFill>
                  <a:srgbClr val="C00000"/>
                </a:solidFill>
                <a:latin typeface="微软雅黑" panose="020B0503020204020204" pitchFamily="34" charset="-122"/>
                <a:ea typeface="微软雅黑" panose="020B0503020204020204" pitchFamily="34" charset="-122"/>
              </a:rPr>
              <a:t>技术优势</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3" name="TextBox 24"/>
          <p:cNvSpPr txBox="1"/>
          <p:nvPr/>
        </p:nvSpPr>
        <p:spPr>
          <a:xfrm>
            <a:off x="4102845" y="2570754"/>
            <a:ext cx="847090" cy="295275"/>
          </a:xfrm>
          <a:prstGeom prst="rect">
            <a:avLst/>
          </a:prstGeom>
          <a:noFill/>
        </p:spPr>
        <p:txBody>
          <a:bodyPr wrap="none" lIns="68571" tIns="34285" rIns="68571" bIns="34285" rtlCol="0">
            <a:spAutoFit/>
          </a:bodyPr>
          <a:lstStyle/>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团队介绍</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4" name="TextBox 24"/>
          <p:cNvSpPr txBox="1"/>
          <p:nvPr/>
        </p:nvSpPr>
        <p:spPr>
          <a:xfrm>
            <a:off x="5097747" y="2570754"/>
            <a:ext cx="847090" cy="295275"/>
          </a:xfrm>
          <a:prstGeom prst="rect">
            <a:avLst/>
          </a:prstGeom>
          <a:noFill/>
        </p:spPr>
        <p:txBody>
          <a:bodyPr wrap="none" lIns="68571" tIns="34285" rIns="68571" bIns="34285" rtlCol="0">
            <a:spAutoFit/>
          </a:bodyPr>
          <a:lstStyle/>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盈利模式</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5" name="TextBox 24"/>
          <p:cNvSpPr txBox="1"/>
          <p:nvPr/>
        </p:nvSpPr>
        <p:spPr>
          <a:xfrm>
            <a:off x="6147654" y="2570754"/>
            <a:ext cx="856627" cy="284683"/>
          </a:xfrm>
          <a:prstGeom prst="rect">
            <a:avLst/>
          </a:prstGeom>
          <a:noFill/>
        </p:spPr>
        <p:txBody>
          <a:bodyPr wrap="none" lIns="68571" tIns="34285" rIns="68571" bIns="34285" rtlCol="0">
            <a:spAutoFit/>
          </a:bodyPr>
          <a:lstStyle/>
          <a:p>
            <a:r>
              <a:rPr lang="zh-CN" altLang="en-US" sz="1400" b="1" dirty="0" smtClean="0">
                <a:solidFill>
                  <a:srgbClr val="C00000"/>
                </a:solidFill>
                <a:latin typeface="微软雅黑" panose="020B0503020204020204" pitchFamily="34" charset="-122"/>
                <a:ea typeface="微软雅黑" panose="020B0503020204020204" pitchFamily="34" charset="-122"/>
              </a:rPr>
              <a:t>发展规划</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6" name="TextBox 24"/>
          <p:cNvSpPr txBox="1"/>
          <p:nvPr/>
        </p:nvSpPr>
        <p:spPr>
          <a:xfrm>
            <a:off x="7020272" y="2570754"/>
            <a:ext cx="1215699" cy="284683"/>
          </a:xfrm>
          <a:prstGeom prst="rect">
            <a:avLst/>
          </a:prstGeom>
          <a:noFill/>
        </p:spPr>
        <p:txBody>
          <a:bodyPr wrap="none" lIns="68571" tIns="34285" rIns="68571" bIns="34285" rtlCol="0">
            <a:spAutoFit/>
          </a:bodyPr>
          <a:lstStyle/>
          <a:p>
            <a:r>
              <a:rPr lang="zh-CN" altLang="en-US" sz="1400" b="1" dirty="0" smtClean="0">
                <a:solidFill>
                  <a:srgbClr val="C00000"/>
                </a:solidFill>
                <a:latin typeface="微软雅黑" panose="020B0503020204020204" pitchFamily="34" charset="-122"/>
                <a:ea typeface="微软雅黑" panose="020B0503020204020204" pitchFamily="34" charset="-122"/>
              </a:rPr>
              <a:t>融资上市规划</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grpSp>
        <p:nvGrpSpPr>
          <p:cNvPr id="57" name="组合 56"/>
          <p:cNvGrpSpPr/>
          <p:nvPr/>
        </p:nvGrpSpPr>
        <p:grpSpPr>
          <a:xfrm>
            <a:off x="7176899" y="259776"/>
            <a:ext cx="824609" cy="824609"/>
            <a:chOff x="304800" y="673100"/>
            <a:chExt cx="4000500" cy="4000500"/>
          </a:xfrm>
          <a:effectLst>
            <a:outerShdw blurRad="317500" dist="190500" dir="8100000" algn="tr" rotWithShape="0">
              <a:prstClr val="black">
                <a:alpha val="50000"/>
              </a:prstClr>
            </a:outerShdw>
          </a:effectLst>
        </p:grpSpPr>
        <p:sp>
          <p:nvSpPr>
            <p:cNvPr id="58" name="同心圆 5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 name="椭圆 5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椭圆 59"/>
          <p:cNvSpPr/>
          <p:nvPr/>
        </p:nvSpPr>
        <p:spPr>
          <a:xfrm>
            <a:off x="4572445" y="435088"/>
            <a:ext cx="387027" cy="387027"/>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6237129" y="4626522"/>
            <a:ext cx="351095" cy="351095"/>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2" name="组合 61"/>
          <p:cNvGrpSpPr/>
          <p:nvPr/>
        </p:nvGrpSpPr>
        <p:grpSpPr>
          <a:xfrm>
            <a:off x="129431" y="98485"/>
            <a:ext cx="1067578" cy="275000"/>
            <a:chOff x="129431" y="98485"/>
            <a:chExt cx="1067578" cy="275000"/>
          </a:xfrm>
        </p:grpSpPr>
        <p:sp>
          <p:nvSpPr>
            <p:cNvPr id="63" name="TextBox 24"/>
            <p:cNvSpPr txBox="1"/>
            <p:nvPr/>
          </p:nvSpPr>
          <p:spPr>
            <a:xfrm>
              <a:off x="451519" y="110595"/>
              <a:ext cx="745490" cy="262890"/>
            </a:xfrm>
            <a:prstGeom prst="rect">
              <a:avLst/>
            </a:prstGeom>
            <a:noFill/>
          </p:spPr>
          <p:txBody>
            <a:bodyPr wrap="none" lIns="68571" tIns="34285" rIns="68571" bIns="34285" rtlCol="0">
              <a:spAutoFit/>
            </a:bodyPr>
            <a:lstStyle/>
            <a:p>
              <a:r>
                <a:rPr lang="zh-CN" sz="1200" b="1" dirty="0" smtClean="0">
                  <a:solidFill>
                    <a:schemeClr val="bg2">
                      <a:lumMod val="75000"/>
                    </a:schemeClr>
                  </a:solidFill>
                  <a:latin typeface="微软雅黑" panose="020B0503020204020204" pitchFamily="34" charset="-122"/>
                  <a:ea typeface="微软雅黑" panose="020B0503020204020204" pitchFamily="34" charset="-122"/>
                </a:rPr>
                <a:t>女娲智能</a:t>
              </a:r>
              <a:endParaRPr lang="zh-CN" sz="1200" b="1" dirty="0">
                <a:solidFill>
                  <a:schemeClr val="bg2">
                    <a:lumMod val="75000"/>
                  </a:schemeClr>
                </a:solidFill>
                <a:latin typeface="微软雅黑" panose="020B0503020204020204" pitchFamily="34" charset="-122"/>
                <a:ea typeface="微软雅黑" panose="020B0503020204020204" pitchFamily="34" charset="-122"/>
              </a:endParaRPr>
            </a:p>
          </p:txBody>
        </p:sp>
        <p:grpSp>
          <p:nvGrpSpPr>
            <p:cNvPr id="64" name="组合 63"/>
            <p:cNvGrpSpPr/>
            <p:nvPr/>
          </p:nvGrpSpPr>
          <p:grpSpPr>
            <a:xfrm>
              <a:off x="129431" y="98485"/>
              <a:ext cx="324354" cy="235357"/>
              <a:chOff x="41046" y="32137"/>
              <a:chExt cx="651590" cy="472805"/>
            </a:xfrm>
          </p:grpSpPr>
          <p:sp>
            <p:nvSpPr>
              <p:cNvPr id="65" name="椭圆 64"/>
              <p:cNvSpPr/>
              <p:nvPr/>
            </p:nvSpPr>
            <p:spPr>
              <a:xfrm>
                <a:off x="41046" y="32137"/>
                <a:ext cx="651590" cy="472805"/>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6" name="图片 65"/>
              <p:cNvPicPr>
                <a:picLocks noChangeAspect="1"/>
              </p:cNvPicPr>
              <p:nvPr/>
            </p:nvPicPr>
            <p:blipFill rotWithShape="1">
              <a:blip r:embed="rId2" cstate="print">
                <a:extLst>
                  <a:ext uri="{28A0092B-C50C-407E-A947-70E740481C1C}">
                    <a14:useLocalDpi xmlns:a14="http://schemas.microsoft.com/office/drawing/2010/main" val="0"/>
                  </a:ext>
                </a:extLst>
              </a:blip>
              <a:srcRect l="-137" t="-1125" r="137" b="77334"/>
              <a:stretch>
                <a:fillRect/>
              </a:stretch>
            </p:blipFill>
            <p:spPr>
              <a:xfrm>
                <a:off x="96374" y="61372"/>
                <a:ext cx="536380" cy="414682"/>
              </a:xfrm>
              <a:prstGeom prst="rect">
                <a:avLst/>
              </a:prstGeom>
            </p:spPr>
          </p:pic>
        </p:grpSp>
      </p:grpSp>
    </p:spTree>
  </p:cSld>
  <p:clrMapOvr>
    <a:masterClrMapping/>
  </p:clrMapOvr>
  <mc:AlternateContent xmlns:mc="http://schemas.openxmlformats.org/markup-compatibility/2006">
    <mc:Choice xmlns:p14="http://schemas.microsoft.com/office/powerpoint/2010/main" Requires="p14">
      <p:transition spd="med" p14:dur="125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0"/>
                                  </p:stCondLst>
                                  <p:childTnLst>
                                    <p:animMotion origin="layout" path="M -3.33333E-6 4.69136E-6 L 0.10868 4.69136E-6 " pathEditMode="relative" rAng="0" ptsTypes="AA">
                                      <p:cBhvr>
                                        <p:cTn id="6" dur="2000" fill="hold"/>
                                        <p:tgtEl>
                                          <p:spTgt spid="7"/>
                                        </p:tgtEl>
                                        <p:attrNameLst>
                                          <p:attrName>ppt_x</p:attrName>
                                          <p:attrName>ppt_y</p:attrName>
                                        </p:attrNameLst>
                                      </p:cBhvr>
                                      <p:rCtr x="543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Text Box 18"/>
          <p:cNvSpPr txBox="1">
            <a:spLocks noChangeArrowheads="1"/>
          </p:cNvSpPr>
          <p:nvPr/>
        </p:nvSpPr>
        <p:spPr bwMode="gray">
          <a:xfrm>
            <a:off x="511810" y="63500"/>
            <a:ext cx="6538595"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sz="2000" dirty="0" smtClean="0">
                <a:solidFill>
                  <a:schemeClr val="bg1"/>
                </a:solidFill>
                <a:latin typeface="微软雅黑" panose="020B0503020204020204" pitchFamily="34" charset="-122"/>
                <a:ea typeface="微软雅黑" panose="020B0503020204020204" pitchFamily="34" charset="-122"/>
                <a:sym typeface="+mn-ea"/>
              </a:rPr>
              <a:t>风险分析</a:t>
            </a:r>
            <a:r>
              <a:rPr lang="en-US" altLang="zh-CN" sz="2000" dirty="0" smtClean="0">
                <a:solidFill>
                  <a:schemeClr val="bg1"/>
                </a:solidFill>
                <a:latin typeface="微软雅黑" panose="020B0503020204020204" pitchFamily="34" charset="-122"/>
                <a:ea typeface="微软雅黑" panose="020B0503020204020204" pitchFamily="34" charset="-122"/>
                <a:sym typeface="+mn-ea"/>
              </a:rPr>
              <a:t>/02</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风险控制</a:t>
            </a:r>
            <a:endParaRPr lang="zh-CN" altLang="en-US" sz="2000" dirty="0" smtClean="0">
              <a:solidFill>
                <a:schemeClr val="bg1"/>
              </a:solidFill>
              <a:latin typeface="微软雅黑" panose="020B0503020204020204" pitchFamily="34" charset="-122"/>
              <a:ea typeface="微软雅黑" panose="020B0503020204020204" pitchFamily="34" charset="-122"/>
              <a:sym typeface="+mn-ea"/>
            </a:endParaRPr>
          </a:p>
        </p:txBody>
      </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sp>
        <p:nvSpPr>
          <p:cNvPr id="2" name="文本框 1"/>
          <p:cNvSpPr txBox="1"/>
          <p:nvPr/>
        </p:nvSpPr>
        <p:spPr>
          <a:xfrm>
            <a:off x="1922780" y="2441575"/>
            <a:ext cx="5689600" cy="260985"/>
          </a:xfrm>
          <a:prstGeom prst="rect">
            <a:avLst/>
          </a:prstGeom>
          <a:noFill/>
        </p:spPr>
        <p:txBody>
          <a:bodyPr wrap="none" lIns="0" tIns="0" rIns="0" bIns="0" rtlCol="0">
            <a:spAutoFit/>
          </a:bodyPr>
          <a:p>
            <a:pPr algn="l"/>
            <a:r>
              <a:rPr lang="zh-CN" altLang="en-US" sz="1600" b="1" dirty="0" smtClean="0">
                <a:solidFill>
                  <a:schemeClr val="accent6"/>
                </a:solidFill>
                <a:latin typeface="微软雅黑" panose="020B0503020204020204" pitchFamily="34" charset="-122"/>
                <a:ea typeface="微软雅黑" panose="020B0503020204020204" pitchFamily="34" charset="-122"/>
              </a:rPr>
              <a:t>由于内容较多，具体请参见《</a:t>
            </a:r>
            <a:r>
              <a:rPr lang="zh-CN" altLang="en-US" sz="1600" b="1" dirty="0" smtClean="0">
                <a:solidFill>
                  <a:srgbClr val="FF0000"/>
                </a:solidFill>
                <a:latin typeface="微软雅黑" panose="020B0503020204020204" pitchFamily="34" charset="-122"/>
                <a:ea typeface="微软雅黑" panose="020B0503020204020204" pitchFamily="34" charset="-122"/>
                <a:hlinkClick r:id="rId2" action="ppaction://hlinkfile"/>
              </a:rPr>
              <a:t>女娲项目的风险分析与目标设定</a:t>
            </a:r>
            <a:r>
              <a:rPr lang="zh-CN" altLang="en-US" sz="1600" b="1" dirty="0" smtClean="0">
                <a:solidFill>
                  <a:schemeClr val="accent6"/>
                </a:solidFill>
                <a:latin typeface="微软雅黑" panose="020B0503020204020204" pitchFamily="34" charset="-122"/>
                <a:ea typeface="微软雅黑" panose="020B0503020204020204" pitchFamily="34" charset="-122"/>
              </a:rPr>
              <a:t>》</a:t>
            </a:r>
            <a:endParaRPr lang="zh-CN" altLang="en-US" sz="1600" b="1" dirty="0" smtClean="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5" name="TextBox 24"/>
          <p:cNvSpPr txBox="1"/>
          <p:nvPr/>
        </p:nvSpPr>
        <p:spPr>
          <a:xfrm>
            <a:off x="815862" y="1785616"/>
            <a:ext cx="7541895" cy="1699260"/>
          </a:xfrm>
          <a:prstGeom prst="rect">
            <a:avLst/>
          </a:prstGeom>
          <a:noFill/>
        </p:spPr>
        <p:txBody>
          <a:bodyPr wrap="none" lIns="68571" tIns="34285" rIns="68571" bIns="34285" rtlCol="0">
            <a:spAutoFit/>
          </a:bodyPr>
          <a:p>
            <a:pPr algn="ctr"/>
            <a:r>
              <a:rPr lang="zh-CN" altLang="en-US" sz="4400" b="1" i="1" dirty="0" smtClean="0">
                <a:ln w="12700">
                  <a:solidFill>
                    <a:schemeClr val="accent1"/>
                  </a:solidFill>
                  <a:prstDash val="solid"/>
                </a:ln>
                <a:pattFill prst="pct50">
                  <a:fgClr>
                    <a:schemeClr val="accent1"/>
                  </a:fgClr>
                  <a:bgClr>
                    <a:schemeClr val="accent1">
                      <a:lumMod val="20000"/>
                      <a:lumOff val="80000"/>
                    </a:schemeClr>
                  </a:bgClr>
                </a:pattFill>
                <a:effectLst>
                  <a:outerShdw blurRad="50800" dist="38100" dir="8100000" algn="tr" rotWithShape="0">
                    <a:prstClr val="black">
                      <a:alpha val="40000"/>
                    </a:prstClr>
                  </a:outerShdw>
                </a:effectLst>
                <a:latin typeface="+mj-ea"/>
                <a:ea typeface="+mj-ea"/>
              </a:rPr>
              <a:t>未来已来</a:t>
            </a:r>
            <a:endParaRPr lang="zh-CN" altLang="en-US" sz="4400" b="1" i="1" dirty="0" smtClean="0">
              <a:ln w="12700">
                <a:solidFill>
                  <a:schemeClr val="accent1"/>
                </a:solidFill>
                <a:prstDash val="solid"/>
              </a:ln>
              <a:pattFill prst="pct50">
                <a:fgClr>
                  <a:schemeClr val="accent1"/>
                </a:fgClr>
                <a:bgClr>
                  <a:schemeClr val="accent1">
                    <a:lumMod val="20000"/>
                    <a:lumOff val="80000"/>
                  </a:schemeClr>
                </a:bgClr>
              </a:pattFill>
              <a:effectLst>
                <a:outerShdw blurRad="50800" dist="38100" dir="8100000" algn="tr" rotWithShape="0">
                  <a:prstClr val="black">
                    <a:alpha val="40000"/>
                  </a:prstClr>
                </a:outerShdw>
              </a:effectLst>
              <a:latin typeface="+mj-ea"/>
              <a:ea typeface="+mj-ea"/>
            </a:endParaRPr>
          </a:p>
          <a:p>
            <a:pPr algn="ctr"/>
            <a:r>
              <a:rPr lang="zh-CN" altLang="en-US" sz="3200" b="1" i="1" dirty="0" smtClean="0">
                <a:ln w="12700">
                  <a:solidFill>
                    <a:schemeClr val="accent1"/>
                  </a:solidFill>
                  <a:prstDash val="solid"/>
                </a:ln>
                <a:pattFill prst="pct50">
                  <a:fgClr>
                    <a:schemeClr val="accent1"/>
                  </a:fgClr>
                  <a:bgClr>
                    <a:schemeClr val="accent1">
                      <a:lumMod val="20000"/>
                      <a:lumOff val="80000"/>
                    </a:schemeClr>
                  </a:bgClr>
                </a:pattFill>
                <a:effectLst>
                  <a:outerShdw blurRad="50800" dist="38100" dir="8100000" algn="tr" rotWithShape="0">
                    <a:prstClr val="black">
                      <a:alpha val="40000"/>
                    </a:prstClr>
                  </a:outerShdw>
                </a:effectLst>
                <a:latin typeface="+mj-ea"/>
                <a:ea typeface="+mj-ea"/>
              </a:rPr>
              <a:t>人类需要梦想 让我们一起去未来翱翔</a:t>
            </a:r>
            <a:r>
              <a:rPr lang="en-US" altLang="zh-CN" sz="3200" b="1" i="1" dirty="0" smtClean="0">
                <a:ln w="12700">
                  <a:solidFill>
                    <a:schemeClr val="accent1"/>
                  </a:solidFill>
                  <a:prstDash val="solid"/>
                </a:ln>
                <a:pattFill prst="pct50">
                  <a:fgClr>
                    <a:schemeClr val="accent1"/>
                  </a:fgClr>
                  <a:bgClr>
                    <a:schemeClr val="accent1">
                      <a:lumMod val="20000"/>
                      <a:lumOff val="80000"/>
                    </a:schemeClr>
                  </a:bgClr>
                </a:pattFill>
                <a:effectLst>
                  <a:outerShdw blurRad="50800" dist="38100" dir="8100000" algn="tr" rotWithShape="0">
                    <a:prstClr val="black">
                      <a:alpha val="40000"/>
                    </a:prstClr>
                  </a:outerShdw>
                </a:effectLst>
                <a:latin typeface="+mj-ea"/>
                <a:ea typeface="+mj-ea"/>
              </a:rPr>
              <a:t>……</a:t>
            </a:r>
            <a:endParaRPr lang="en-US" altLang="zh-CN" sz="3200" b="1" i="1" dirty="0" smtClean="0">
              <a:ln w="12700">
                <a:solidFill>
                  <a:schemeClr val="accent1"/>
                </a:solidFill>
                <a:prstDash val="solid"/>
              </a:ln>
              <a:pattFill prst="pct50">
                <a:fgClr>
                  <a:schemeClr val="accent1"/>
                </a:fgClr>
                <a:bgClr>
                  <a:schemeClr val="accent1">
                    <a:lumMod val="20000"/>
                    <a:lumOff val="80000"/>
                  </a:schemeClr>
                </a:bgClr>
              </a:pattFill>
              <a:effectLst>
                <a:outerShdw blurRad="50800" dist="38100" dir="8100000" algn="tr" rotWithShape="0">
                  <a:prstClr val="black">
                    <a:alpha val="40000"/>
                  </a:prstClr>
                </a:outerShdw>
              </a:effectLst>
              <a:latin typeface="+mj-ea"/>
              <a:ea typeface="+mj-ea"/>
            </a:endParaRPr>
          </a:p>
          <a:p>
            <a:pPr algn="ctr"/>
            <a:endParaRPr lang="zh-CN" altLang="en-US" sz="2800" b="1" i="1" dirty="0">
              <a:ln w="12700">
                <a:solidFill>
                  <a:schemeClr val="accent1"/>
                </a:solidFill>
                <a:prstDash val="solid"/>
              </a:ln>
              <a:pattFill prst="pct50">
                <a:fgClr>
                  <a:schemeClr val="accent1"/>
                </a:fgClr>
                <a:bgClr>
                  <a:schemeClr val="accent1">
                    <a:lumMod val="20000"/>
                    <a:lumOff val="80000"/>
                  </a:schemeClr>
                </a:bgClr>
              </a:pattFill>
              <a:effectLst>
                <a:outerShdw blurRad="50800" dist="38100" dir="8100000" algn="tr" rotWithShape="0">
                  <a:prstClr val="black">
                    <a:alpha val="40000"/>
                  </a:prstClr>
                </a:outerShdw>
              </a:effectLst>
              <a:latin typeface="+mj-ea"/>
              <a:ea typeface="+mj-ea"/>
            </a:endParaRPr>
          </a:p>
        </p:txBody>
      </p:sp>
      <p:pic>
        <p:nvPicPr>
          <p:cNvPr id="3" name="图片 2"/>
          <p:cNvPicPr>
            <a:picLocks noChangeAspect="1"/>
          </p:cNvPicPr>
          <p:nvPr/>
        </p:nvPicPr>
        <p:blipFill>
          <a:blip r:embed="rId1"/>
          <a:stretch>
            <a:fillRect/>
          </a:stretch>
        </p:blipFill>
        <p:spPr>
          <a:xfrm>
            <a:off x="7254875" y="3321050"/>
            <a:ext cx="1723390" cy="17233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iterate type="lt">
                                    <p:tmPct val="10000"/>
                                  </p:iterate>
                                  <p:childTnLst>
                                    <p:set>
                                      <p:cBhvr>
                                        <p:cTn id="6" dur="1" fill="hold">
                                          <p:stCondLst>
                                            <p:cond delay="0"/>
                                          </p:stCondLst>
                                        </p:cTn>
                                        <p:tgtEl>
                                          <p:spTgt spid="85"/>
                                        </p:tgtEl>
                                        <p:attrNameLst>
                                          <p:attrName>style.visibility</p:attrName>
                                        </p:attrNameLst>
                                      </p:cBhvr>
                                      <p:to>
                                        <p:strVal val="visible"/>
                                      </p:to>
                                    </p:set>
                                    <p:anim calcmode="lin" valueType="num">
                                      <p:cBhvr>
                                        <p:cTn id="7" dur="1000" fill="hold"/>
                                        <p:tgtEl>
                                          <p:spTgt spid="85"/>
                                        </p:tgtEl>
                                        <p:attrNameLst>
                                          <p:attrName>ppt_w</p:attrName>
                                        </p:attrNameLst>
                                      </p:cBhvr>
                                      <p:tavLst>
                                        <p:tav tm="0">
                                          <p:val>
                                            <p:fltVal val="0"/>
                                          </p:val>
                                        </p:tav>
                                        <p:tav tm="100000">
                                          <p:val>
                                            <p:strVal val="#ppt_w"/>
                                          </p:val>
                                        </p:tav>
                                      </p:tavLst>
                                    </p:anim>
                                    <p:anim calcmode="lin" valueType="num">
                                      <p:cBhvr>
                                        <p:cTn id="8" dur="1000" fill="hold"/>
                                        <p:tgtEl>
                                          <p:spTgt spid="85"/>
                                        </p:tgtEl>
                                        <p:attrNameLst>
                                          <p:attrName>ppt_h</p:attrName>
                                        </p:attrNameLst>
                                      </p:cBhvr>
                                      <p:tavLst>
                                        <p:tav tm="0">
                                          <p:val>
                                            <p:fltVal val="0"/>
                                          </p:val>
                                        </p:tav>
                                        <p:tav tm="100000">
                                          <p:val>
                                            <p:strVal val="#ppt_h"/>
                                          </p:val>
                                        </p:tav>
                                      </p:tavLst>
                                    </p:anim>
                                    <p:anim calcmode="lin" valueType="num">
                                      <p:cBhvr>
                                        <p:cTn id="9" dur="1000" fill="hold"/>
                                        <p:tgtEl>
                                          <p:spTgt spid="8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85"/>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3200"/>
                            </p:stCondLst>
                            <p:childTnLst>
                              <p:par>
                                <p:cTn id="12" presetID="27" presetClass="emph" presetSubtype="0" fill="remove" grpId="1" nodeType="afterEffect">
                                  <p:stCondLst>
                                    <p:cond delay="0"/>
                                  </p:stCondLst>
                                  <p:iterate type="lt">
                                    <p:tmPct val="10000"/>
                                  </p:iterate>
                                  <p:childTnLst>
                                    <p:animClr clrSpc="rgb" dir="cw">
                                      <p:cBhvr override="childStyle">
                                        <p:cTn id="13" dur="250" autoRev="1" fill="remove"/>
                                        <p:tgtEl>
                                          <p:spTgt spid="85"/>
                                        </p:tgtEl>
                                        <p:attrNameLst>
                                          <p:attrName>style.color</p:attrName>
                                        </p:attrNameLst>
                                      </p:cBhvr>
                                      <p:to>
                                        <a:srgbClr val="FF6600"/>
                                      </p:to>
                                    </p:animClr>
                                    <p:animClr clrSpc="rgb" dir="cw">
                                      <p:cBhvr>
                                        <p:cTn id="14" dur="250" autoRev="1" fill="remove"/>
                                        <p:tgtEl>
                                          <p:spTgt spid="85"/>
                                        </p:tgtEl>
                                        <p:attrNameLst>
                                          <p:attrName>fillcolor</p:attrName>
                                        </p:attrNameLst>
                                      </p:cBhvr>
                                      <p:to>
                                        <a:srgbClr val="FF6600"/>
                                      </p:to>
                                    </p:animClr>
                                    <p:set>
                                      <p:cBhvr>
                                        <p:cTn id="15" dur="250" autoRev="1" fill="remove"/>
                                        <p:tgtEl>
                                          <p:spTgt spid="85"/>
                                        </p:tgtEl>
                                        <p:attrNameLst>
                                          <p:attrName>fill.type</p:attrName>
                                        </p:attrNameLst>
                                      </p:cBhvr>
                                      <p:to>
                                        <p:strVal val="solid"/>
                                      </p:to>
                                    </p:set>
                                    <p:set>
                                      <p:cBhvr>
                                        <p:cTn id="16" dur="250" autoRev="1" fill="remove"/>
                                        <p:tgtEl>
                                          <p:spTgt spid="85"/>
                                        </p:tgtEl>
                                        <p:attrNameLst>
                                          <p:attrName>fill.on</p:attrName>
                                        </p:attrNameLst>
                                      </p:cBhvr>
                                      <p:to>
                                        <p:strVal val="true"/>
                                      </p:to>
                                    </p:set>
                                  </p:childTnLst>
                                </p:cTn>
                              </p:par>
                            </p:childTnLst>
                          </p:cTn>
                        </p:par>
                        <p:par>
                          <p:cTn id="17" fill="hold">
                            <p:stCondLst>
                              <p:cond delay="4800"/>
                            </p:stCondLst>
                            <p:childTnLst>
                              <p:par>
                                <p:cTn id="18" presetID="22" presetClass="entr" presetSubtype="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5"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28650" y="802005"/>
            <a:ext cx="7886700" cy="1991360"/>
          </a:xfrm>
        </p:spPr>
        <p:txBody>
          <a:bodyPr>
            <a:normAutofit/>
          </a:bodyPr>
          <a:p>
            <a:r>
              <a:rPr lang="en-US" altLang="zh-CN" sz="1200">
                <a:solidFill>
                  <a:schemeClr val="tx1">
                    <a:lumMod val="75000"/>
                    <a:lumOff val="25000"/>
                  </a:schemeClr>
                </a:solidFill>
              </a:rPr>
              <a:t>2017</a:t>
            </a:r>
            <a:r>
              <a:rPr lang="zh-CN" altLang="en-US" sz="1200">
                <a:solidFill>
                  <a:schemeClr val="tx1">
                    <a:lumMod val="75000"/>
                    <a:lumOff val="25000"/>
                  </a:schemeClr>
                </a:solidFill>
              </a:rPr>
              <a:t>年的两会，“人工智能”首次被写入政府工作报告。李彦宏、马化腾、雷军、马云等大佬均提及了“人工智能”这一概念，并且都在推动之中。</a:t>
            </a:r>
            <a:endParaRPr lang="zh-CN" altLang="en-US" sz="1200">
              <a:solidFill>
                <a:schemeClr val="tx1">
                  <a:lumMod val="75000"/>
                  <a:lumOff val="25000"/>
                </a:schemeClr>
              </a:solidFill>
            </a:endParaRPr>
          </a:p>
          <a:p>
            <a:r>
              <a:rPr lang="zh-CN" altLang="en-US" sz="1200">
                <a:solidFill>
                  <a:schemeClr val="tx1">
                    <a:lumMod val="75000"/>
                    <a:lumOff val="25000"/>
                  </a:schemeClr>
                </a:solidFill>
              </a:rPr>
              <a:t>有数据显示，从全球来看，截至到2016年第二季度，全球AI公司突破1000家，跨越13个子门类，2011-2016年人工智能领域融资额复合增速达到42%，总融资额高达96.8亿美元，其中，深度学习、自然语言处理、计算机视觉是获投金额最多、创立公司最多的领域。</a:t>
            </a:r>
            <a:endParaRPr lang="zh-CN" altLang="en-US" sz="1200">
              <a:solidFill>
                <a:schemeClr val="tx1">
                  <a:lumMod val="75000"/>
                  <a:lumOff val="25000"/>
                </a:schemeClr>
              </a:solidFill>
            </a:endParaRPr>
          </a:p>
          <a:p>
            <a:r>
              <a:rPr lang="zh-CN" altLang="en-US" sz="1200">
                <a:solidFill>
                  <a:schemeClr val="tx1">
                    <a:lumMod val="75000"/>
                    <a:lumOff val="25000"/>
                  </a:schemeClr>
                </a:solidFill>
              </a:rPr>
              <a:t>百度人工智能早早已在布局，今年阿里宣布启动“NASA”计划，腾讯正式宣布成立AI-Lab。国内BAT，前两年的共同战略还是连接与生态战略，转眼间，都在给自身贴AI标签了。</a:t>
            </a:r>
            <a:endParaRPr lang="zh-CN" altLang="en-US" sz="1200">
              <a:solidFill>
                <a:schemeClr val="tx1">
                  <a:lumMod val="75000"/>
                  <a:lumOff val="25000"/>
                </a:schemeClr>
              </a:solidFill>
            </a:endParaRPr>
          </a:p>
          <a:p>
            <a:r>
              <a:rPr lang="zh-CN" altLang="en-US" sz="1200">
                <a:solidFill>
                  <a:schemeClr val="tx1">
                    <a:lumMod val="75000"/>
                    <a:lumOff val="25000"/>
                  </a:schemeClr>
                </a:solidFill>
                <a:sym typeface="+mn-ea"/>
              </a:rPr>
              <a:t>根据市场调研机构Forrester预测，2017年人工智能将推动技术革命，相关投资将同比增长300%。到2020年之前，使用人工智能，大数据和物联网等技术开展新业务的企业，每年将比不使用这些技术的同行多赚1.2万亿美元。</a:t>
            </a:r>
            <a:endParaRPr lang="zh-CN" altLang="en-US" sz="1200">
              <a:solidFill>
                <a:schemeClr val="tx1">
                  <a:lumMod val="75000"/>
                  <a:lumOff val="25000"/>
                </a:schemeClr>
              </a:solidFill>
            </a:endParaRPr>
          </a:p>
        </p:txBody>
      </p:sp>
      <p:sp>
        <p:nvSpPr>
          <p:cNvPr id="5" name="矩形 4"/>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Text Box 18"/>
          <p:cNvSpPr txBox="1">
            <a:spLocks noChangeArrowheads="1"/>
          </p:cNvSpPr>
          <p:nvPr/>
        </p:nvSpPr>
        <p:spPr bwMode="gray">
          <a:xfrm>
            <a:off x="511810" y="63500"/>
            <a:ext cx="8231505"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smtClean="0">
                <a:solidFill>
                  <a:schemeClr val="bg1"/>
                </a:solidFill>
                <a:latin typeface="微软雅黑" panose="020B0503020204020204" pitchFamily="34" charset="-122"/>
                <a:ea typeface="微软雅黑" panose="020B0503020204020204" pitchFamily="34" charset="-122"/>
                <a:sym typeface="+mn-ea"/>
              </a:rPr>
              <a:t>市场价值/</a:t>
            </a:r>
            <a:r>
              <a:rPr lang="en-US" altLang="zh-CN" sz="2000" dirty="0" smtClean="0">
                <a:solidFill>
                  <a:schemeClr val="bg1"/>
                </a:solidFill>
                <a:latin typeface="微软雅黑" panose="020B0503020204020204" pitchFamily="34" charset="-122"/>
                <a:ea typeface="微软雅黑" panose="020B0503020204020204" pitchFamily="34" charset="-122"/>
                <a:sym typeface="+mn-ea"/>
              </a:rPr>
              <a:t>01</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人工智能已经成为改变人类生活方式的下一代技术</a:t>
            </a:r>
            <a:endParaRPr lang="zh-CN" altLang="en-US" sz="2000" dirty="0" smtClean="0">
              <a:solidFill>
                <a:schemeClr val="bg1"/>
              </a:solidFill>
              <a:latin typeface="微软雅黑" panose="020B0503020204020204" pitchFamily="34" charset="-122"/>
              <a:ea typeface="微软雅黑" panose="020B0503020204020204" pitchFamily="34" charset="-122"/>
              <a:sym typeface="+mn-ea"/>
            </a:endParaRPr>
          </a:p>
        </p:txBody>
      </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pic>
        <p:nvPicPr>
          <p:cNvPr id="4" name="图片 3"/>
          <p:cNvPicPr>
            <a:picLocks noChangeAspect="1"/>
          </p:cNvPicPr>
          <p:nvPr/>
        </p:nvPicPr>
        <p:blipFill>
          <a:blip r:embed="rId2"/>
          <a:stretch>
            <a:fillRect/>
          </a:stretch>
        </p:blipFill>
        <p:spPr>
          <a:xfrm>
            <a:off x="767080" y="2995295"/>
            <a:ext cx="2463165" cy="1637665"/>
          </a:xfrm>
          <a:prstGeom prst="rect">
            <a:avLst/>
          </a:prstGeom>
        </p:spPr>
      </p:pic>
      <p:pic>
        <p:nvPicPr>
          <p:cNvPr id="6" name="图片 5"/>
          <p:cNvPicPr>
            <a:picLocks noChangeAspect="1"/>
          </p:cNvPicPr>
          <p:nvPr/>
        </p:nvPicPr>
        <p:blipFill>
          <a:blip r:embed="rId3"/>
          <a:stretch>
            <a:fillRect/>
          </a:stretch>
        </p:blipFill>
        <p:spPr>
          <a:xfrm>
            <a:off x="6216650" y="2995295"/>
            <a:ext cx="2787015" cy="1637665"/>
          </a:xfrm>
          <a:prstGeom prst="rect">
            <a:avLst/>
          </a:prstGeom>
        </p:spPr>
      </p:pic>
      <p:pic>
        <p:nvPicPr>
          <p:cNvPr id="7" name="图片 6"/>
          <p:cNvPicPr>
            <a:picLocks noChangeAspect="1"/>
          </p:cNvPicPr>
          <p:nvPr/>
        </p:nvPicPr>
        <p:blipFill>
          <a:blip r:embed="rId4"/>
          <a:stretch>
            <a:fillRect/>
          </a:stretch>
        </p:blipFill>
        <p:spPr>
          <a:xfrm>
            <a:off x="3498850" y="3428365"/>
            <a:ext cx="2449830" cy="16294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vertical)">
                                      <p:cBhvr>
                                        <p:cTn id="7" dur="500"/>
                                        <p:tgtEl>
                                          <p:spTgt spid="3">
                                            <p:txEl>
                                              <p:pRg st="0" end="0"/>
                                            </p:txEl>
                                          </p:spTgt>
                                        </p:tgtEl>
                                      </p:cBhvr>
                                    </p:animEffect>
                                  </p:childTnLst>
                                </p:cTn>
                              </p:par>
                            </p:childTnLst>
                          </p:cTn>
                        </p:par>
                        <p:par>
                          <p:cTn id="8" fill="hold">
                            <p:stCondLst>
                              <p:cond delay="500"/>
                            </p:stCondLst>
                            <p:childTnLst>
                              <p:par>
                                <p:cTn id="9" presetID="3" presetClass="entr" presetSubtype="5"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vertical)">
                                      <p:cBhvr>
                                        <p:cTn id="11" dur="500"/>
                                        <p:tgtEl>
                                          <p:spTgt spid="3">
                                            <p:txEl>
                                              <p:pRg st="1" end="1"/>
                                            </p:txEl>
                                          </p:spTgt>
                                        </p:tgtEl>
                                      </p:cBhvr>
                                    </p:animEffect>
                                  </p:childTnLst>
                                </p:cTn>
                              </p:par>
                            </p:childTnLst>
                          </p:cTn>
                        </p:par>
                        <p:par>
                          <p:cTn id="12" fill="hold">
                            <p:stCondLst>
                              <p:cond delay="1000"/>
                            </p:stCondLst>
                            <p:childTnLst>
                              <p:par>
                                <p:cTn id="13" presetID="3" presetClass="entr" presetSubtype="5"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vertical)">
                                      <p:cBhvr>
                                        <p:cTn id="15" dur="500"/>
                                        <p:tgtEl>
                                          <p:spTgt spid="3">
                                            <p:txEl>
                                              <p:pRg st="2" end="2"/>
                                            </p:txEl>
                                          </p:spTgt>
                                        </p:tgtEl>
                                      </p:cBhvr>
                                    </p:animEffect>
                                  </p:childTnLst>
                                </p:cTn>
                              </p:par>
                            </p:childTnLst>
                          </p:cTn>
                        </p:par>
                        <p:par>
                          <p:cTn id="16" fill="hold">
                            <p:stCondLst>
                              <p:cond delay="1500"/>
                            </p:stCondLst>
                            <p:childTnLst>
                              <p:par>
                                <p:cTn id="17" presetID="3" presetClass="entr" presetSubtype="5"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vertical)">
                                      <p:cBhvr>
                                        <p:cTn id="19" dur="500"/>
                                        <p:tgtEl>
                                          <p:spTgt spid="3">
                                            <p:txEl>
                                              <p:pRg st="3" end="3"/>
                                            </p:txEl>
                                          </p:spTgt>
                                        </p:tgtEl>
                                      </p:cBhvr>
                                    </p:animEffect>
                                  </p:childTnLst>
                                </p:cTn>
                              </p:par>
                            </p:childTnLst>
                          </p:cTn>
                        </p:par>
                        <p:par>
                          <p:cTn id="20" fill="hold">
                            <p:stCondLst>
                              <p:cond delay="2000"/>
                            </p:stCondLst>
                            <p:childTnLst>
                              <p:par>
                                <p:cTn id="21" presetID="2" presetClass="entr" presetSubtype="4"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par>
                          <p:cTn id="25" fill="hold">
                            <p:stCondLst>
                              <p:cond delay="2500"/>
                            </p:stCondLst>
                            <p:childTnLst>
                              <p:par>
                                <p:cTn id="26" presetID="2" presetClass="entr" presetSubtype="4"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1+#ppt_h/2"/>
                                          </p:val>
                                        </p:tav>
                                        <p:tav tm="100000">
                                          <p:val>
                                            <p:strVal val="#ppt_y"/>
                                          </p:val>
                                        </p:tav>
                                      </p:tavLst>
                                    </p:anim>
                                  </p:childTnLst>
                                </p:cTn>
                              </p:par>
                            </p:childTnLst>
                          </p:cTn>
                        </p:par>
                        <p:par>
                          <p:cTn id="30" fill="hold">
                            <p:stCondLst>
                              <p:cond delay="3000"/>
                            </p:stCondLst>
                            <p:childTnLst>
                              <p:par>
                                <p:cTn id="31" presetID="2" presetClass="entr" presetSubtype="4"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ppt_x"/>
                                          </p:val>
                                        </p:tav>
                                        <p:tav tm="100000">
                                          <p:val>
                                            <p:strVal val="#ppt_x"/>
                                          </p:val>
                                        </p:tav>
                                      </p:tavLst>
                                    </p:anim>
                                    <p:anim calcmode="lin" valueType="num">
                                      <p:cBhvr additive="base">
                                        <p:cTn id="3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11505" y="668020"/>
            <a:ext cx="7886700" cy="1382395"/>
          </a:xfrm>
        </p:spPr>
        <p:txBody>
          <a:bodyPr/>
          <a:p>
            <a:pPr eaLnBrk="1" latinLnBrk="0" hangingPunct="1">
              <a:lnSpc>
                <a:spcPct val="150000"/>
              </a:lnSpc>
              <a:spcBef>
                <a:spcPts val="0"/>
              </a:spcBef>
            </a:pPr>
            <a:r>
              <a:rPr lang="zh-CN" altLang="en-US" sz="1400">
                <a:solidFill>
                  <a:schemeClr val="tx1">
                    <a:lumMod val="75000"/>
                    <a:lumOff val="25000"/>
                  </a:schemeClr>
                </a:solidFill>
              </a:rPr>
              <a:t>目前，很多大的互联网公司重金投入研发</a:t>
            </a:r>
            <a:r>
              <a:rPr lang="zh-CN" altLang="en-US" sz="1400">
                <a:solidFill>
                  <a:schemeClr val="tx1">
                    <a:lumMod val="75000"/>
                    <a:lumOff val="25000"/>
                  </a:schemeClr>
                </a:solidFill>
                <a:sym typeface="+mn-ea"/>
              </a:rPr>
              <a:t>智能</a:t>
            </a:r>
            <a:r>
              <a:rPr lang="zh-CN" altLang="en-US" sz="1400">
                <a:solidFill>
                  <a:schemeClr val="tx1">
                    <a:lumMod val="75000"/>
                    <a:lumOff val="25000"/>
                  </a:schemeClr>
                </a:solidFill>
                <a:uFillTx/>
                <a:sym typeface="+mn-ea"/>
              </a:rPr>
              <a:t>理解系统</a:t>
            </a:r>
            <a:r>
              <a:rPr lang="zh-CN" altLang="en-US" sz="1400">
                <a:solidFill>
                  <a:schemeClr val="tx1">
                    <a:lumMod val="75000"/>
                    <a:lumOff val="25000"/>
                  </a:schemeClr>
                </a:solidFill>
              </a:rPr>
              <a:t>相关技术，并陆续推出了相关产品。</a:t>
            </a:r>
            <a:endParaRPr lang="zh-CN" altLang="en-US" sz="1400">
              <a:solidFill>
                <a:schemeClr val="tx1">
                  <a:lumMod val="75000"/>
                  <a:lumOff val="25000"/>
                </a:schemeClr>
              </a:solidFill>
            </a:endParaRPr>
          </a:p>
          <a:p>
            <a:pPr eaLnBrk="1" latinLnBrk="0" hangingPunct="1">
              <a:lnSpc>
                <a:spcPct val="150000"/>
              </a:lnSpc>
              <a:spcBef>
                <a:spcPts val="0"/>
              </a:spcBef>
            </a:pPr>
            <a:r>
              <a:rPr lang="zh-CN" altLang="en-US" sz="1400">
                <a:solidFill>
                  <a:schemeClr val="tx1">
                    <a:lumMod val="75000"/>
                    <a:lumOff val="25000"/>
                  </a:schemeClr>
                </a:solidFill>
              </a:rPr>
              <a:t>苹果Siri、微软Cortana与小冰、Google Now、百度的“度秘”、京东JIMI、亚马逊的蓝牙音箱Amazon Echo内置的语音助手Alexa、Facebook推出的语音助手M、Siri创始人推出的新型语音助手Viv…….</a:t>
            </a:r>
            <a:endParaRPr lang="zh-CN" altLang="en-US" sz="1400">
              <a:solidFill>
                <a:schemeClr val="tx1">
                  <a:lumMod val="75000"/>
                  <a:lumOff val="25000"/>
                </a:schemeClr>
              </a:solidFill>
            </a:endParaRPr>
          </a:p>
        </p:txBody>
      </p:sp>
      <p:sp>
        <p:nvSpPr>
          <p:cNvPr id="4" name="矩形 3"/>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Text Box 18"/>
          <p:cNvSpPr txBox="1">
            <a:spLocks noChangeArrowheads="1"/>
          </p:cNvSpPr>
          <p:nvPr/>
        </p:nvSpPr>
        <p:spPr bwMode="gray">
          <a:xfrm>
            <a:off x="511810" y="63500"/>
            <a:ext cx="629983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sz="2000" dirty="0" smtClean="0">
                <a:solidFill>
                  <a:schemeClr val="bg1"/>
                </a:solidFill>
                <a:latin typeface="微软雅黑" panose="020B0503020204020204" pitchFamily="34" charset="-122"/>
                <a:ea typeface="微软雅黑" panose="020B0503020204020204" pitchFamily="34" charset="-122"/>
                <a:sym typeface="+mn-ea"/>
              </a:rPr>
              <a:t>市场价值/</a:t>
            </a:r>
            <a:r>
              <a:rPr lang="en-US" altLang="zh-CN" sz="2000" dirty="0" smtClean="0">
                <a:solidFill>
                  <a:schemeClr val="bg1"/>
                </a:solidFill>
                <a:latin typeface="微软雅黑" panose="020B0503020204020204" pitchFamily="34" charset="-122"/>
                <a:ea typeface="微软雅黑" panose="020B0503020204020204" pitchFamily="34" charset="-122"/>
                <a:sym typeface="+mn-ea"/>
              </a:rPr>
              <a:t>02智能理解系统已成为热门人工智能方向</a:t>
            </a:r>
            <a:endParaRPr lang="en-US" altLang="zh-CN" sz="2000" dirty="0" smtClean="0">
              <a:solidFill>
                <a:schemeClr val="bg1"/>
              </a:solidFill>
              <a:latin typeface="微软雅黑" panose="020B0503020204020204" pitchFamily="34" charset="-122"/>
              <a:ea typeface="微软雅黑" panose="020B0503020204020204" pitchFamily="34" charset="-122"/>
            </a:endParaRPr>
          </a:p>
        </p:txBody>
      </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graphicFrame>
        <p:nvGraphicFramePr>
          <p:cNvPr id="2" name="对象 1"/>
          <p:cNvGraphicFramePr/>
          <p:nvPr/>
        </p:nvGraphicFramePr>
        <p:xfrm>
          <a:off x="274955" y="3249295"/>
          <a:ext cx="1218565" cy="1569085"/>
        </p:xfrm>
        <a:graphic>
          <a:graphicData uri="http://schemas.openxmlformats.org/presentationml/2006/ole">
            <mc:AlternateContent xmlns:mc="http://schemas.openxmlformats.org/markup-compatibility/2006">
              <mc:Choice xmlns:v="urn:schemas-microsoft-com:vml" Requires="v">
                <p:oleObj spid="_x0000_s5" name="" r:id="rId2" imgW="1516380" imgH="2042160" progId="Paint.Picture">
                  <p:embed/>
                </p:oleObj>
              </mc:Choice>
              <mc:Fallback>
                <p:oleObj name="" r:id="rId2" imgW="1516380" imgH="2042160" progId="Paint.Picture">
                  <p:embed/>
                  <p:pic>
                    <p:nvPicPr>
                      <p:cNvPr id="0" name="图片 4"/>
                      <p:cNvPicPr/>
                      <p:nvPr/>
                    </p:nvPicPr>
                    <p:blipFill>
                      <a:blip r:embed="rId3"/>
                    </p:blipFill>
                    <p:spPr>
                      <a:xfrm>
                        <a:off x="274955" y="3249295"/>
                        <a:ext cx="1218565" cy="1569085"/>
                      </a:xfrm>
                      <a:prstGeom prst="rect">
                        <a:avLst/>
                      </a:prstGeom>
                    </p:spPr>
                  </p:pic>
                </p:oleObj>
              </mc:Fallback>
            </mc:AlternateContent>
          </a:graphicData>
        </a:graphic>
      </p:graphicFrame>
      <p:pic>
        <p:nvPicPr>
          <p:cNvPr id="6" name="图片 5"/>
          <p:cNvPicPr>
            <a:picLocks noChangeAspect="1"/>
          </p:cNvPicPr>
          <p:nvPr/>
        </p:nvPicPr>
        <p:blipFill>
          <a:blip r:embed="rId4"/>
          <a:stretch>
            <a:fillRect/>
          </a:stretch>
        </p:blipFill>
        <p:spPr>
          <a:xfrm>
            <a:off x="1584960" y="2533015"/>
            <a:ext cx="2546350" cy="1468755"/>
          </a:xfrm>
          <a:prstGeom prst="rect">
            <a:avLst/>
          </a:prstGeom>
        </p:spPr>
      </p:pic>
      <p:pic>
        <p:nvPicPr>
          <p:cNvPr id="9" name="图片 8"/>
          <p:cNvPicPr>
            <a:picLocks noChangeAspect="1"/>
          </p:cNvPicPr>
          <p:nvPr/>
        </p:nvPicPr>
        <p:blipFill>
          <a:blip r:embed="rId5"/>
          <a:stretch>
            <a:fillRect/>
          </a:stretch>
        </p:blipFill>
        <p:spPr>
          <a:xfrm>
            <a:off x="6811645" y="2533015"/>
            <a:ext cx="2286000" cy="1897380"/>
          </a:xfrm>
          <a:prstGeom prst="rect">
            <a:avLst/>
          </a:prstGeom>
        </p:spPr>
      </p:pic>
      <p:pic>
        <p:nvPicPr>
          <p:cNvPr id="8" name="图片 7"/>
          <p:cNvPicPr>
            <a:picLocks noChangeAspect="1"/>
          </p:cNvPicPr>
          <p:nvPr/>
        </p:nvPicPr>
        <p:blipFill>
          <a:blip r:embed="rId6"/>
          <a:stretch>
            <a:fillRect/>
          </a:stretch>
        </p:blipFill>
        <p:spPr>
          <a:xfrm>
            <a:off x="4309745" y="3249295"/>
            <a:ext cx="2432685" cy="1460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1000" fill="hold"/>
                                        <p:tgtEl>
                                          <p:spTgt spid="2"/>
                                        </p:tgtEl>
                                        <p:attrNameLst>
                                          <p:attrName>ppt_x</p:attrName>
                                        </p:attrNameLst>
                                      </p:cBhvr>
                                      <p:tavLst>
                                        <p:tav tm="0">
                                          <p:val>
                                            <p:strVal val="1+#ppt_w/2"/>
                                          </p:val>
                                        </p:tav>
                                        <p:tav tm="100000">
                                          <p:val>
                                            <p:strVal val="#ppt_x"/>
                                          </p:val>
                                        </p:tav>
                                      </p:tavLst>
                                    </p:anim>
                                    <p:anim calcmode="lin" valueType="num">
                                      <p:cBhvr additive="base">
                                        <p:cTn id="18" dur="1000" fill="hold"/>
                                        <p:tgtEl>
                                          <p:spTgt spid="2"/>
                                        </p:tgtEl>
                                        <p:attrNameLst>
                                          <p:attrName>ppt_y</p:attrName>
                                        </p:attrNameLst>
                                      </p:cBhvr>
                                      <p:tavLst>
                                        <p:tav tm="0">
                                          <p:val>
                                            <p:strVal val="1+#ppt_h/2"/>
                                          </p:val>
                                        </p:tav>
                                        <p:tav tm="100000">
                                          <p:val>
                                            <p:strVal val="#ppt_y"/>
                                          </p:val>
                                        </p:tav>
                                      </p:tavLst>
                                    </p:anim>
                                  </p:childTnLst>
                                </p:cTn>
                              </p:par>
                            </p:childTnLst>
                          </p:cTn>
                        </p:par>
                        <p:par>
                          <p:cTn id="19" fill="hold">
                            <p:stCondLst>
                              <p:cond delay="2000"/>
                            </p:stCondLst>
                            <p:childTnLst>
                              <p:par>
                                <p:cTn id="20" presetID="2" presetClass="entr" presetSubtype="6"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par>
                          <p:cTn id="24" fill="hold">
                            <p:stCondLst>
                              <p:cond delay="2500"/>
                            </p:stCondLst>
                            <p:childTnLst>
                              <p:par>
                                <p:cTn id="25" presetID="2" presetClass="entr" presetSubtype="6"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1+#ppt_w/2"/>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par>
                          <p:cTn id="29" fill="hold">
                            <p:stCondLst>
                              <p:cond delay="3000"/>
                            </p:stCondLst>
                            <p:childTnLst>
                              <p:par>
                                <p:cTn id="30" presetID="2" presetClass="entr" presetSubtype="6" fill="hold"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1+#ppt_w/2"/>
                                          </p:val>
                                        </p:tav>
                                        <p:tav tm="100000">
                                          <p:val>
                                            <p:strVal val="#ppt_x"/>
                                          </p:val>
                                        </p:tav>
                                      </p:tavLst>
                                    </p:anim>
                                    <p:anim calcmode="lin" valueType="num">
                                      <p:cBhvr additive="base">
                                        <p:cTn id="3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536575" y="2056130"/>
            <a:ext cx="7886700" cy="923925"/>
          </a:xfrm>
        </p:spPr>
        <p:txBody>
          <a:bodyPr>
            <a:normAutofit/>
          </a:bodyPr>
          <a:p>
            <a:pPr marL="0" indent="0">
              <a:buNone/>
            </a:pPr>
            <a:r>
              <a:rPr lang="zh-CN" altLang="en-US" sz="1200">
                <a:solidFill>
                  <a:schemeClr val="tx1">
                    <a:lumMod val="75000"/>
                    <a:lumOff val="25000"/>
                  </a:schemeClr>
                </a:solidFill>
                <a:sym typeface="+mn-ea"/>
              </a:rPr>
              <a:t>智能理解系统将成为未来各种服务、APP的统一的入口，尤其是移动端APP应用及可穿戴设备场景下提供各种服务的服务入口，将来很多以APP形式存在的应用很可能会消失不见，直接隐身到语音助手背后。这类似于Web端搜索引擎的入口作用。</a:t>
            </a:r>
            <a:endParaRPr lang="zh-CN" altLang="en-US" sz="1200">
              <a:solidFill>
                <a:schemeClr val="tx1">
                  <a:lumMod val="75000"/>
                  <a:lumOff val="25000"/>
                </a:schemeClr>
              </a:solidFill>
              <a:sym typeface="+mn-ea"/>
            </a:endParaRPr>
          </a:p>
          <a:p>
            <a:pPr marL="0" indent="0">
              <a:buNone/>
            </a:pPr>
            <a:r>
              <a:rPr lang="zh-CN" altLang="en-US" sz="1200">
                <a:solidFill>
                  <a:schemeClr val="tx1">
                    <a:lumMod val="75000"/>
                    <a:lumOff val="25000"/>
                  </a:schemeClr>
                </a:solidFill>
              </a:rPr>
              <a:t>据初步估计，</a:t>
            </a:r>
            <a:r>
              <a:rPr lang="zh-CN" altLang="en-US" sz="1200" b="1" dirty="0">
                <a:solidFill>
                  <a:schemeClr val="tx1">
                    <a:lumMod val="75000"/>
                    <a:lumOff val="25000"/>
                  </a:schemeClr>
                </a:solidFill>
                <a:latin typeface="Arial" panose="020B0604020202020204" pitchFamily="34" charset="0"/>
                <a:ea typeface="微软雅黑" panose="020B0503020204020204" pitchFamily="34" charset="-122"/>
                <a:sym typeface="+mn-ea"/>
              </a:rPr>
              <a:t>智能理解系统</a:t>
            </a:r>
            <a:r>
              <a:rPr lang="zh-CN" altLang="en-US" sz="1200">
                <a:solidFill>
                  <a:schemeClr val="tx1">
                    <a:lumMod val="75000"/>
                    <a:lumOff val="25000"/>
                  </a:schemeClr>
                </a:solidFill>
                <a:sym typeface="+mn-ea"/>
              </a:rPr>
              <a:t>的市场价值在</a:t>
            </a:r>
            <a:r>
              <a:rPr lang="zh-CN" altLang="en-US" sz="1200" b="1" dirty="0">
                <a:solidFill>
                  <a:schemeClr val="tx1">
                    <a:lumMod val="75000"/>
                    <a:lumOff val="25000"/>
                  </a:schemeClr>
                </a:solidFill>
                <a:latin typeface="Arial" panose="020B0604020202020204" pitchFamily="34" charset="0"/>
                <a:sym typeface="+mn-ea"/>
              </a:rPr>
              <a:t>10000</a:t>
            </a:r>
            <a:r>
              <a:rPr lang="zh-CN" altLang="en-US" sz="1200">
                <a:solidFill>
                  <a:schemeClr val="tx1">
                    <a:lumMod val="75000"/>
                    <a:lumOff val="25000"/>
                  </a:schemeClr>
                </a:solidFill>
                <a:sym typeface="+mn-ea"/>
              </a:rPr>
              <a:t>亿美元以上：</a:t>
            </a:r>
            <a:endParaRPr lang="zh-CN" altLang="en-US" sz="1200">
              <a:solidFill>
                <a:schemeClr val="tx1">
                  <a:lumMod val="75000"/>
                  <a:lumOff val="25000"/>
                </a:schemeClr>
              </a:solidFill>
              <a:sym typeface="+mn-ea"/>
            </a:endParaRPr>
          </a:p>
        </p:txBody>
      </p:sp>
      <p:sp>
        <p:nvSpPr>
          <p:cNvPr id="5" name="矩形 4"/>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Text Box 18"/>
          <p:cNvSpPr txBox="1">
            <a:spLocks noChangeArrowheads="1"/>
          </p:cNvSpPr>
          <p:nvPr/>
        </p:nvSpPr>
        <p:spPr bwMode="gray">
          <a:xfrm>
            <a:off x="511810" y="63500"/>
            <a:ext cx="578866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smtClean="0">
                <a:solidFill>
                  <a:schemeClr val="bg1"/>
                </a:solidFill>
                <a:latin typeface="微软雅黑" panose="020B0503020204020204" pitchFamily="34" charset="-122"/>
                <a:ea typeface="微软雅黑" panose="020B0503020204020204" pitchFamily="34" charset="-122"/>
                <a:sym typeface="+mn-ea"/>
              </a:rPr>
              <a:t>市场价值/</a:t>
            </a:r>
            <a:r>
              <a:rPr lang="en-US" altLang="zh-CN" sz="2000" dirty="0" smtClean="0">
                <a:solidFill>
                  <a:schemeClr val="bg1"/>
                </a:solidFill>
                <a:latin typeface="微软雅黑" panose="020B0503020204020204" pitchFamily="34" charset="-122"/>
                <a:ea typeface="微软雅黑" panose="020B0503020204020204" pitchFamily="34" charset="-122"/>
                <a:sym typeface="+mn-ea"/>
              </a:rPr>
              <a:t>03</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智能理解系统具有巨大的市场价值</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sp>
        <p:nvSpPr>
          <p:cNvPr id="10242" name="圆角矩形 10241"/>
          <p:cNvSpPr/>
          <p:nvPr/>
        </p:nvSpPr>
        <p:spPr>
          <a:xfrm>
            <a:off x="560705" y="869950"/>
            <a:ext cx="7994015" cy="952500"/>
          </a:xfrm>
          <a:prstGeom prst="roundRect">
            <a:avLst>
              <a:gd name="adj" fmla="val 16667"/>
            </a:avLst>
          </a:prstGeom>
          <a:solidFill>
            <a:schemeClr val="accent1">
              <a:lumMod val="20000"/>
              <a:lumOff val="80000"/>
            </a:schemeClr>
          </a:solidFill>
          <a:ln w="19050" cap="rnd" cmpd="sng">
            <a:solidFill>
              <a:srgbClr val="669900"/>
            </a:solidFill>
            <a:prstDash val="sysDot"/>
            <a:headEnd type="none" w="med" len="med"/>
            <a:tailEnd type="none" w="med" len="med"/>
          </a:ln>
        </p:spPr>
        <p:txBody>
          <a:bodyPr/>
          <a:p>
            <a:endParaRPr lang="zh-CN" altLang="en-US"/>
          </a:p>
        </p:txBody>
      </p:sp>
      <p:sp>
        <p:nvSpPr>
          <p:cNvPr id="10243" name="文本框 10242"/>
          <p:cNvSpPr txBox="1"/>
          <p:nvPr/>
        </p:nvSpPr>
        <p:spPr>
          <a:xfrm>
            <a:off x="611505" y="842010"/>
            <a:ext cx="7737475" cy="922020"/>
          </a:xfrm>
          <a:prstGeom prst="rect">
            <a:avLst/>
          </a:prstGeom>
          <a:noFill/>
          <a:ln w="9525">
            <a:noFill/>
          </a:ln>
        </p:spPr>
        <p:txBody>
          <a:bodyPr vert="horz" wrap="square" anchor="t">
            <a:spAutoFit/>
          </a:bodyPr>
          <a:p>
            <a:pPr marL="1905" lvl="0" indent="340995" algn="l" eaLnBrk="1" latinLnBrk="0" hangingPunct="1">
              <a:lnSpc>
                <a:spcPct val="150000"/>
              </a:lnSpc>
              <a:buFont typeface="Wingdings" panose="05000000000000000000" pitchFamily="2" charset="2"/>
              <a:buChar char="v"/>
            </a:pPr>
            <a:r>
              <a:rPr lang="zh-CN" altLang="en-US" sz="1200">
                <a:solidFill>
                  <a:schemeClr val="tx1">
                    <a:lumMod val="75000"/>
                    <a:lumOff val="25000"/>
                  </a:schemeClr>
                </a:solidFill>
                <a:sym typeface="+mn-ea"/>
              </a:rPr>
              <a:t>国际首席战略官组织SVSG合伙人Matt Swanson认为，智能理解系统在5年内将颠覆人机交互方式，并且取代搜索引擎成为互联网新的入口。智能理解系统最初将取代客服，并逐渐拓展到销售和市场领域。</a:t>
            </a:r>
            <a:endParaRPr lang="zh-CN" altLang="en-US" sz="1200">
              <a:solidFill>
                <a:schemeClr val="tx1">
                  <a:lumMod val="75000"/>
                  <a:lumOff val="25000"/>
                </a:schemeClr>
              </a:solidFill>
              <a:sym typeface="+mn-ea"/>
            </a:endParaRPr>
          </a:p>
          <a:p>
            <a:pPr marL="1905" lvl="0" indent="340995" algn="l" eaLnBrk="1" latinLnBrk="0" hangingPunct="1">
              <a:lnSpc>
                <a:spcPct val="150000"/>
              </a:lnSpc>
              <a:buFont typeface="Wingdings" panose="05000000000000000000" pitchFamily="2" charset="2"/>
              <a:buChar char="v"/>
            </a:pPr>
            <a:r>
              <a:rPr lang="en-US" altLang="zh-CN" sz="1200">
                <a:solidFill>
                  <a:schemeClr val="tx1">
                    <a:lumMod val="75000"/>
                    <a:lumOff val="25000"/>
                  </a:schemeClr>
                </a:solidFill>
                <a:sym typeface="+mn-ea"/>
              </a:rPr>
              <a:t>“</a:t>
            </a:r>
            <a:r>
              <a:rPr lang="zh-CN" altLang="en-US" sz="1200">
                <a:solidFill>
                  <a:schemeClr val="tx1">
                    <a:lumMod val="75000"/>
                    <a:lumOff val="25000"/>
                  </a:schemeClr>
                </a:solidFill>
                <a:sym typeface="+mn-ea"/>
              </a:rPr>
              <a:t>我把智能理解系统放在所有技术变革清单的顶端！</a:t>
            </a:r>
            <a:r>
              <a:rPr lang="en-US" altLang="zh-CN" sz="1200">
                <a:solidFill>
                  <a:schemeClr val="tx1">
                    <a:lumMod val="75000"/>
                    <a:lumOff val="25000"/>
                  </a:schemeClr>
                </a:solidFill>
                <a:sym typeface="+mn-ea"/>
              </a:rPr>
              <a:t>”</a:t>
            </a:r>
            <a:r>
              <a:rPr lang="zh-CN" altLang="en-US" sz="1200" b="1" dirty="0">
                <a:solidFill>
                  <a:schemeClr val="tx1">
                    <a:lumMod val="75000"/>
                    <a:lumOff val="25000"/>
                  </a:schemeClr>
                </a:solidFill>
                <a:latin typeface="华文楷体" panose="02010600040101010101" charset="-122"/>
                <a:ea typeface="华文楷体" panose="02010600040101010101" charset="-122"/>
              </a:rPr>
              <a:t>    </a:t>
            </a:r>
            <a:endParaRPr lang="zh-CN" altLang="en-US" sz="1200" b="1" dirty="0">
              <a:solidFill>
                <a:schemeClr val="tx1">
                  <a:lumMod val="75000"/>
                  <a:lumOff val="25000"/>
                </a:schemeClr>
              </a:solidFill>
              <a:latin typeface="华文楷体" panose="02010600040101010101" charset="-122"/>
              <a:ea typeface="华文楷体" panose="02010600040101010101" charset="-122"/>
            </a:endParaRPr>
          </a:p>
        </p:txBody>
      </p:sp>
      <p:sp>
        <p:nvSpPr>
          <p:cNvPr id="2" name="文本框 1"/>
          <p:cNvSpPr txBox="1"/>
          <p:nvPr/>
        </p:nvSpPr>
        <p:spPr>
          <a:xfrm>
            <a:off x="612140" y="2980055"/>
            <a:ext cx="7736840" cy="1975485"/>
          </a:xfrm>
          <a:prstGeom prst="rect">
            <a:avLst/>
          </a:prstGeom>
          <a:noFill/>
        </p:spPr>
        <p:txBody>
          <a:bodyPr wrap="square" lIns="0" tIns="0" rIns="0" bIns="0" rtlCol="0" anchor="t">
            <a:spAutoFit/>
          </a:bodyPr>
          <a:p>
            <a:pPr eaLnBrk="1" latinLnBrk="0" hangingPunct="1">
              <a:lnSpc>
                <a:spcPct val="150000"/>
              </a:lnSpc>
            </a:pPr>
            <a:r>
              <a:rPr lang="en-US" altLang="zh-CN" sz="1200" b="1">
                <a:solidFill>
                  <a:srgbClr val="C00000"/>
                </a:solidFill>
                <a:latin typeface="+mn-lt"/>
                <a:ea typeface="微软雅黑" panose="020B0503020204020204" pitchFamily="34" charset="-122"/>
                <a:sym typeface="+mn-ea"/>
              </a:rPr>
              <a:t>1</a:t>
            </a:r>
            <a:r>
              <a:rPr lang="zh-CN" altLang="en-US" sz="1200" b="1">
                <a:solidFill>
                  <a:srgbClr val="C00000"/>
                </a:solidFill>
                <a:latin typeface="+mn-lt"/>
                <a:ea typeface="微软雅黑" panose="020B0503020204020204" pitchFamily="34" charset="-122"/>
                <a:sym typeface="+mn-ea"/>
              </a:rPr>
              <a:t>、智能客服系统。</a:t>
            </a:r>
            <a:r>
              <a:rPr lang="zh-CN" altLang="en-US" sz="1200">
                <a:solidFill>
                  <a:srgbClr val="C00000"/>
                </a:solidFill>
                <a:latin typeface="+mn-lt"/>
                <a:ea typeface="微软雅黑" panose="020B0503020204020204" pitchFamily="34" charset="-122"/>
                <a:sym typeface="+mn-ea"/>
              </a:rPr>
              <a:t>能够取代</a:t>
            </a:r>
            <a:r>
              <a:rPr lang="en-US" altLang="zh-CN" sz="1200">
                <a:solidFill>
                  <a:srgbClr val="C00000"/>
                </a:solidFill>
                <a:latin typeface="+mn-lt"/>
                <a:ea typeface="微软雅黑" panose="020B0503020204020204" pitchFamily="34" charset="-122"/>
                <a:sym typeface="+mn-ea"/>
              </a:rPr>
              <a:t>99%</a:t>
            </a:r>
            <a:r>
              <a:rPr lang="zh-CN" altLang="en-US" sz="1200">
                <a:solidFill>
                  <a:srgbClr val="C00000"/>
                </a:solidFill>
                <a:latin typeface="+mn-lt"/>
                <a:ea typeface="微软雅黑" panose="020B0503020204020204" pitchFamily="34" charset="-122"/>
                <a:sym typeface="+mn-ea"/>
              </a:rPr>
              <a:t>以上的客服人员，并可对企业流程、业务与数据进行分析。</a:t>
            </a:r>
            <a:endParaRPr lang="zh-CN" altLang="en-US" sz="1200">
              <a:solidFill>
                <a:srgbClr val="C00000"/>
              </a:solidFill>
              <a:sym typeface="+mn-ea"/>
            </a:endParaRPr>
          </a:p>
          <a:p>
            <a:pPr eaLnBrk="1" latinLnBrk="0" hangingPunct="1">
              <a:lnSpc>
                <a:spcPct val="150000"/>
              </a:lnSpc>
            </a:pPr>
            <a:r>
              <a:rPr lang="en-US" altLang="zh-CN" sz="1200" b="1">
                <a:solidFill>
                  <a:srgbClr val="C00000"/>
                </a:solidFill>
                <a:latin typeface="+mn-lt"/>
                <a:ea typeface="微软雅黑" panose="020B0503020204020204" pitchFamily="34" charset="-122"/>
                <a:sym typeface="+mn-ea"/>
              </a:rPr>
              <a:t>2、专家级行业顾问。</a:t>
            </a:r>
            <a:r>
              <a:rPr lang="zh-CN" altLang="en-US" sz="1200">
                <a:solidFill>
                  <a:srgbClr val="C00000"/>
                </a:solidFill>
                <a:latin typeface="+mn-lt"/>
                <a:ea typeface="微软雅黑" panose="020B0503020204020204" pitchFamily="34" charset="-122"/>
                <a:sym typeface="+mn-ea"/>
              </a:rPr>
              <a:t>医生、律师、教育、电力、交通、工程师，</a:t>
            </a:r>
            <a:r>
              <a:rPr lang="en-US" altLang="zh-CN" sz="1200">
                <a:solidFill>
                  <a:srgbClr val="C00000"/>
                </a:solidFill>
                <a:latin typeface="+mn-lt"/>
                <a:ea typeface="微软雅黑" panose="020B0503020204020204" pitchFamily="34" charset="-122"/>
                <a:sym typeface="+mn-ea"/>
              </a:rPr>
              <a:t>etc.</a:t>
            </a:r>
            <a:endParaRPr lang="en-US" altLang="zh-CN" sz="1200">
              <a:solidFill>
                <a:srgbClr val="C00000"/>
              </a:solidFill>
              <a:sym typeface="+mn-ea"/>
            </a:endParaRPr>
          </a:p>
          <a:p>
            <a:pPr eaLnBrk="1" latinLnBrk="0" hangingPunct="1">
              <a:lnSpc>
                <a:spcPct val="150000"/>
              </a:lnSpc>
            </a:pPr>
            <a:r>
              <a:rPr lang="en-US" altLang="zh-CN" sz="1200" b="1">
                <a:solidFill>
                  <a:srgbClr val="C00000"/>
                </a:solidFill>
                <a:latin typeface="+mn-lt"/>
                <a:ea typeface="微软雅黑" panose="020B0503020204020204" pitchFamily="34" charset="-122"/>
                <a:sym typeface="+mn-ea"/>
              </a:rPr>
              <a:t>3</a:t>
            </a:r>
            <a:r>
              <a:rPr lang="zh-CN" altLang="en-US" sz="1200" b="1">
                <a:solidFill>
                  <a:srgbClr val="C00000"/>
                </a:solidFill>
                <a:latin typeface="+mn-lt"/>
                <a:ea typeface="微软雅黑" panose="020B0503020204020204" pitchFamily="34" charset="-122"/>
                <a:sym typeface="+mn-ea"/>
              </a:rPr>
              <a:t>、智能个人助理。</a:t>
            </a:r>
            <a:r>
              <a:rPr lang="zh-CN" altLang="en-US" sz="1200">
                <a:solidFill>
                  <a:srgbClr val="C00000"/>
                </a:solidFill>
                <a:latin typeface="+mn-lt"/>
                <a:ea typeface="微软雅黑" panose="020B0503020204020204" pitchFamily="34" charset="-122"/>
                <a:sym typeface="+mn-ea"/>
              </a:rPr>
              <a:t>能够协助人类处理</a:t>
            </a:r>
            <a:r>
              <a:rPr lang="en-US" altLang="zh-CN" sz="1200">
                <a:solidFill>
                  <a:srgbClr val="C00000"/>
                </a:solidFill>
                <a:latin typeface="+mn-lt"/>
                <a:ea typeface="微软雅黑" panose="020B0503020204020204" pitchFamily="34" charset="-122"/>
                <a:sym typeface="+mn-ea"/>
              </a:rPr>
              <a:t>95%</a:t>
            </a:r>
            <a:r>
              <a:rPr lang="zh-CN" altLang="en-US" sz="1200">
                <a:solidFill>
                  <a:srgbClr val="C00000"/>
                </a:solidFill>
                <a:latin typeface="+mn-lt"/>
                <a:ea typeface="微软雅黑" panose="020B0503020204020204" pitchFamily="34" charset="-122"/>
                <a:sym typeface="+mn-ea"/>
              </a:rPr>
              <a:t>以上的天气、定航班、订餐、订票、打车、行程安排等个人、商务事务。</a:t>
            </a:r>
            <a:endParaRPr lang="zh-CN" altLang="en-US" sz="1200">
              <a:solidFill>
                <a:srgbClr val="C00000"/>
              </a:solidFill>
              <a:sym typeface="+mn-ea"/>
            </a:endParaRPr>
          </a:p>
          <a:p>
            <a:pPr eaLnBrk="1" latinLnBrk="0" hangingPunct="1">
              <a:lnSpc>
                <a:spcPct val="150000"/>
              </a:lnSpc>
            </a:pPr>
            <a:r>
              <a:rPr lang="en-US" altLang="zh-CN" sz="1200" b="1">
                <a:solidFill>
                  <a:srgbClr val="C00000"/>
                </a:solidFill>
                <a:latin typeface="+mn-lt"/>
                <a:ea typeface="微软雅黑" panose="020B0503020204020204" pitchFamily="34" charset="-122"/>
                <a:sym typeface="+mn-ea"/>
              </a:rPr>
              <a:t>4</a:t>
            </a:r>
            <a:r>
              <a:rPr lang="zh-CN" altLang="en-US" sz="1200" b="1">
                <a:solidFill>
                  <a:srgbClr val="C00000"/>
                </a:solidFill>
                <a:latin typeface="+mn-lt"/>
                <a:ea typeface="微软雅黑" panose="020B0503020204020204" pitchFamily="34" charset="-122"/>
                <a:sym typeface="+mn-ea"/>
              </a:rPr>
              <a:t>、搜索引擎</a:t>
            </a:r>
            <a:r>
              <a:rPr lang="en-US" altLang="zh-CN" sz="1200" b="1">
                <a:solidFill>
                  <a:srgbClr val="C00000"/>
                </a:solidFill>
                <a:latin typeface="+mn-lt"/>
                <a:ea typeface="微软雅黑" panose="020B0503020204020204" pitchFamily="34" charset="-122"/>
                <a:sym typeface="+mn-ea"/>
              </a:rPr>
              <a:t>2.0</a:t>
            </a:r>
            <a:r>
              <a:rPr lang="zh-CN" altLang="en-US" sz="1200" b="1">
                <a:solidFill>
                  <a:srgbClr val="C00000"/>
                </a:solidFill>
                <a:latin typeface="+mn-lt"/>
                <a:ea typeface="微软雅黑" panose="020B0503020204020204" pitchFamily="34" charset="-122"/>
                <a:sym typeface="+mn-ea"/>
              </a:rPr>
              <a:t>版。</a:t>
            </a:r>
            <a:r>
              <a:rPr lang="zh-CN" altLang="en-US" sz="1200">
                <a:solidFill>
                  <a:srgbClr val="C00000"/>
                </a:solidFill>
                <a:latin typeface="+mn-lt"/>
                <a:ea typeface="微软雅黑" panose="020B0503020204020204" pitchFamily="34" charset="-122"/>
                <a:sym typeface="+mn-ea"/>
              </a:rPr>
              <a:t>现有</a:t>
            </a:r>
            <a:r>
              <a:rPr lang="en-US" altLang="zh-CN" sz="1200">
                <a:solidFill>
                  <a:srgbClr val="C00000"/>
                </a:solidFill>
                <a:latin typeface="+mn-lt"/>
                <a:ea typeface="微软雅黑" panose="020B0503020204020204" pitchFamily="34" charset="-122"/>
                <a:sym typeface="+mn-ea"/>
              </a:rPr>
              <a:t>Search Engine</a:t>
            </a:r>
            <a:r>
              <a:rPr lang="zh-CN" altLang="en-US" sz="1200">
                <a:solidFill>
                  <a:srgbClr val="C00000"/>
                </a:solidFill>
                <a:latin typeface="+mn-lt"/>
                <a:ea typeface="微软雅黑" panose="020B0503020204020204" pitchFamily="34" charset="-122"/>
                <a:sym typeface="+mn-ea"/>
              </a:rPr>
              <a:t>需要人们花大量的时间从海量搜索结果中筛选剔除信息，未来，搜索引擎应该像一个</a:t>
            </a:r>
            <a:r>
              <a:rPr lang="en-US" altLang="zh-CN" sz="1200">
                <a:solidFill>
                  <a:srgbClr val="C00000"/>
                </a:solidFill>
                <a:latin typeface="+mn-lt"/>
                <a:ea typeface="微软雅黑" panose="020B0503020204020204" pitchFamily="34" charset="-122"/>
                <a:sym typeface="+mn-ea"/>
              </a:rPr>
              <a:t>“</a:t>
            </a:r>
            <a:r>
              <a:rPr lang="zh-CN" altLang="en-US" sz="1200">
                <a:solidFill>
                  <a:srgbClr val="C00000"/>
                </a:solidFill>
                <a:latin typeface="+mn-lt"/>
                <a:ea typeface="微软雅黑" panose="020B0503020204020204" pitchFamily="34" charset="-122"/>
                <a:sym typeface="+mn-ea"/>
              </a:rPr>
              <a:t>百事通</a:t>
            </a:r>
            <a:r>
              <a:rPr lang="en-US" altLang="zh-CN" sz="1200">
                <a:solidFill>
                  <a:srgbClr val="C00000"/>
                </a:solidFill>
                <a:latin typeface="+mn-lt"/>
                <a:ea typeface="微软雅黑" panose="020B0503020204020204" pitchFamily="34" charset="-122"/>
                <a:sym typeface="+mn-ea"/>
              </a:rPr>
              <a:t>”</a:t>
            </a:r>
            <a:r>
              <a:rPr lang="zh-CN" altLang="en-US" sz="1200">
                <a:solidFill>
                  <a:srgbClr val="C00000"/>
                </a:solidFill>
                <a:latin typeface="+mn-lt"/>
                <a:ea typeface="微软雅黑" panose="020B0503020204020204" pitchFamily="34" charset="-122"/>
                <a:sym typeface="+mn-ea"/>
              </a:rPr>
              <a:t>，向用户提供最精准的答案。</a:t>
            </a:r>
            <a:endParaRPr lang="zh-CN" altLang="en-US" sz="1200">
              <a:solidFill>
                <a:srgbClr val="C00000"/>
              </a:solidFill>
              <a:sym typeface="+mn-ea"/>
            </a:endParaRPr>
          </a:p>
          <a:p>
            <a:pPr marL="342900" indent="-342900" algn="l" eaLnBrk="1" latinLnBrk="0" hangingPunct="1">
              <a:lnSpc>
                <a:spcPct val="150000"/>
              </a:lnSpc>
              <a:spcBef>
                <a:spcPct val="20000"/>
              </a:spcBef>
              <a:buFont typeface="Arial" panose="020B0604020202020204" pitchFamily="34" charset="0"/>
            </a:pPr>
            <a:r>
              <a:rPr lang="en-US" altLang="zh-CN" sz="1200" b="1">
                <a:solidFill>
                  <a:srgbClr val="C00000"/>
                </a:solidFill>
                <a:latin typeface="+mn-lt"/>
                <a:ea typeface="微软雅黑" panose="020B0503020204020204" pitchFamily="34" charset="-122"/>
                <a:sym typeface="+mn-ea"/>
              </a:rPr>
              <a:t>5</a:t>
            </a:r>
            <a:r>
              <a:rPr lang="zh-CN" altLang="en-US" sz="1200" b="1">
                <a:solidFill>
                  <a:srgbClr val="C00000"/>
                </a:solidFill>
                <a:latin typeface="+mn-lt"/>
                <a:ea typeface="微软雅黑" panose="020B0503020204020204" pitchFamily="34" charset="-122"/>
                <a:sym typeface="+mn-ea"/>
              </a:rPr>
              <a:t>、各类服务、APP入口及后台。</a:t>
            </a:r>
            <a:r>
              <a:rPr lang="zh-CN" altLang="en-US" sz="1200">
                <a:solidFill>
                  <a:srgbClr val="C00000"/>
                </a:solidFill>
                <a:latin typeface="+mn-lt"/>
                <a:ea typeface="微软雅黑" panose="020B0503020204020204" pitchFamily="34" charset="-122"/>
                <a:sym typeface="+mn-ea"/>
              </a:rPr>
              <a:t>未来所有</a:t>
            </a:r>
            <a:r>
              <a:rPr lang="en-US" altLang="zh-CN" sz="1200">
                <a:solidFill>
                  <a:srgbClr val="C00000"/>
                </a:solidFill>
                <a:latin typeface="+mn-lt"/>
                <a:ea typeface="微软雅黑" panose="020B0503020204020204" pitchFamily="34" charset="-122"/>
                <a:sym typeface="+mn-ea"/>
              </a:rPr>
              <a:t>APP</a:t>
            </a:r>
            <a:r>
              <a:rPr lang="zh-CN" altLang="en-US" sz="1200">
                <a:solidFill>
                  <a:srgbClr val="C00000"/>
                </a:solidFill>
                <a:latin typeface="+mn-lt"/>
                <a:ea typeface="微软雅黑" panose="020B0503020204020204" pitchFamily="34" charset="-122"/>
                <a:sym typeface="+mn-ea"/>
              </a:rPr>
              <a:t>均应由智能理解系统呼叫和支持。</a:t>
            </a:r>
            <a:endParaRPr lang="zh-CN" altLang="en-US" sz="1200">
              <a:solidFill>
                <a:srgbClr val="C00000"/>
              </a:solidFill>
              <a:sym typeface="+mn-ea"/>
            </a:endParaRPr>
          </a:p>
          <a:p>
            <a:pPr eaLnBrk="1" latinLnBrk="0" hangingPunct="1">
              <a:lnSpc>
                <a:spcPct val="150000"/>
              </a:lnSpc>
            </a:pPr>
            <a:r>
              <a:rPr lang="en-US" altLang="zh-CN" sz="1200" b="1">
                <a:solidFill>
                  <a:srgbClr val="C00000"/>
                </a:solidFill>
                <a:latin typeface="+mn-lt"/>
                <a:ea typeface="微软雅黑" panose="020B0503020204020204" pitchFamily="34" charset="-122"/>
                <a:sym typeface="+mn-ea"/>
              </a:rPr>
              <a:t>6</a:t>
            </a:r>
            <a:r>
              <a:rPr lang="zh-CN" altLang="en-US" sz="1200" b="1">
                <a:solidFill>
                  <a:srgbClr val="C00000"/>
                </a:solidFill>
                <a:latin typeface="+mn-lt"/>
                <a:ea typeface="微软雅黑" panose="020B0503020204020204" pitchFamily="34" charset="-122"/>
                <a:sym typeface="+mn-ea"/>
              </a:rPr>
              <a:t>、智能硬件的交互系统。</a:t>
            </a:r>
            <a:r>
              <a:rPr lang="zh-CN" altLang="en-US" sz="1200">
                <a:solidFill>
                  <a:srgbClr val="C00000"/>
                </a:solidFill>
                <a:latin typeface="+mn-lt"/>
                <a:ea typeface="微软雅黑" panose="020B0503020204020204" pitchFamily="34" charset="-122"/>
                <a:sym typeface="+mn-ea"/>
              </a:rPr>
              <a:t>例如：机器人、智能家居的设备控制、车载设备的语音控制等</a:t>
            </a:r>
            <a:endParaRPr lang="zh-CN" altLang="en-US" sz="1600" b="1" dirty="0" smtClean="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strips(downLeft)">
                                      <p:cBhvr>
                                        <p:cTn id="7" dur="1000"/>
                                        <p:tgtEl>
                                          <p:spTgt spid="10243"/>
                                        </p:tgtEl>
                                      </p:cBhvr>
                                    </p:animEffect>
                                  </p:childTnLst>
                                </p:cTn>
                              </p:par>
                            </p:childTnLst>
                          </p:cTn>
                        </p:par>
                        <p:par>
                          <p:cTn id="8" fill="hold">
                            <p:stCondLst>
                              <p:cond delay="1000"/>
                            </p:stCondLst>
                            <p:childTnLst>
                              <p:par>
                                <p:cTn id="9" presetID="18" presetClass="entr" presetSubtype="12"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strips(downLeft)">
                                      <p:cBhvr>
                                        <p:cTn id="11" dur="1000"/>
                                        <p:tgtEl>
                                          <p:spTgt spid="3">
                                            <p:txEl>
                                              <p:pRg st="0" end="0"/>
                                            </p:txEl>
                                          </p:spTgt>
                                        </p:tgtEl>
                                      </p:cBhvr>
                                    </p:animEffect>
                                  </p:childTnLst>
                                </p:cTn>
                              </p:par>
                            </p:childTnLst>
                          </p:cTn>
                        </p:par>
                        <p:par>
                          <p:cTn id="12" fill="hold">
                            <p:stCondLst>
                              <p:cond delay="2000"/>
                            </p:stCondLst>
                            <p:childTnLst>
                              <p:par>
                                <p:cTn id="13" presetID="18" presetClass="entr" presetSubtype="12"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strips(downLeft)">
                                      <p:cBhvr>
                                        <p:cTn id="15" dur="1000"/>
                                        <p:tgtEl>
                                          <p:spTgt spid="3">
                                            <p:txEl>
                                              <p:pRg st="1" end="1"/>
                                            </p:txEl>
                                          </p:spTgt>
                                        </p:tgtEl>
                                      </p:cBhvr>
                                    </p:animEffect>
                                  </p:childTnLst>
                                </p:cTn>
                              </p:par>
                            </p:childTnLst>
                          </p:cTn>
                        </p:par>
                        <p:par>
                          <p:cTn id="16" fill="hold">
                            <p:stCondLst>
                              <p:cond delay="3000"/>
                            </p:stCondLst>
                            <p:childTnLst>
                              <p:par>
                                <p:cTn id="17" presetID="18" presetClass="entr" presetSubtype="12"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strips(downLeft)">
                                      <p:cBhvr>
                                        <p:cTn id="1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p:bldP spid="3" grpId="0" uiExpand="1" build="p"/>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Text Box 18"/>
          <p:cNvSpPr txBox="1">
            <a:spLocks noChangeArrowheads="1"/>
          </p:cNvSpPr>
          <p:nvPr/>
        </p:nvSpPr>
        <p:spPr bwMode="gray">
          <a:xfrm>
            <a:off x="511810" y="63500"/>
            <a:ext cx="728154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smtClean="0">
                <a:solidFill>
                  <a:schemeClr val="bg1"/>
                </a:solidFill>
                <a:latin typeface="微软雅黑" panose="020B0503020204020204" pitchFamily="34" charset="-122"/>
                <a:ea typeface="微软雅黑" panose="020B0503020204020204" pitchFamily="34" charset="-122"/>
                <a:sym typeface="+mn-ea"/>
              </a:rPr>
              <a:t>市场价值/</a:t>
            </a:r>
            <a:r>
              <a:rPr lang="en-US" altLang="zh-CN" sz="2000" dirty="0" smtClean="0">
                <a:solidFill>
                  <a:schemeClr val="bg1"/>
                </a:solidFill>
                <a:latin typeface="微软雅黑" panose="020B0503020204020204" pitchFamily="34" charset="-122"/>
                <a:ea typeface="微软雅黑" panose="020B0503020204020204" pitchFamily="34" charset="-122"/>
                <a:sym typeface="+mn-ea"/>
              </a:rPr>
              <a:t>04</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智能客服成为理解系统应用的最佳切入点</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sp>
        <p:nvSpPr>
          <p:cNvPr id="8" name="文本框 7"/>
          <p:cNvSpPr txBox="1"/>
          <p:nvPr/>
        </p:nvSpPr>
        <p:spPr>
          <a:xfrm>
            <a:off x="638810" y="1212215"/>
            <a:ext cx="5568950" cy="260985"/>
          </a:xfrm>
          <a:prstGeom prst="rect">
            <a:avLst/>
          </a:prstGeom>
          <a:noFill/>
        </p:spPr>
        <p:txBody>
          <a:bodyPr wrap="none" lIns="0" tIns="0" rIns="0" bIns="0" rtlCol="0">
            <a:spAutoFit/>
          </a:bodyPr>
          <a:p>
            <a:pPr marL="285750" indent="-285750">
              <a:buFont typeface="Wingdings" panose="05000000000000000000" charset="0"/>
              <a:buChar char="l"/>
            </a:pPr>
            <a:r>
              <a:rPr lang="zh-CN" altLang="en-US" sz="1600" b="1" dirty="0" smtClean="0">
                <a:solidFill>
                  <a:schemeClr val="accent6"/>
                </a:solidFill>
                <a:latin typeface="微软雅黑" panose="020B0503020204020204" pitchFamily="34" charset="-122"/>
                <a:ea typeface="微软雅黑" panose="020B0503020204020204" pitchFamily="34" charset="-122"/>
              </a:rPr>
              <a:t>企业级智能客服达千亿规模，持续增长率高，市场潜力巨大</a:t>
            </a:r>
            <a:endParaRPr lang="zh-CN" altLang="en-US" sz="1600" b="1" dirty="0" smtClean="0">
              <a:solidFill>
                <a:schemeClr val="accent6"/>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661670" y="2659380"/>
            <a:ext cx="4552950" cy="260985"/>
          </a:xfrm>
          <a:prstGeom prst="rect">
            <a:avLst/>
          </a:prstGeom>
          <a:noFill/>
        </p:spPr>
        <p:txBody>
          <a:bodyPr wrap="none" lIns="0" tIns="0" rIns="0" bIns="0" rtlCol="0">
            <a:spAutoFit/>
          </a:bodyPr>
          <a:p>
            <a:pPr marL="285750" indent="-285750">
              <a:buFont typeface="Wingdings" panose="05000000000000000000" charset="0"/>
              <a:buChar char="l"/>
            </a:pPr>
            <a:r>
              <a:rPr lang="zh-CN" altLang="en-US" sz="1600" b="1" dirty="0" smtClean="0">
                <a:solidFill>
                  <a:schemeClr val="accent6"/>
                </a:solidFill>
                <a:latin typeface="微软雅黑" panose="020B0503020204020204" pitchFamily="34" charset="-122"/>
                <a:ea typeface="微软雅黑" panose="020B0503020204020204" pitchFamily="34" charset="-122"/>
              </a:rPr>
              <a:t>企业级智能客服市场呈刚性需求，且付费意愿强</a:t>
            </a:r>
            <a:endParaRPr lang="zh-CN" altLang="en-US" sz="1600" b="1" dirty="0" smtClean="0">
              <a:solidFill>
                <a:schemeClr val="accent6"/>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958850" y="1664970"/>
            <a:ext cx="3589020" cy="754380"/>
          </a:xfrm>
          <a:prstGeom prst="rect">
            <a:avLst/>
          </a:prstGeom>
          <a:noFill/>
        </p:spPr>
        <p:txBody>
          <a:bodyPr wrap="square" lIns="0" tIns="0" rIns="0" bIns="0" rtlCol="0" anchor="t">
            <a:spAutoFit/>
          </a:bodyPr>
          <a:p>
            <a:pPr algn="just">
              <a:lnSpc>
                <a:spcPct val="15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随着ChatBot技术、微信等平台以及万亿规模的在线企业服务市场的蓬勃发展，预计到2024年，市场规模将达1255亿元人民币，年均增长率27%</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956945" y="3156585"/>
            <a:ext cx="3897630" cy="1508760"/>
          </a:xfrm>
          <a:prstGeom prst="rect">
            <a:avLst/>
          </a:prstGeom>
          <a:noFill/>
        </p:spPr>
        <p:txBody>
          <a:bodyPr wrap="square" lIns="0" tIns="0" rIns="0" bIns="0" rtlCol="0" anchor="t">
            <a:spAutoFit/>
          </a:bodyPr>
          <a:p>
            <a:pPr algn="just">
              <a:lnSpc>
                <a:spcPct val="15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目前，</a:t>
            </a: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40%</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以上的企业有建立客服体系的需求，但只有不到</a:t>
            </a: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的大中型企业能够实现。同时，由于客户需求的多样性，导致目前企业的客服中心依赖大量人员，效率低下，成本较高。因此，企业迫切需要出现能够满足自身业务需求的智能客服系统，以降低成本，提高效率。据调查，有</a:t>
            </a: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45.7%</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的企业愿意为这样的智能客服系统付费。</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3" name="图表 2"/>
          <p:cNvGraphicFramePr/>
          <p:nvPr/>
        </p:nvGraphicFramePr>
        <p:xfrm>
          <a:off x="5214620" y="1951355"/>
          <a:ext cx="3930015" cy="2220595"/>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0-#ppt_w/2"/>
                                          </p:val>
                                        </p:tav>
                                        <p:tav tm="100000">
                                          <p:val>
                                            <p:strVal val="#ppt_x"/>
                                          </p:val>
                                        </p:tav>
                                      </p:tavLst>
                                    </p:anim>
                                    <p:anim calcmode="lin" valueType="num">
                                      <p:cBhvr additive="base">
                                        <p:cTn id="23" dur="500" fill="hold"/>
                                        <p:tgtEl>
                                          <p:spTgt spid="2"/>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0-#ppt_w/2"/>
                                          </p:val>
                                        </p:tav>
                                        <p:tav tm="100000">
                                          <p:val>
                                            <p:strVal val="#ppt_x"/>
                                          </p:val>
                                        </p:tav>
                                      </p:tavLst>
                                    </p:anim>
                                    <p:anim calcmode="lin" valueType="num">
                                      <p:cBhvr additive="base">
                                        <p:cTn id="2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80531" y="3780901"/>
            <a:ext cx="677676" cy="677676"/>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2628235" y="3613169"/>
            <a:ext cx="824609" cy="824609"/>
            <a:chOff x="304800" y="673100"/>
            <a:chExt cx="4000500" cy="4000500"/>
          </a:xfrm>
          <a:effectLst>
            <a:outerShdw blurRad="317500" dist="190500" dir="8100000" algn="tr" rotWithShape="0">
              <a:prstClr val="black">
                <a:alpha val="50000"/>
              </a:prstClr>
            </a:outerShdw>
          </a:effectLst>
        </p:grpSpPr>
        <p:sp>
          <p:nvSpPr>
            <p:cNvPr id="4" name="同心圆 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椭圆 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圆角矩形 5"/>
          <p:cNvSpPr/>
          <p:nvPr/>
        </p:nvSpPr>
        <p:spPr>
          <a:xfrm flipV="1">
            <a:off x="0" y="2239382"/>
            <a:ext cx="9144000" cy="4571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355018" y="743582"/>
            <a:ext cx="465036" cy="1261318"/>
          </a:xfrm>
          <a:prstGeom prst="rect">
            <a:avLst/>
          </a:prstGeom>
        </p:spPr>
      </p:pic>
      <p:grpSp>
        <p:nvGrpSpPr>
          <p:cNvPr id="8" name="组合 7"/>
          <p:cNvGrpSpPr/>
          <p:nvPr/>
        </p:nvGrpSpPr>
        <p:grpSpPr>
          <a:xfrm>
            <a:off x="1259632" y="1989230"/>
            <a:ext cx="500304" cy="500304"/>
            <a:chOff x="1259632" y="1989230"/>
            <a:chExt cx="500304" cy="500304"/>
          </a:xfrm>
        </p:grpSpPr>
        <p:grpSp>
          <p:nvGrpSpPr>
            <p:cNvPr id="9" name="组合 8"/>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12" name="同心圆 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椭圆 9"/>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01</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2272869" y="1989230"/>
            <a:ext cx="500304" cy="500304"/>
            <a:chOff x="1259632" y="1989230"/>
            <a:chExt cx="500304" cy="500304"/>
          </a:xfrm>
        </p:grpSpPr>
        <p:grpSp>
          <p:nvGrpSpPr>
            <p:cNvPr id="15" name="组合 14"/>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椭圆 15"/>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02</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3286106" y="1989230"/>
            <a:ext cx="500304" cy="500304"/>
            <a:chOff x="1259632" y="1989230"/>
            <a:chExt cx="500304" cy="500304"/>
          </a:xfrm>
        </p:grpSpPr>
        <p:grpSp>
          <p:nvGrpSpPr>
            <p:cNvPr id="21" name="组合 20"/>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24" name="同心圆 2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椭圆 21"/>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文本框 22"/>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03</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4299343" y="1989230"/>
            <a:ext cx="500304" cy="500304"/>
            <a:chOff x="1259632" y="1989230"/>
            <a:chExt cx="500304" cy="500304"/>
          </a:xfrm>
        </p:grpSpPr>
        <p:grpSp>
          <p:nvGrpSpPr>
            <p:cNvPr id="27" name="组合 26"/>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30" name="同心圆 2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椭圆 27"/>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04</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5312580" y="1989230"/>
            <a:ext cx="500304" cy="500304"/>
            <a:chOff x="1259632" y="1989230"/>
            <a:chExt cx="500304" cy="500304"/>
          </a:xfrm>
        </p:grpSpPr>
        <p:grpSp>
          <p:nvGrpSpPr>
            <p:cNvPr id="33" name="组合 32"/>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椭圆 33"/>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05</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6325817" y="1989230"/>
            <a:ext cx="500304" cy="500304"/>
            <a:chOff x="1259632" y="1989230"/>
            <a:chExt cx="500304" cy="500304"/>
          </a:xfrm>
        </p:grpSpPr>
        <p:grpSp>
          <p:nvGrpSpPr>
            <p:cNvPr id="39" name="组合 38"/>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42" name="同心圆 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椭圆 39"/>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文本框 40"/>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06</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44" name="组合 43"/>
          <p:cNvGrpSpPr/>
          <p:nvPr/>
        </p:nvGrpSpPr>
        <p:grpSpPr>
          <a:xfrm>
            <a:off x="7339053" y="1989230"/>
            <a:ext cx="500304" cy="500304"/>
            <a:chOff x="1259632" y="1989230"/>
            <a:chExt cx="500304" cy="500304"/>
          </a:xfrm>
        </p:grpSpPr>
        <p:grpSp>
          <p:nvGrpSpPr>
            <p:cNvPr id="45" name="组合 44"/>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文本框 46"/>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07</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sp>
        <p:nvSpPr>
          <p:cNvPr id="50" name="TextBox 24"/>
          <p:cNvSpPr txBox="1"/>
          <p:nvPr/>
        </p:nvSpPr>
        <p:spPr>
          <a:xfrm>
            <a:off x="1081469" y="2570754"/>
            <a:ext cx="847090" cy="295275"/>
          </a:xfrm>
          <a:prstGeom prst="rect">
            <a:avLst/>
          </a:prstGeom>
          <a:noFill/>
        </p:spPr>
        <p:txBody>
          <a:bodyPr wrap="none" lIns="68571" tIns="34285" rIns="68571" bIns="34285" rtlCol="0">
            <a:spAutoFit/>
          </a:bodyPr>
          <a:lstStyle/>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项目概要</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1" name="TextBox 24"/>
          <p:cNvSpPr txBox="1"/>
          <p:nvPr/>
        </p:nvSpPr>
        <p:spPr>
          <a:xfrm>
            <a:off x="2094706" y="2570754"/>
            <a:ext cx="847090" cy="295275"/>
          </a:xfrm>
          <a:prstGeom prst="rect">
            <a:avLst/>
          </a:prstGeom>
          <a:noFill/>
        </p:spPr>
        <p:txBody>
          <a:bodyPr wrap="none" lIns="68571" tIns="34285" rIns="68571" bIns="34285" rtlCol="0">
            <a:spAutoFit/>
          </a:bodyPr>
          <a:lstStyle/>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市场价值</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2" name="TextBox 24"/>
          <p:cNvSpPr txBox="1"/>
          <p:nvPr/>
        </p:nvSpPr>
        <p:spPr>
          <a:xfrm>
            <a:off x="3107943" y="2570754"/>
            <a:ext cx="847090" cy="295275"/>
          </a:xfrm>
          <a:prstGeom prst="rect">
            <a:avLst/>
          </a:prstGeom>
          <a:noFill/>
        </p:spPr>
        <p:txBody>
          <a:bodyPr wrap="none" lIns="68571" tIns="34285" rIns="68571" bIns="34285" rtlCol="0">
            <a:spAutoFit/>
          </a:bodyPr>
          <a:lstStyle/>
          <a:p>
            <a:r>
              <a:rPr lang="zh-CN" altLang="en-US" sz="1400" b="1" dirty="0" smtClean="0">
                <a:solidFill>
                  <a:srgbClr val="C00000"/>
                </a:solidFill>
                <a:latin typeface="微软雅黑" panose="020B0503020204020204" pitchFamily="34" charset="-122"/>
                <a:ea typeface="微软雅黑" panose="020B0503020204020204" pitchFamily="34" charset="-122"/>
              </a:rPr>
              <a:t>技术优势</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3" name="TextBox 24"/>
          <p:cNvSpPr txBox="1"/>
          <p:nvPr/>
        </p:nvSpPr>
        <p:spPr>
          <a:xfrm>
            <a:off x="4102845" y="2570754"/>
            <a:ext cx="847090" cy="295275"/>
          </a:xfrm>
          <a:prstGeom prst="rect">
            <a:avLst/>
          </a:prstGeom>
          <a:noFill/>
        </p:spPr>
        <p:txBody>
          <a:bodyPr wrap="none" lIns="68571" tIns="34285" rIns="68571" bIns="34285" rtlCol="0">
            <a:spAutoFit/>
          </a:bodyPr>
          <a:lstStyle/>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团队介绍</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4" name="TextBox 24"/>
          <p:cNvSpPr txBox="1"/>
          <p:nvPr/>
        </p:nvSpPr>
        <p:spPr>
          <a:xfrm>
            <a:off x="5097747" y="2570754"/>
            <a:ext cx="847090" cy="295275"/>
          </a:xfrm>
          <a:prstGeom prst="rect">
            <a:avLst/>
          </a:prstGeom>
          <a:noFill/>
        </p:spPr>
        <p:txBody>
          <a:bodyPr wrap="none" lIns="68571" tIns="34285" rIns="68571" bIns="34285" rtlCol="0">
            <a:spAutoFit/>
          </a:bodyPr>
          <a:lstStyle/>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盈利模式</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5" name="TextBox 24"/>
          <p:cNvSpPr txBox="1"/>
          <p:nvPr/>
        </p:nvSpPr>
        <p:spPr>
          <a:xfrm>
            <a:off x="6147654" y="2570754"/>
            <a:ext cx="856627" cy="284683"/>
          </a:xfrm>
          <a:prstGeom prst="rect">
            <a:avLst/>
          </a:prstGeom>
          <a:noFill/>
        </p:spPr>
        <p:txBody>
          <a:bodyPr wrap="none" lIns="68571" tIns="34285" rIns="68571" bIns="34285" rtlCol="0">
            <a:spAutoFit/>
          </a:bodyPr>
          <a:lstStyle/>
          <a:p>
            <a:r>
              <a:rPr lang="zh-CN" altLang="en-US" sz="1400" b="1" dirty="0" smtClean="0">
                <a:solidFill>
                  <a:srgbClr val="C00000"/>
                </a:solidFill>
                <a:latin typeface="微软雅黑" panose="020B0503020204020204" pitchFamily="34" charset="-122"/>
                <a:ea typeface="微软雅黑" panose="020B0503020204020204" pitchFamily="34" charset="-122"/>
              </a:rPr>
              <a:t>发展规划</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6" name="TextBox 24"/>
          <p:cNvSpPr txBox="1"/>
          <p:nvPr/>
        </p:nvSpPr>
        <p:spPr>
          <a:xfrm>
            <a:off x="7020272" y="2570754"/>
            <a:ext cx="1215699" cy="284683"/>
          </a:xfrm>
          <a:prstGeom prst="rect">
            <a:avLst/>
          </a:prstGeom>
          <a:noFill/>
        </p:spPr>
        <p:txBody>
          <a:bodyPr wrap="none" lIns="68571" tIns="34285" rIns="68571" bIns="34285" rtlCol="0">
            <a:spAutoFit/>
          </a:bodyPr>
          <a:lstStyle/>
          <a:p>
            <a:r>
              <a:rPr lang="zh-CN" altLang="en-US" sz="1400" b="1" dirty="0" smtClean="0">
                <a:solidFill>
                  <a:srgbClr val="C00000"/>
                </a:solidFill>
                <a:latin typeface="微软雅黑" panose="020B0503020204020204" pitchFamily="34" charset="-122"/>
                <a:ea typeface="微软雅黑" panose="020B0503020204020204" pitchFamily="34" charset="-122"/>
              </a:rPr>
              <a:t>融资上市规划</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grpSp>
        <p:nvGrpSpPr>
          <p:cNvPr id="57" name="组合 56"/>
          <p:cNvGrpSpPr/>
          <p:nvPr/>
        </p:nvGrpSpPr>
        <p:grpSpPr>
          <a:xfrm>
            <a:off x="7176899" y="259776"/>
            <a:ext cx="824609" cy="824609"/>
            <a:chOff x="304800" y="673100"/>
            <a:chExt cx="4000500" cy="4000500"/>
          </a:xfrm>
          <a:effectLst>
            <a:outerShdw blurRad="317500" dist="190500" dir="8100000" algn="tr" rotWithShape="0">
              <a:prstClr val="black">
                <a:alpha val="50000"/>
              </a:prstClr>
            </a:outerShdw>
          </a:effectLst>
        </p:grpSpPr>
        <p:sp>
          <p:nvSpPr>
            <p:cNvPr id="58" name="同心圆 5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 name="椭圆 5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椭圆 59"/>
          <p:cNvSpPr/>
          <p:nvPr/>
        </p:nvSpPr>
        <p:spPr>
          <a:xfrm>
            <a:off x="4572445" y="435088"/>
            <a:ext cx="387027" cy="387027"/>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6237129" y="4626522"/>
            <a:ext cx="351095" cy="351095"/>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2" name="组合 61"/>
          <p:cNvGrpSpPr/>
          <p:nvPr/>
        </p:nvGrpSpPr>
        <p:grpSpPr>
          <a:xfrm>
            <a:off x="129431" y="98485"/>
            <a:ext cx="1067578" cy="275000"/>
            <a:chOff x="129431" y="98485"/>
            <a:chExt cx="1067578" cy="275000"/>
          </a:xfrm>
        </p:grpSpPr>
        <p:sp>
          <p:nvSpPr>
            <p:cNvPr id="63" name="TextBox 24"/>
            <p:cNvSpPr txBox="1"/>
            <p:nvPr/>
          </p:nvSpPr>
          <p:spPr>
            <a:xfrm>
              <a:off x="451519" y="110595"/>
              <a:ext cx="745490" cy="262890"/>
            </a:xfrm>
            <a:prstGeom prst="rect">
              <a:avLst/>
            </a:prstGeom>
            <a:noFill/>
          </p:spPr>
          <p:txBody>
            <a:bodyPr wrap="none" lIns="68571" tIns="34285" rIns="68571" bIns="34285" rtlCol="0">
              <a:spAutoFit/>
            </a:bodyPr>
            <a:lstStyle/>
            <a:p>
              <a:r>
                <a:rPr lang="zh-CN" sz="1200" b="1" dirty="0" smtClean="0">
                  <a:solidFill>
                    <a:schemeClr val="bg2">
                      <a:lumMod val="75000"/>
                    </a:schemeClr>
                  </a:solidFill>
                  <a:latin typeface="微软雅黑" panose="020B0503020204020204" pitchFamily="34" charset="-122"/>
                  <a:ea typeface="微软雅黑" panose="020B0503020204020204" pitchFamily="34" charset="-122"/>
                </a:rPr>
                <a:t>女娲智能</a:t>
              </a:r>
              <a:endParaRPr lang="zh-CN" sz="1200" b="1" dirty="0">
                <a:solidFill>
                  <a:schemeClr val="bg2">
                    <a:lumMod val="75000"/>
                  </a:schemeClr>
                </a:solidFill>
                <a:latin typeface="微软雅黑" panose="020B0503020204020204" pitchFamily="34" charset="-122"/>
                <a:ea typeface="微软雅黑" panose="020B0503020204020204" pitchFamily="34" charset="-122"/>
              </a:endParaRPr>
            </a:p>
          </p:txBody>
        </p:sp>
        <p:grpSp>
          <p:nvGrpSpPr>
            <p:cNvPr id="64" name="组合 63"/>
            <p:cNvGrpSpPr/>
            <p:nvPr/>
          </p:nvGrpSpPr>
          <p:grpSpPr>
            <a:xfrm>
              <a:off x="129431" y="98485"/>
              <a:ext cx="324354" cy="235357"/>
              <a:chOff x="41046" y="32137"/>
              <a:chExt cx="651590" cy="472805"/>
            </a:xfrm>
          </p:grpSpPr>
          <p:sp>
            <p:nvSpPr>
              <p:cNvPr id="65" name="椭圆 64"/>
              <p:cNvSpPr/>
              <p:nvPr/>
            </p:nvSpPr>
            <p:spPr>
              <a:xfrm>
                <a:off x="41046" y="32137"/>
                <a:ext cx="651590" cy="472805"/>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6" name="图片 65"/>
              <p:cNvPicPr>
                <a:picLocks noChangeAspect="1"/>
              </p:cNvPicPr>
              <p:nvPr/>
            </p:nvPicPr>
            <p:blipFill rotWithShape="1">
              <a:blip r:embed="rId2" cstate="print">
                <a:extLst>
                  <a:ext uri="{28A0092B-C50C-407E-A947-70E740481C1C}">
                    <a14:useLocalDpi xmlns:a14="http://schemas.microsoft.com/office/drawing/2010/main" val="0"/>
                  </a:ext>
                </a:extLst>
              </a:blip>
              <a:srcRect l="-137" t="-1125" r="137" b="77334"/>
              <a:stretch>
                <a:fillRect/>
              </a:stretch>
            </p:blipFill>
            <p:spPr>
              <a:xfrm>
                <a:off x="96374" y="61372"/>
                <a:ext cx="536380" cy="414682"/>
              </a:xfrm>
              <a:prstGeom prst="rect">
                <a:avLst/>
              </a:prstGeom>
            </p:spPr>
          </p:pic>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0"/>
                                  </p:stCondLst>
                                  <p:childTnLst>
                                    <p:animMotion origin="layout" path="M -3.33333E-6 4.69136E-6 L 0.10868 4.69136E-6 " pathEditMode="relative" rAng="0" ptsTypes="AA">
                                      <p:cBhvr>
                                        <p:cTn id="6" dur="2000" fill="hold"/>
                                        <p:tgtEl>
                                          <p:spTgt spid="7"/>
                                        </p:tgtEl>
                                        <p:attrNameLst>
                                          <p:attrName>ppt_x</p:attrName>
                                          <p:attrName>ppt_y</p:attrName>
                                        </p:attrNameLst>
                                      </p:cBhvr>
                                      <p:rCtr x="543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TEMPLATE_CATEGORY" val="custom"/>
  <p:tag name="KSO_WM_TEMPLATE_INDEX" val="275"/>
</p:tagLst>
</file>

<file path=ppt/tags/tag2.xml><?xml version="1.0" encoding="utf-8"?>
<p:tagLst xmlns:p="http://schemas.openxmlformats.org/presentationml/2006/main">
  <p:tag name="KSO_WM_TEMPLATE_CATEGORY" val="custom"/>
  <p:tag name="KSO_WM_TEMPLATE_INDEX" val="275"/>
</p:tagLst>
</file>

<file path=ppt/theme/theme1.xml><?xml version="1.0" encoding="utf-8"?>
<a:theme xmlns:a="http://schemas.openxmlformats.org/drawingml/2006/main" name="http://hi.ooopic.com/QQCD91A1FA/zhuanji/">
  <a:themeElements>
    <a:clrScheme name="自定义 274">
      <a:dk1>
        <a:sysClr val="windowText" lastClr="000000"/>
      </a:dk1>
      <a:lt1>
        <a:sysClr val="window" lastClr="FFFFFF"/>
      </a:lt1>
      <a:dk2>
        <a:srgbClr val="7F7F7F"/>
      </a:dk2>
      <a:lt2>
        <a:srgbClr val="7F7F7F"/>
      </a:lt2>
      <a:accent1>
        <a:srgbClr val="C00002"/>
      </a:accent1>
      <a:accent2>
        <a:srgbClr val="C00002"/>
      </a:accent2>
      <a:accent3>
        <a:srgbClr val="C00002"/>
      </a:accent3>
      <a:accent4>
        <a:srgbClr val="C00002"/>
      </a:accent4>
      <a:accent5>
        <a:srgbClr val="808080"/>
      </a:accent5>
      <a:accent6>
        <a:srgbClr val="808080"/>
      </a:accent6>
      <a:hlink>
        <a:srgbClr val="FFFFFF"/>
      </a:hlink>
      <a:folHlink>
        <a:srgbClr val="FFFFFF"/>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sz="1600" b="1" dirty="0" smtClean="0">
            <a:solidFill>
              <a:schemeClr val="accent6"/>
            </a:solidFill>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8987</Words>
  <Application>WPS 演示</Application>
  <PresentationFormat>全屏显示(16:9)</PresentationFormat>
  <Paragraphs>958</Paragraphs>
  <Slides>41</Slides>
  <Notes>46</Notes>
  <HiddenSlides>0</HiddenSlides>
  <MMClips>1</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1</vt:i4>
      </vt:variant>
      <vt:variant>
        <vt:lpstr>幻灯片标题</vt:lpstr>
      </vt:variant>
      <vt:variant>
        <vt:i4>41</vt:i4>
      </vt:variant>
    </vt:vector>
  </HeadingPairs>
  <TitlesOfParts>
    <vt:vector size="60" baseType="lpstr">
      <vt:lpstr>Arial</vt:lpstr>
      <vt:lpstr>宋体</vt:lpstr>
      <vt:lpstr>Wingdings</vt:lpstr>
      <vt:lpstr>Calibri</vt:lpstr>
      <vt:lpstr>微软雅黑</vt:lpstr>
      <vt:lpstr>方正超粗黑简体</vt:lpstr>
      <vt:lpstr>华文楷体</vt:lpstr>
      <vt:lpstr>Wingdings</vt:lpstr>
      <vt:lpstr>Arial Unicode MS</vt:lpstr>
      <vt:lpstr>黑体</vt:lpstr>
      <vt:lpstr>华文黑体</vt:lpstr>
      <vt:lpstr>Arial Rounded MT Bold</vt:lpstr>
      <vt:lpstr>Times New Roman</vt:lpstr>
      <vt:lpstr>Roboto condensed</vt:lpstr>
      <vt:lpstr>幼圆</vt:lpstr>
      <vt:lpstr>Lato Light</vt:lpstr>
      <vt:lpstr>Segoe Print</vt:lpstr>
      <vt:lpstr>http://hi.ooopic.com/QQCD91A1FA/zhuanji/</vt:lpstr>
      <vt:lpstr>Paint.Picture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c:title>
  <dc:creator>吉田间精品PPT</dc:creator>
  <cp:lastModifiedBy>@梁sir 人工智能学院</cp:lastModifiedBy>
  <cp:revision>1368</cp:revision>
  <dcterms:created xsi:type="dcterms:W3CDTF">2015-04-24T01:01:00Z</dcterms:created>
  <dcterms:modified xsi:type="dcterms:W3CDTF">2019-01-01T11:06:04Z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